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24"/>
  </p:notesMasterIdLst>
  <p:sldIdLst>
    <p:sldId id="256" r:id="rId2"/>
    <p:sldId id="257" r:id="rId3"/>
    <p:sldId id="273" r:id="rId4"/>
    <p:sldId id="258" r:id="rId5"/>
    <p:sldId id="260" r:id="rId6"/>
    <p:sldId id="274" r:id="rId7"/>
    <p:sldId id="259" r:id="rId8"/>
    <p:sldId id="261" r:id="rId9"/>
    <p:sldId id="262" r:id="rId10"/>
    <p:sldId id="275" r:id="rId11"/>
    <p:sldId id="263" r:id="rId12"/>
    <p:sldId id="264" r:id="rId13"/>
    <p:sldId id="265" r:id="rId14"/>
    <p:sldId id="267" r:id="rId15"/>
    <p:sldId id="271" r:id="rId16"/>
    <p:sldId id="269" r:id="rId17"/>
    <p:sldId id="276" r:id="rId18"/>
    <p:sldId id="277" r:id="rId19"/>
    <p:sldId id="278" r:id="rId20"/>
    <p:sldId id="279" r:id="rId21"/>
    <p:sldId id="280" r:id="rId22"/>
    <p:sldId id="28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AD7832-F365-D74F-BC0A-369274393AB3}">
          <p14:sldIdLst>
            <p14:sldId id="256"/>
          </p14:sldIdLst>
        </p14:section>
        <p14:section name="Simulation Overview" id="{CEC94E01-C7FC-204C-B2FB-46AF3C500713}">
          <p14:sldIdLst>
            <p14:sldId id="257"/>
            <p14:sldId id="273"/>
            <p14:sldId id="258"/>
            <p14:sldId id="260"/>
          </p14:sldIdLst>
        </p14:section>
        <p14:section name="Comparing Results" id="{BC438ECF-AF6B-014D-A7F8-C015F4663666}">
          <p14:sldIdLst>
            <p14:sldId id="274"/>
            <p14:sldId id="259"/>
            <p14:sldId id="261"/>
            <p14:sldId id="262"/>
          </p14:sldIdLst>
        </p14:section>
        <p14:section name="Multi Cathode Results" id="{818E7A92-E519-7849-928D-6EA2E5B2BB20}">
          <p14:sldIdLst>
            <p14:sldId id="275"/>
            <p14:sldId id="263"/>
            <p14:sldId id="264"/>
            <p14:sldId id="265"/>
            <p14:sldId id="267"/>
            <p14:sldId id="271"/>
            <p14:sldId id="269"/>
            <p14:sldId id="276"/>
            <p14:sldId id="277"/>
            <p14:sldId id="278"/>
            <p14:sldId id="279"/>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7" autoAdjust="0"/>
  </p:normalViewPr>
  <p:slideViewPr>
    <p:cSldViewPr snapToGrid="0" snapToObjects="1" showGuides="1">
      <p:cViewPr>
        <p:scale>
          <a:sx n="51" d="100"/>
          <a:sy n="51" d="100"/>
        </p:scale>
        <p:origin x="-8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3C574B-4064-C040-B101-EF4966D08B6C}" type="datetimeFigureOut">
              <a:rPr lang="en-US" smtClean="0"/>
              <a:t>7/29/2016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78E5A5-30E6-AE43-9982-109E62CD9343}" type="slidenum">
              <a:rPr lang="en-US" smtClean="0"/>
              <a:t>‹#›</a:t>
            </a:fld>
            <a:endParaRPr lang="en-US"/>
          </a:p>
        </p:txBody>
      </p:sp>
    </p:spTree>
    <p:extLst>
      <p:ext uri="{BB962C8B-B14F-4D97-AF65-F5344CB8AC3E}">
        <p14:creationId xmlns:p14="http://schemas.microsoft.com/office/powerpoint/2010/main" val="21661327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6E3C7D-8415-5349-9132-58FB007BDB6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70954-874E-1642-9424-3D4B85D7C3F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E3C7D-8415-5349-9132-58FB007BDB6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70954-874E-1642-9424-3D4B85D7C3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6E3C7D-8415-5349-9132-58FB007BDB6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70954-874E-1642-9424-3D4B85D7C3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6E3C7D-8415-5349-9132-58FB007BDB6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70954-874E-1642-9424-3D4B85D7C3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6E3C7D-8415-5349-9132-58FB007BDB63}"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70954-874E-1642-9424-3D4B85D7C3F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6E3C7D-8415-5349-9132-58FB007BDB63}"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70954-874E-1642-9424-3D4B85D7C3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6E3C7D-8415-5349-9132-58FB007BDB63}"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70954-874E-1642-9424-3D4B85D7C3F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6E3C7D-8415-5349-9132-58FB007BDB63}"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70954-874E-1642-9424-3D4B85D7C3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6E3C7D-8415-5349-9132-58FB007BDB63}"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70954-874E-1642-9424-3D4B85D7C3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E3C7D-8415-5349-9132-58FB007BDB63}"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70954-874E-1642-9424-3D4B85D7C3F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6E3C7D-8415-5349-9132-58FB007BDB63}"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70954-874E-1642-9424-3D4B85D7C3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E6E3C7D-8415-5349-9132-58FB007BDB63}" type="datetimeFigureOut">
              <a:rPr lang="en-US" smtClean="0"/>
              <a:t>7/29/2016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D970954-874E-1642-9424-3D4B85D7C3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Cathode Discharge Simulation</a:t>
            </a:r>
            <a:endParaRPr lang="en-US" dirty="0"/>
          </a:p>
        </p:txBody>
      </p:sp>
      <p:sp>
        <p:nvSpPr>
          <p:cNvPr id="3" name="Subtitle 2"/>
          <p:cNvSpPr>
            <a:spLocks noGrp="1"/>
          </p:cNvSpPr>
          <p:nvPr>
            <p:ph type="subTitle" idx="1"/>
          </p:nvPr>
        </p:nvSpPr>
        <p:spPr/>
        <p:txBody>
          <a:bodyPr>
            <a:normAutofit/>
          </a:bodyPr>
          <a:lstStyle/>
          <a:p>
            <a:r>
              <a:rPr lang="en-US" dirty="0" smtClean="0"/>
              <a:t>William Kyle</a:t>
            </a:r>
          </a:p>
          <a:p>
            <a:r>
              <a:rPr lang="en-US" dirty="0" smtClean="0"/>
              <a:t>Dr. Glenn Horton-Smith</a:t>
            </a:r>
            <a:endParaRPr lang="en-US" dirty="0"/>
          </a:p>
        </p:txBody>
      </p:sp>
    </p:spTree>
    <p:extLst>
      <p:ext uri="{BB962C8B-B14F-4D97-AF65-F5344CB8AC3E}">
        <p14:creationId xmlns:p14="http://schemas.microsoft.com/office/powerpoint/2010/main" val="83898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Findings</a:t>
            </a:r>
            <a:endParaRPr lang="en-US" dirty="0"/>
          </a:p>
        </p:txBody>
      </p:sp>
    </p:spTree>
    <p:extLst>
      <p:ext uri="{BB962C8B-B14F-4D97-AF65-F5344CB8AC3E}">
        <p14:creationId xmlns:p14="http://schemas.microsoft.com/office/powerpoint/2010/main" val="3114352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Results for Multi Segment Cathodes</a:t>
            </a:r>
            <a:endParaRPr lang="en-US" dirty="0"/>
          </a:p>
        </p:txBody>
      </p:sp>
      <p:sp>
        <p:nvSpPr>
          <p:cNvPr id="3" name="Content Placeholder 2"/>
          <p:cNvSpPr>
            <a:spLocks noGrp="1"/>
          </p:cNvSpPr>
          <p:nvPr>
            <p:ph idx="1"/>
          </p:nvPr>
        </p:nvSpPr>
        <p:spPr/>
        <p:txBody>
          <a:bodyPr/>
          <a:lstStyle/>
          <a:p>
            <a:r>
              <a:rPr lang="en-US" dirty="0" smtClean="0"/>
              <a:t>Now</a:t>
            </a:r>
            <a:r>
              <a:rPr lang="en-US" dirty="0"/>
              <a:t>:</a:t>
            </a:r>
            <a:r>
              <a:rPr lang="en-US" dirty="0" smtClean="0"/>
              <a:t> </a:t>
            </a:r>
          </a:p>
          <a:p>
            <a:pPr lvl="1"/>
            <a:r>
              <a:rPr lang="en-US" dirty="0" smtClean="0"/>
              <a:t>split same cathode into 3 segments</a:t>
            </a:r>
          </a:p>
          <a:p>
            <a:pPr lvl="1"/>
            <a:r>
              <a:rPr lang="en-US" dirty="0" smtClean="0"/>
              <a:t>Connected to 0V at topmost and bottommost corners</a:t>
            </a:r>
          </a:p>
          <a:p>
            <a:pPr lvl="1"/>
            <a:r>
              <a:rPr lang="en-US" dirty="0" smtClean="0"/>
              <a:t>Segments have 2 connections on either side</a:t>
            </a:r>
          </a:p>
          <a:p>
            <a:r>
              <a:rPr lang="en-US" dirty="0" smtClean="0"/>
              <a:t>Still using a 12m by 2.3m cumulative size for cathode</a:t>
            </a:r>
          </a:p>
          <a:p>
            <a:r>
              <a:rPr lang="en-US" dirty="0" smtClean="0"/>
              <a:t>Still have dx = .1m</a:t>
            </a:r>
          </a:p>
          <a:p>
            <a:r>
              <a:rPr lang="en-US" dirty="0" smtClean="0"/>
              <a:t>New R and C</a:t>
            </a:r>
          </a:p>
          <a:p>
            <a:pPr lvl="1"/>
            <a:r>
              <a:rPr lang="en-US" dirty="0" smtClean="0"/>
              <a:t>R </a:t>
            </a:r>
            <a:r>
              <a:rPr lang="en-US" dirty="0"/>
              <a:t>= </a:t>
            </a:r>
            <a:r>
              <a:rPr lang="en-US" dirty="0" smtClean="0"/>
              <a:t>1e6 Ohms/sq.</a:t>
            </a:r>
          </a:p>
          <a:p>
            <a:pPr lvl="1"/>
            <a:r>
              <a:rPr lang="en-US" dirty="0" smtClean="0"/>
              <a:t>C </a:t>
            </a:r>
            <a:r>
              <a:rPr lang="en-US" dirty="0"/>
              <a:t>= 7.398e-</a:t>
            </a:r>
            <a:r>
              <a:rPr lang="en-US" dirty="0" smtClean="0"/>
              <a:t>12 F/m^2</a:t>
            </a:r>
            <a:endParaRPr lang="en-US" dirty="0"/>
          </a:p>
        </p:txBody>
      </p:sp>
    </p:spTree>
    <p:extLst>
      <p:ext uri="{BB962C8B-B14F-4D97-AF65-F5344CB8AC3E}">
        <p14:creationId xmlns:p14="http://schemas.microsoft.com/office/powerpoint/2010/main" val="995264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04" y="681264"/>
            <a:ext cx="4716162" cy="1788466"/>
          </a:xfrm>
          <a:prstGeom prst="rect">
            <a:avLst/>
          </a:prstGeom>
        </p:spPr>
      </p:pic>
      <p:pic>
        <p:nvPicPr>
          <p:cNvPr id="3" name="Picture 2"/>
          <p:cNvPicPr>
            <a:picLocks noChangeAspect="1"/>
          </p:cNvPicPr>
          <p:nvPr/>
        </p:nvPicPr>
        <p:blipFill>
          <a:blip r:embed="rId3"/>
          <a:stretch>
            <a:fillRect/>
          </a:stretch>
        </p:blipFill>
        <p:spPr>
          <a:xfrm>
            <a:off x="4580747" y="696564"/>
            <a:ext cx="4635472" cy="1757867"/>
          </a:xfrm>
          <a:prstGeom prst="rect">
            <a:avLst/>
          </a:prstGeom>
        </p:spPr>
      </p:pic>
      <p:pic>
        <p:nvPicPr>
          <p:cNvPr id="4" name="Picture 3"/>
          <p:cNvPicPr>
            <a:picLocks noChangeAspect="1"/>
          </p:cNvPicPr>
          <p:nvPr/>
        </p:nvPicPr>
        <p:blipFill>
          <a:blip r:embed="rId4"/>
          <a:stretch>
            <a:fillRect/>
          </a:stretch>
        </p:blipFill>
        <p:spPr>
          <a:xfrm>
            <a:off x="0" y="3001473"/>
            <a:ext cx="4580747" cy="1737114"/>
          </a:xfrm>
          <a:prstGeom prst="rect">
            <a:avLst/>
          </a:prstGeom>
        </p:spPr>
      </p:pic>
      <p:pic>
        <p:nvPicPr>
          <p:cNvPr id="5" name="Picture 4"/>
          <p:cNvPicPr>
            <a:picLocks noChangeAspect="1"/>
          </p:cNvPicPr>
          <p:nvPr/>
        </p:nvPicPr>
        <p:blipFill>
          <a:blip r:embed="rId5"/>
          <a:stretch>
            <a:fillRect/>
          </a:stretch>
        </p:blipFill>
        <p:spPr>
          <a:xfrm>
            <a:off x="4580747" y="3001473"/>
            <a:ext cx="4635472" cy="1757867"/>
          </a:xfrm>
          <a:prstGeom prst="rect">
            <a:avLst/>
          </a:prstGeom>
        </p:spPr>
      </p:pic>
      <p:pic>
        <p:nvPicPr>
          <p:cNvPr id="6" name="Picture 5"/>
          <p:cNvPicPr>
            <a:picLocks noChangeAspect="1"/>
          </p:cNvPicPr>
          <p:nvPr/>
        </p:nvPicPr>
        <p:blipFill>
          <a:blip r:embed="rId6"/>
          <a:stretch>
            <a:fillRect/>
          </a:stretch>
        </p:blipFill>
        <p:spPr>
          <a:xfrm>
            <a:off x="2135997" y="5011013"/>
            <a:ext cx="4889500" cy="1854200"/>
          </a:xfrm>
          <a:prstGeom prst="rect">
            <a:avLst/>
          </a:prstGeom>
        </p:spPr>
      </p:pic>
      <p:sp>
        <p:nvSpPr>
          <p:cNvPr id="7" name="TextBox 6"/>
          <p:cNvSpPr txBox="1"/>
          <p:nvPr/>
        </p:nvSpPr>
        <p:spPr>
          <a:xfrm>
            <a:off x="703826" y="367188"/>
            <a:ext cx="1149248" cy="369332"/>
          </a:xfrm>
          <a:prstGeom prst="rect">
            <a:avLst/>
          </a:prstGeom>
          <a:noFill/>
        </p:spPr>
        <p:txBody>
          <a:bodyPr wrap="none" rtlCol="0">
            <a:spAutoFit/>
          </a:bodyPr>
          <a:lstStyle/>
          <a:p>
            <a:r>
              <a:rPr lang="en-US" dirty="0" smtClean="0"/>
              <a:t>T = 40 us</a:t>
            </a:r>
            <a:endParaRPr lang="en-US" dirty="0"/>
          </a:p>
        </p:txBody>
      </p:sp>
      <p:sp>
        <p:nvSpPr>
          <p:cNvPr id="8" name="TextBox 7"/>
          <p:cNvSpPr txBox="1"/>
          <p:nvPr/>
        </p:nvSpPr>
        <p:spPr>
          <a:xfrm>
            <a:off x="5355198" y="367188"/>
            <a:ext cx="1277626" cy="369332"/>
          </a:xfrm>
          <a:prstGeom prst="rect">
            <a:avLst/>
          </a:prstGeom>
          <a:noFill/>
        </p:spPr>
        <p:txBody>
          <a:bodyPr wrap="none" rtlCol="0">
            <a:spAutoFit/>
          </a:bodyPr>
          <a:lstStyle/>
          <a:p>
            <a:r>
              <a:rPr lang="en-US" dirty="0" smtClean="0"/>
              <a:t>T = 100 us</a:t>
            </a:r>
            <a:endParaRPr lang="en-US" dirty="0"/>
          </a:p>
        </p:txBody>
      </p:sp>
      <p:sp>
        <p:nvSpPr>
          <p:cNvPr id="9" name="TextBox 8"/>
          <p:cNvSpPr txBox="1"/>
          <p:nvPr/>
        </p:nvSpPr>
        <p:spPr>
          <a:xfrm>
            <a:off x="703826" y="2708011"/>
            <a:ext cx="1277626" cy="369332"/>
          </a:xfrm>
          <a:prstGeom prst="rect">
            <a:avLst/>
          </a:prstGeom>
          <a:noFill/>
        </p:spPr>
        <p:txBody>
          <a:bodyPr wrap="none" rtlCol="0">
            <a:spAutoFit/>
          </a:bodyPr>
          <a:lstStyle/>
          <a:p>
            <a:r>
              <a:rPr lang="en-US" dirty="0" smtClean="0"/>
              <a:t>T = 200 us</a:t>
            </a:r>
            <a:endParaRPr lang="en-US" dirty="0"/>
          </a:p>
        </p:txBody>
      </p:sp>
      <p:sp>
        <p:nvSpPr>
          <p:cNvPr id="10" name="TextBox 9"/>
          <p:cNvSpPr txBox="1"/>
          <p:nvPr/>
        </p:nvSpPr>
        <p:spPr>
          <a:xfrm>
            <a:off x="5477602" y="2708011"/>
            <a:ext cx="1277626" cy="369332"/>
          </a:xfrm>
          <a:prstGeom prst="rect">
            <a:avLst/>
          </a:prstGeom>
          <a:noFill/>
        </p:spPr>
        <p:txBody>
          <a:bodyPr wrap="none" rtlCol="0">
            <a:spAutoFit/>
          </a:bodyPr>
          <a:lstStyle/>
          <a:p>
            <a:r>
              <a:rPr lang="en-US" dirty="0" smtClean="0"/>
              <a:t>T = 400 us</a:t>
            </a:r>
            <a:endParaRPr lang="en-US" dirty="0"/>
          </a:p>
        </p:txBody>
      </p:sp>
      <p:sp>
        <p:nvSpPr>
          <p:cNvPr id="11" name="TextBox 10"/>
          <p:cNvSpPr txBox="1"/>
          <p:nvPr/>
        </p:nvSpPr>
        <p:spPr>
          <a:xfrm>
            <a:off x="3106015" y="4687578"/>
            <a:ext cx="1084777" cy="369332"/>
          </a:xfrm>
          <a:prstGeom prst="rect">
            <a:avLst/>
          </a:prstGeom>
          <a:noFill/>
        </p:spPr>
        <p:txBody>
          <a:bodyPr wrap="none" rtlCol="0">
            <a:spAutoFit/>
          </a:bodyPr>
          <a:lstStyle/>
          <a:p>
            <a:r>
              <a:rPr lang="en-US" dirty="0" smtClean="0"/>
              <a:t>T = 1 </a:t>
            </a:r>
            <a:r>
              <a:rPr lang="en-US" dirty="0" err="1" smtClean="0"/>
              <a:t>ms</a:t>
            </a:r>
            <a:endParaRPr lang="en-US" dirty="0"/>
          </a:p>
        </p:txBody>
      </p:sp>
    </p:spTree>
    <p:extLst>
      <p:ext uri="{BB962C8B-B14F-4D97-AF65-F5344CB8AC3E}">
        <p14:creationId xmlns:p14="http://schemas.microsoft.com/office/powerpoint/2010/main" val="14169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Plotting Energy and Current Out</a:t>
            </a:r>
            <a:endParaRPr lang="en-US" dirty="0"/>
          </a:p>
        </p:txBody>
      </p:sp>
      <p:pic>
        <p:nvPicPr>
          <p:cNvPr id="6" name="Picture 5"/>
          <p:cNvPicPr>
            <a:picLocks noChangeAspect="1"/>
          </p:cNvPicPr>
          <p:nvPr/>
        </p:nvPicPr>
        <p:blipFill>
          <a:blip r:embed="rId2"/>
          <a:stretch>
            <a:fillRect/>
          </a:stretch>
        </p:blipFill>
        <p:spPr>
          <a:xfrm>
            <a:off x="0" y="2791695"/>
            <a:ext cx="4666271" cy="3094729"/>
          </a:xfrm>
          <a:prstGeom prst="rect">
            <a:avLst/>
          </a:prstGeom>
        </p:spPr>
      </p:pic>
      <p:pic>
        <p:nvPicPr>
          <p:cNvPr id="7" name="Picture 6"/>
          <p:cNvPicPr>
            <a:picLocks noChangeAspect="1"/>
          </p:cNvPicPr>
          <p:nvPr/>
        </p:nvPicPr>
        <p:blipFill>
          <a:blip r:embed="rId3"/>
          <a:stretch>
            <a:fillRect/>
          </a:stretch>
        </p:blipFill>
        <p:spPr>
          <a:xfrm>
            <a:off x="4477729" y="2791695"/>
            <a:ext cx="4666271" cy="3094729"/>
          </a:xfrm>
          <a:prstGeom prst="rect">
            <a:avLst/>
          </a:prstGeom>
        </p:spPr>
      </p:pic>
      <p:sp>
        <p:nvSpPr>
          <p:cNvPr id="9" name="TextBox 8"/>
          <p:cNvSpPr txBox="1"/>
          <p:nvPr/>
        </p:nvSpPr>
        <p:spPr>
          <a:xfrm>
            <a:off x="703826" y="2539717"/>
            <a:ext cx="1706943" cy="369332"/>
          </a:xfrm>
          <a:prstGeom prst="rect">
            <a:avLst/>
          </a:prstGeom>
          <a:noFill/>
        </p:spPr>
        <p:txBody>
          <a:bodyPr wrap="none" rtlCol="0">
            <a:spAutoFit/>
          </a:bodyPr>
          <a:lstStyle/>
          <a:p>
            <a:r>
              <a:rPr lang="en-US" dirty="0" smtClean="0"/>
              <a:t>Energy v. Time</a:t>
            </a:r>
            <a:endParaRPr lang="en-US" dirty="0"/>
          </a:p>
        </p:txBody>
      </p:sp>
      <p:sp>
        <p:nvSpPr>
          <p:cNvPr id="10" name="TextBox 9"/>
          <p:cNvSpPr txBox="1"/>
          <p:nvPr/>
        </p:nvSpPr>
        <p:spPr>
          <a:xfrm>
            <a:off x="5309296" y="2539717"/>
            <a:ext cx="1253618" cy="369332"/>
          </a:xfrm>
          <a:prstGeom prst="rect">
            <a:avLst/>
          </a:prstGeom>
          <a:noFill/>
        </p:spPr>
        <p:txBody>
          <a:bodyPr wrap="none" rtlCol="0">
            <a:spAutoFit/>
          </a:bodyPr>
          <a:lstStyle/>
          <a:p>
            <a:r>
              <a:rPr lang="en-US" dirty="0" err="1" smtClean="0"/>
              <a:t>I</a:t>
            </a:r>
            <a:r>
              <a:rPr lang="en-US" baseline="-25000" dirty="0" err="1" smtClean="0"/>
              <a:t>out</a:t>
            </a:r>
            <a:r>
              <a:rPr lang="en-US" dirty="0" smtClean="0"/>
              <a:t> v. Time</a:t>
            </a:r>
            <a:endParaRPr lang="en-US" dirty="0"/>
          </a:p>
        </p:txBody>
      </p:sp>
    </p:spTree>
    <p:extLst>
      <p:ext uri="{BB962C8B-B14F-4D97-AF65-F5344CB8AC3E}">
        <p14:creationId xmlns:p14="http://schemas.microsoft.com/office/powerpoint/2010/main" val="1608539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5" y="533401"/>
            <a:ext cx="9021595" cy="552864"/>
          </a:xfrm>
        </p:spPr>
        <p:txBody>
          <a:bodyPr>
            <a:noAutofit/>
          </a:bodyPr>
          <a:lstStyle/>
          <a:p>
            <a:r>
              <a:rPr lang="en-US" sz="3200" dirty="0" smtClean="0"/>
              <a:t>Doubling The Number of Connections on Each Side</a:t>
            </a:r>
            <a:endParaRPr lang="en-US" sz="3200" dirty="0"/>
          </a:p>
        </p:txBody>
      </p:sp>
      <p:pic>
        <p:nvPicPr>
          <p:cNvPr id="3" name="Picture 2"/>
          <p:cNvPicPr>
            <a:picLocks noChangeAspect="1"/>
          </p:cNvPicPr>
          <p:nvPr/>
        </p:nvPicPr>
        <p:blipFill>
          <a:blip r:embed="rId2"/>
          <a:stretch>
            <a:fillRect/>
          </a:stretch>
        </p:blipFill>
        <p:spPr>
          <a:xfrm>
            <a:off x="0" y="2896134"/>
            <a:ext cx="4691885" cy="3111717"/>
          </a:xfrm>
          <a:prstGeom prst="rect">
            <a:avLst/>
          </a:prstGeom>
        </p:spPr>
      </p:pic>
      <p:pic>
        <p:nvPicPr>
          <p:cNvPr id="4" name="Picture 3"/>
          <p:cNvPicPr>
            <a:picLocks noChangeAspect="1"/>
          </p:cNvPicPr>
          <p:nvPr/>
        </p:nvPicPr>
        <p:blipFill>
          <a:blip r:embed="rId3"/>
          <a:stretch>
            <a:fillRect/>
          </a:stretch>
        </p:blipFill>
        <p:spPr>
          <a:xfrm>
            <a:off x="4522194" y="2861431"/>
            <a:ext cx="4734647" cy="3140077"/>
          </a:xfrm>
          <a:prstGeom prst="rect">
            <a:avLst/>
          </a:prstGeom>
        </p:spPr>
      </p:pic>
      <p:sp>
        <p:nvSpPr>
          <p:cNvPr id="5" name="TextBox 4"/>
          <p:cNvSpPr txBox="1"/>
          <p:nvPr/>
        </p:nvSpPr>
        <p:spPr>
          <a:xfrm>
            <a:off x="979236" y="2539717"/>
            <a:ext cx="1706943" cy="369332"/>
          </a:xfrm>
          <a:prstGeom prst="rect">
            <a:avLst/>
          </a:prstGeom>
          <a:noFill/>
        </p:spPr>
        <p:txBody>
          <a:bodyPr wrap="none" rtlCol="0">
            <a:spAutoFit/>
          </a:bodyPr>
          <a:lstStyle/>
          <a:p>
            <a:r>
              <a:rPr lang="en-US" dirty="0" smtClean="0"/>
              <a:t>Energy v. Time</a:t>
            </a:r>
            <a:endParaRPr lang="en-US" dirty="0"/>
          </a:p>
        </p:txBody>
      </p:sp>
      <p:sp>
        <p:nvSpPr>
          <p:cNvPr id="6" name="TextBox 5"/>
          <p:cNvSpPr txBox="1"/>
          <p:nvPr/>
        </p:nvSpPr>
        <p:spPr>
          <a:xfrm>
            <a:off x="5584706" y="2539717"/>
            <a:ext cx="1253618" cy="369332"/>
          </a:xfrm>
          <a:prstGeom prst="rect">
            <a:avLst/>
          </a:prstGeom>
          <a:noFill/>
        </p:spPr>
        <p:txBody>
          <a:bodyPr wrap="none" rtlCol="0">
            <a:spAutoFit/>
          </a:bodyPr>
          <a:lstStyle/>
          <a:p>
            <a:r>
              <a:rPr lang="en-US" dirty="0" err="1" smtClean="0"/>
              <a:t>I</a:t>
            </a:r>
            <a:r>
              <a:rPr lang="en-US" baseline="-25000" dirty="0" err="1" smtClean="0"/>
              <a:t>out</a:t>
            </a:r>
            <a:r>
              <a:rPr lang="en-US" dirty="0" smtClean="0"/>
              <a:t> v. Time</a:t>
            </a:r>
            <a:endParaRPr lang="en-US" dirty="0"/>
          </a:p>
        </p:txBody>
      </p:sp>
    </p:spTree>
    <p:extLst>
      <p:ext uri="{BB962C8B-B14F-4D97-AF65-F5344CB8AC3E}">
        <p14:creationId xmlns:p14="http://schemas.microsoft.com/office/powerpoint/2010/main" val="2421566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Connection</a:t>
            </a:r>
            <a:endParaRPr lang="en-US" dirty="0"/>
          </a:p>
        </p:txBody>
      </p:sp>
      <p:pic>
        <p:nvPicPr>
          <p:cNvPr id="3" name="Picture 2"/>
          <p:cNvPicPr>
            <a:picLocks noChangeAspect="1"/>
          </p:cNvPicPr>
          <p:nvPr/>
        </p:nvPicPr>
        <p:blipFill>
          <a:blip r:embed="rId2"/>
          <a:stretch>
            <a:fillRect/>
          </a:stretch>
        </p:blipFill>
        <p:spPr>
          <a:xfrm>
            <a:off x="-30602" y="2708012"/>
            <a:ext cx="4691655" cy="3111564"/>
          </a:xfrm>
          <a:prstGeom prst="rect">
            <a:avLst/>
          </a:prstGeom>
        </p:spPr>
      </p:pic>
      <p:pic>
        <p:nvPicPr>
          <p:cNvPr id="4" name="Picture 3"/>
          <p:cNvPicPr>
            <a:picLocks noChangeAspect="1"/>
          </p:cNvPicPr>
          <p:nvPr/>
        </p:nvPicPr>
        <p:blipFill>
          <a:blip r:embed="rId3"/>
          <a:stretch>
            <a:fillRect/>
          </a:stretch>
        </p:blipFill>
        <p:spPr>
          <a:xfrm>
            <a:off x="4498432" y="2673750"/>
            <a:ext cx="4743316" cy="3145826"/>
          </a:xfrm>
          <a:prstGeom prst="rect">
            <a:avLst/>
          </a:prstGeom>
        </p:spPr>
      </p:pic>
      <p:sp>
        <p:nvSpPr>
          <p:cNvPr id="5" name="TextBox 4"/>
          <p:cNvSpPr txBox="1"/>
          <p:nvPr/>
        </p:nvSpPr>
        <p:spPr>
          <a:xfrm>
            <a:off x="979236" y="2292777"/>
            <a:ext cx="1706943" cy="369332"/>
          </a:xfrm>
          <a:prstGeom prst="rect">
            <a:avLst/>
          </a:prstGeom>
          <a:noFill/>
        </p:spPr>
        <p:txBody>
          <a:bodyPr wrap="none" rtlCol="0">
            <a:spAutoFit/>
          </a:bodyPr>
          <a:lstStyle/>
          <a:p>
            <a:r>
              <a:rPr lang="en-US" dirty="0" smtClean="0"/>
              <a:t>Energy v. Time</a:t>
            </a:r>
            <a:endParaRPr lang="en-US" dirty="0"/>
          </a:p>
        </p:txBody>
      </p:sp>
      <p:sp>
        <p:nvSpPr>
          <p:cNvPr id="6" name="TextBox 5"/>
          <p:cNvSpPr txBox="1"/>
          <p:nvPr/>
        </p:nvSpPr>
        <p:spPr>
          <a:xfrm>
            <a:off x="5584706" y="2292777"/>
            <a:ext cx="1253618" cy="369332"/>
          </a:xfrm>
          <a:prstGeom prst="rect">
            <a:avLst/>
          </a:prstGeom>
          <a:noFill/>
        </p:spPr>
        <p:txBody>
          <a:bodyPr wrap="none" rtlCol="0">
            <a:spAutoFit/>
          </a:bodyPr>
          <a:lstStyle/>
          <a:p>
            <a:r>
              <a:rPr lang="en-US" dirty="0" err="1" smtClean="0"/>
              <a:t>I</a:t>
            </a:r>
            <a:r>
              <a:rPr lang="en-US" baseline="-25000" dirty="0" err="1" smtClean="0"/>
              <a:t>out</a:t>
            </a:r>
            <a:r>
              <a:rPr lang="en-US" dirty="0" smtClean="0"/>
              <a:t> v. Time</a:t>
            </a:r>
            <a:endParaRPr lang="en-US" dirty="0"/>
          </a:p>
        </p:txBody>
      </p:sp>
    </p:spTree>
    <p:extLst>
      <p:ext uri="{BB962C8B-B14F-4D97-AF65-F5344CB8AC3E}">
        <p14:creationId xmlns:p14="http://schemas.microsoft.com/office/powerpoint/2010/main" val="63881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all connections</a:t>
            </a:r>
            <a:endParaRPr lang="en-US" dirty="0"/>
          </a:p>
        </p:txBody>
      </p:sp>
      <p:pic>
        <p:nvPicPr>
          <p:cNvPr id="3" name="Picture 2"/>
          <p:cNvPicPr>
            <a:picLocks noChangeAspect="1"/>
          </p:cNvPicPr>
          <p:nvPr/>
        </p:nvPicPr>
        <p:blipFill>
          <a:blip r:embed="rId2"/>
          <a:stretch>
            <a:fillRect/>
          </a:stretch>
        </p:blipFill>
        <p:spPr>
          <a:xfrm>
            <a:off x="4557557" y="2555015"/>
            <a:ext cx="4714725" cy="3126864"/>
          </a:xfrm>
          <a:prstGeom prst="rect">
            <a:avLst/>
          </a:prstGeom>
        </p:spPr>
      </p:pic>
      <p:pic>
        <p:nvPicPr>
          <p:cNvPr id="4" name="Picture 3"/>
          <p:cNvPicPr>
            <a:picLocks noChangeAspect="1"/>
          </p:cNvPicPr>
          <p:nvPr/>
        </p:nvPicPr>
        <p:blipFill>
          <a:blip r:embed="rId3"/>
          <a:stretch>
            <a:fillRect/>
          </a:stretch>
        </p:blipFill>
        <p:spPr>
          <a:xfrm>
            <a:off x="-57340" y="2555015"/>
            <a:ext cx="4714723" cy="3126863"/>
          </a:xfrm>
          <a:prstGeom prst="rect">
            <a:avLst/>
          </a:prstGeom>
        </p:spPr>
      </p:pic>
      <p:sp>
        <p:nvSpPr>
          <p:cNvPr id="5" name="TextBox 4"/>
          <p:cNvSpPr txBox="1"/>
          <p:nvPr/>
        </p:nvSpPr>
        <p:spPr>
          <a:xfrm>
            <a:off x="979236" y="2170385"/>
            <a:ext cx="1706943" cy="369332"/>
          </a:xfrm>
          <a:prstGeom prst="rect">
            <a:avLst/>
          </a:prstGeom>
          <a:noFill/>
        </p:spPr>
        <p:txBody>
          <a:bodyPr wrap="none" rtlCol="0">
            <a:spAutoFit/>
          </a:bodyPr>
          <a:lstStyle/>
          <a:p>
            <a:r>
              <a:rPr lang="en-US" dirty="0" smtClean="0"/>
              <a:t>Energy v. Time</a:t>
            </a:r>
            <a:endParaRPr lang="en-US" dirty="0"/>
          </a:p>
        </p:txBody>
      </p:sp>
      <p:sp>
        <p:nvSpPr>
          <p:cNvPr id="6" name="TextBox 5"/>
          <p:cNvSpPr txBox="1"/>
          <p:nvPr/>
        </p:nvSpPr>
        <p:spPr>
          <a:xfrm>
            <a:off x="5584706" y="2170385"/>
            <a:ext cx="1253618" cy="369332"/>
          </a:xfrm>
          <a:prstGeom prst="rect">
            <a:avLst/>
          </a:prstGeom>
          <a:noFill/>
        </p:spPr>
        <p:txBody>
          <a:bodyPr wrap="none" rtlCol="0">
            <a:spAutoFit/>
          </a:bodyPr>
          <a:lstStyle/>
          <a:p>
            <a:r>
              <a:rPr lang="en-US" dirty="0" err="1" smtClean="0"/>
              <a:t>I</a:t>
            </a:r>
            <a:r>
              <a:rPr lang="en-US" baseline="-25000" dirty="0" err="1" smtClean="0"/>
              <a:t>out</a:t>
            </a:r>
            <a:r>
              <a:rPr lang="en-US" dirty="0" smtClean="0"/>
              <a:t> v. Time</a:t>
            </a:r>
            <a:endParaRPr lang="en-US" dirty="0"/>
          </a:p>
        </p:txBody>
      </p:sp>
    </p:spTree>
    <p:extLst>
      <p:ext uri="{BB962C8B-B14F-4D97-AF65-F5344CB8AC3E}">
        <p14:creationId xmlns:p14="http://schemas.microsoft.com/office/powerpoint/2010/main" val="322998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a:t>
            </a:r>
            <a:endParaRPr lang="en-US" dirty="0"/>
          </a:p>
        </p:txBody>
      </p:sp>
      <p:pic>
        <p:nvPicPr>
          <p:cNvPr id="3" name="Picture 2"/>
          <p:cNvPicPr>
            <a:picLocks noChangeAspect="1"/>
          </p:cNvPicPr>
          <p:nvPr/>
        </p:nvPicPr>
        <p:blipFill>
          <a:blip r:embed="rId2"/>
          <a:stretch>
            <a:fillRect/>
          </a:stretch>
        </p:blipFill>
        <p:spPr>
          <a:xfrm>
            <a:off x="1417560" y="2235101"/>
            <a:ext cx="6083696" cy="4045263"/>
          </a:xfrm>
          <a:prstGeom prst="rect">
            <a:avLst/>
          </a:prstGeom>
        </p:spPr>
      </p:pic>
      <p:sp>
        <p:nvSpPr>
          <p:cNvPr id="4" name="TextBox 3"/>
          <p:cNvSpPr txBox="1"/>
          <p:nvPr/>
        </p:nvSpPr>
        <p:spPr>
          <a:xfrm>
            <a:off x="2716990" y="1772188"/>
            <a:ext cx="3686601" cy="369332"/>
          </a:xfrm>
          <a:prstGeom prst="rect">
            <a:avLst/>
          </a:prstGeom>
          <a:noFill/>
        </p:spPr>
        <p:txBody>
          <a:bodyPr wrap="none" rtlCol="0">
            <a:spAutoFit/>
          </a:bodyPr>
          <a:lstStyle/>
          <a:p>
            <a:r>
              <a:rPr lang="en-US" dirty="0" smtClean="0"/>
              <a:t>Log Plot of Current (A) </a:t>
            </a:r>
            <a:r>
              <a:rPr lang="en-US" dirty="0" err="1" smtClean="0"/>
              <a:t>vs</a:t>
            </a:r>
            <a:r>
              <a:rPr lang="en-US" dirty="0" smtClean="0"/>
              <a:t> Time (s)</a:t>
            </a:r>
            <a:endParaRPr lang="en-US" dirty="0"/>
          </a:p>
        </p:txBody>
      </p:sp>
    </p:spTree>
    <p:extLst>
      <p:ext uri="{BB962C8B-B14F-4D97-AF65-F5344CB8AC3E}">
        <p14:creationId xmlns:p14="http://schemas.microsoft.com/office/powerpoint/2010/main" val="24858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47850" y="2069227"/>
            <a:ext cx="6260131" cy="4098705"/>
          </a:xfrm>
          <a:prstGeom prst="rect">
            <a:avLst/>
          </a:prstGeom>
        </p:spPr>
      </p:pic>
      <p:sp>
        <p:nvSpPr>
          <p:cNvPr id="5" name="TextBox 4"/>
          <p:cNvSpPr txBox="1"/>
          <p:nvPr/>
        </p:nvSpPr>
        <p:spPr>
          <a:xfrm>
            <a:off x="2716990" y="1587522"/>
            <a:ext cx="3609732" cy="369332"/>
          </a:xfrm>
          <a:prstGeom prst="rect">
            <a:avLst/>
          </a:prstGeom>
          <a:noFill/>
        </p:spPr>
        <p:txBody>
          <a:bodyPr wrap="none" rtlCol="0">
            <a:spAutoFit/>
          </a:bodyPr>
          <a:lstStyle/>
          <a:p>
            <a:r>
              <a:rPr lang="en-US" dirty="0" smtClean="0"/>
              <a:t>Log Plot of Energy (</a:t>
            </a:r>
            <a:r>
              <a:rPr lang="en-US" dirty="0"/>
              <a:t>J</a:t>
            </a:r>
            <a:r>
              <a:rPr lang="en-US" dirty="0" smtClean="0"/>
              <a:t>) </a:t>
            </a:r>
            <a:r>
              <a:rPr lang="en-US" dirty="0" err="1" smtClean="0"/>
              <a:t>vs</a:t>
            </a:r>
            <a:r>
              <a:rPr lang="en-US" dirty="0" smtClean="0"/>
              <a:t> Time (s)</a:t>
            </a:r>
            <a:endParaRPr lang="en-US" dirty="0"/>
          </a:p>
        </p:txBody>
      </p:sp>
    </p:spTree>
    <p:extLst>
      <p:ext uri="{BB962C8B-B14F-4D97-AF65-F5344CB8AC3E}">
        <p14:creationId xmlns:p14="http://schemas.microsoft.com/office/powerpoint/2010/main" val="34951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the Field Cage</a:t>
            </a:r>
            <a:endParaRPr lang="en-US" dirty="0"/>
          </a:p>
        </p:txBody>
      </p:sp>
      <p:sp>
        <p:nvSpPr>
          <p:cNvPr id="3" name="Content Placeholder 2"/>
          <p:cNvSpPr>
            <a:spLocks noGrp="1"/>
          </p:cNvSpPr>
          <p:nvPr>
            <p:ph idx="1"/>
          </p:nvPr>
        </p:nvSpPr>
        <p:spPr/>
        <p:txBody>
          <a:bodyPr/>
          <a:lstStyle/>
          <a:p>
            <a:r>
              <a:rPr lang="en-US" dirty="0" smtClean="0"/>
              <a:t>After presenting this to the DUNE HV group, I was then asked if I could adding in a simulation of the field cage discharging as they are fed by the same HV cable. So I did that for both of the side lengths of the field cage.</a:t>
            </a:r>
          </a:p>
          <a:p>
            <a:pPr marL="0" indent="0">
              <a:buNone/>
            </a:pPr>
            <a:endParaRPr lang="en-US" dirty="0" smtClean="0"/>
          </a:p>
          <a:p>
            <a:pPr marL="0" indent="0">
              <a:buNone/>
            </a:pPr>
            <a:r>
              <a:rPr lang="en-US" dirty="0" smtClean="0"/>
              <a:t>Short Side I				Long Side I</a:t>
            </a:r>
          </a:p>
        </p:txBody>
      </p:sp>
      <p:pic>
        <p:nvPicPr>
          <p:cNvPr id="4" name="Picture 3"/>
          <p:cNvPicPr>
            <a:picLocks noChangeAspect="1"/>
          </p:cNvPicPr>
          <p:nvPr/>
        </p:nvPicPr>
        <p:blipFill>
          <a:blip r:embed="rId2"/>
          <a:stretch>
            <a:fillRect/>
          </a:stretch>
        </p:blipFill>
        <p:spPr>
          <a:xfrm>
            <a:off x="0" y="4002188"/>
            <a:ext cx="4575822" cy="2899531"/>
          </a:xfrm>
          <a:prstGeom prst="rect">
            <a:avLst/>
          </a:prstGeom>
        </p:spPr>
      </p:pic>
      <p:pic>
        <p:nvPicPr>
          <p:cNvPr id="5" name="Picture 4"/>
          <p:cNvPicPr>
            <a:picLocks noChangeAspect="1"/>
          </p:cNvPicPr>
          <p:nvPr/>
        </p:nvPicPr>
        <p:blipFill>
          <a:blip r:embed="rId3"/>
          <a:stretch>
            <a:fillRect/>
          </a:stretch>
        </p:blipFill>
        <p:spPr>
          <a:xfrm>
            <a:off x="4575822" y="4016955"/>
            <a:ext cx="4575822" cy="2899531"/>
          </a:xfrm>
          <a:prstGeom prst="rect">
            <a:avLst/>
          </a:prstGeom>
        </p:spPr>
      </p:pic>
    </p:spTree>
    <p:extLst>
      <p:ext uri="{BB962C8B-B14F-4D97-AF65-F5344CB8AC3E}">
        <p14:creationId xmlns:p14="http://schemas.microsoft.com/office/powerpoint/2010/main" val="603588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Operation</a:t>
            </a:r>
            <a:endParaRPr lang="en-US" dirty="0"/>
          </a:p>
        </p:txBody>
      </p:sp>
      <p:sp>
        <p:nvSpPr>
          <p:cNvPr id="4" name="Text Placeholder 3"/>
          <p:cNvSpPr>
            <a:spLocks noGrp="1"/>
          </p:cNvSpPr>
          <p:nvPr>
            <p:ph type="body" idx="1"/>
          </p:nvPr>
        </p:nvSpPr>
        <p:spPr/>
        <p:txBody>
          <a:bodyPr/>
          <a:lstStyle/>
          <a:p>
            <a:r>
              <a:rPr lang="en-US" dirty="0" smtClean="0"/>
              <a:t>A Python Based FTCS Method</a:t>
            </a:r>
            <a:endParaRPr lang="en-US" dirty="0"/>
          </a:p>
        </p:txBody>
      </p:sp>
    </p:spTree>
    <p:extLst>
      <p:ext uri="{BB962C8B-B14F-4D97-AF65-F5344CB8AC3E}">
        <p14:creationId xmlns:p14="http://schemas.microsoft.com/office/powerpoint/2010/main" val="2227248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Content Placeholder 2"/>
          <p:cNvSpPr>
            <a:spLocks noGrp="1"/>
          </p:cNvSpPr>
          <p:nvPr>
            <p:ph idx="1"/>
          </p:nvPr>
        </p:nvSpPr>
        <p:spPr>
          <a:xfrm>
            <a:off x="457200" y="1600200"/>
            <a:ext cx="8686800" cy="4876800"/>
          </a:xfrm>
        </p:spPr>
        <p:txBody>
          <a:bodyPr/>
          <a:lstStyle/>
          <a:p>
            <a:r>
              <a:rPr lang="en-US" dirty="0" smtClean="0"/>
              <a:t>Then, I made a SPICE circuit simulation of the field cage discharge to compare with my results</a:t>
            </a:r>
          </a:p>
          <a:p>
            <a:endParaRPr lang="en-US" dirty="0"/>
          </a:p>
          <a:p>
            <a:endParaRPr lang="en-US" dirty="0" smtClean="0"/>
          </a:p>
          <a:p>
            <a:pPr marL="0" indent="0">
              <a:buNone/>
            </a:pPr>
            <a:r>
              <a:rPr lang="en-US" dirty="0"/>
              <a:t>	</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0" y="2481064"/>
            <a:ext cx="8355974" cy="2068401"/>
          </a:xfrm>
          <a:prstGeom prst="rect">
            <a:avLst/>
          </a:prstGeom>
        </p:spPr>
      </p:pic>
      <p:pic>
        <p:nvPicPr>
          <p:cNvPr id="5" name="Picture 4" descr="Screen Shot 2016-06-24 at 2.3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595" y="4625318"/>
            <a:ext cx="4307263" cy="2262218"/>
          </a:xfrm>
          <a:prstGeom prst="rect">
            <a:avLst/>
          </a:prstGeom>
        </p:spPr>
      </p:pic>
    </p:spTree>
    <p:extLst>
      <p:ext uri="{BB962C8B-B14F-4D97-AF65-F5344CB8AC3E}">
        <p14:creationId xmlns:p14="http://schemas.microsoft.com/office/powerpoint/2010/main" val="317475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Results</a:t>
            </a:r>
            <a:endParaRPr lang="en-US" dirty="0"/>
          </a:p>
        </p:txBody>
      </p:sp>
      <p:sp>
        <p:nvSpPr>
          <p:cNvPr id="3" name="Text Placeholder 2"/>
          <p:cNvSpPr>
            <a:spLocks noGrp="1"/>
          </p:cNvSpPr>
          <p:nvPr>
            <p:ph type="body" idx="1"/>
          </p:nvPr>
        </p:nvSpPr>
        <p:spPr>
          <a:xfrm>
            <a:off x="457200" y="1204119"/>
            <a:ext cx="3931920" cy="639762"/>
          </a:xfrm>
        </p:spPr>
        <p:txBody>
          <a:bodyPr/>
          <a:lstStyle/>
          <a:p>
            <a:r>
              <a:rPr lang="en-US" dirty="0" smtClean="0"/>
              <a:t>SPICE</a:t>
            </a:r>
            <a:endParaRPr lang="en-US" dirty="0"/>
          </a:p>
        </p:txBody>
      </p:sp>
      <p:pic>
        <p:nvPicPr>
          <p:cNvPr id="8" name="Content Placeholder 7"/>
          <p:cNvPicPr>
            <a:picLocks noGrp="1" noChangeAspect="1"/>
          </p:cNvPicPr>
          <p:nvPr>
            <p:ph sz="half" idx="2"/>
          </p:nvPr>
        </p:nvPicPr>
        <p:blipFill>
          <a:blip r:embed="rId2"/>
          <a:srcRect l="17914" r="17914"/>
          <a:stretch>
            <a:fillRect/>
          </a:stretch>
        </p:blipFill>
        <p:spPr/>
      </p:pic>
      <p:sp>
        <p:nvSpPr>
          <p:cNvPr id="5" name="Text Placeholder 4"/>
          <p:cNvSpPr>
            <a:spLocks noGrp="1"/>
          </p:cNvSpPr>
          <p:nvPr>
            <p:ph type="body" sz="quarter" idx="3"/>
          </p:nvPr>
        </p:nvSpPr>
        <p:spPr>
          <a:xfrm>
            <a:off x="4754880" y="1204119"/>
            <a:ext cx="3931920" cy="639762"/>
          </a:xfrm>
        </p:spPr>
        <p:txBody>
          <a:bodyPr/>
          <a:lstStyle/>
          <a:p>
            <a:r>
              <a:rPr lang="en-US" dirty="0" smtClean="0"/>
              <a:t>PYTHON</a:t>
            </a:r>
            <a:endParaRPr lang="en-US" dirty="0"/>
          </a:p>
        </p:txBody>
      </p:sp>
      <p:pic>
        <p:nvPicPr>
          <p:cNvPr id="7" name="Picture 6" descr="Screen Shot 2016-06-24 at 2.33.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3" y="1814345"/>
            <a:ext cx="4414373" cy="4925511"/>
          </a:xfrm>
          <a:prstGeom prst="rect">
            <a:avLst/>
          </a:prstGeom>
        </p:spPr>
      </p:pic>
      <p:pic>
        <p:nvPicPr>
          <p:cNvPr id="9" name="Picture 8"/>
          <p:cNvPicPr>
            <a:picLocks noChangeAspect="1"/>
          </p:cNvPicPr>
          <p:nvPr/>
        </p:nvPicPr>
        <p:blipFill>
          <a:blip r:embed="rId2"/>
          <a:stretch>
            <a:fillRect/>
          </a:stretch>
        </p:blipFill>
        <p:spPr>
          <a:xfrm>
            <a:off x="4666284" y="2274308"/>
            <a:ext cx="4448985" cy="3503900"/>
          </a:xfrm>
          <a:prstGeom prst="rect">
            <a:avLst/>
          </a:prstGeom>
        </p:spPr>
      </p:pic>
    </p:spTree>
    <p:extLst>
      <p:ext uri="{BB962C8B-B14F-4D97-AF65-F5344CB8AC3E}">
        <p14:creationId xmlns:p14="http://schemas.microsoft.com/office/powerpoint/2010/main" val="407664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Now, I’m working on using these simulations of the changing voltage in the cathode to look at what this does to the electric field at the anode plane, to see if the induced currents are large enough to be a problem for the sensitive detection apparati to which it is connected.</a:t>
            </a:r>
            <a:endParaRPr lang="en-US" dirty="0"/>
          </a:p>
        </p:txBody>
      </p:sp>
    </p:spTree>
    <p:extLst>
      <p:ext uri="{BB962C8B-B14F-4D97-AF65-F5344CB8AC3E}">
        <p14:creationId xmlns:p14="http://schemas.microsoft.com/office/powerpoint/2010/main" val="3541646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Forward Time, Central Space Method</a:t>
            </a:r>
            <a:endParaRPr lang="en-US" dirty="0"/>
          </a:p>
        </p:txBody>
      </p:sp>
      <p:sp>
        <p:nvSpPr>
          <p:cNvPr id="3" name="Content Placeholder 2"/>
          <p:cNvSpPr>
            <a:spLocks noGrp="1"/>
          </p:cNvSpPr>
          <p:nvPr>
            <p:ph idx="1"/>
          </p:nvPr>
        </p:nvSpPr>
        <p:spPr/>
        <p:txBody>
          <a:bodyPr/>
          <a:lstStyle/>
          <a:p>
            <a:r>
              <a:rPr lang="en-US" dirty="0" smtClean="0"/>
              <a:t>Movement of Voltage (i.e. charge) through cathode is governed by a diffusion equation.</a:t>
            </a:r>
          </a:p>
          <a:p>
            <a:endParaRPr lang="en-US" dirty="0"/>
          </a:p>
          <a:p>
            <a:endParaRPr lang="en-US" dirty="0" smtClean="0"/>
          </a:p>
          <a:p>
            <a:r>
              <a:rPr lang="en-US" dirty="0" smtClean="0"/>
              <a:t>Uses central difference approx. for </a:t>
            </a:r>
            <a:r>
              <a:rPr lang="en-US" dirty="0" err="1" smtClean="0"/>
              <a:t>laplacian</a:t>
            </a:r>
            <a:r>
              <a:rPr lang="en-US" dirty="0" smtClean="0"/>
              <a:t> (2</a:t>
            </a:r>
            <a:r>
              <a:rPr lang="en-US" baseline="30000" dirty="0" smtClean="0"/>
              <a:t>nd</a:t>
            </a:r>
            <a:r>
              <a:rPr lang="en-US" dirty="0" smtClean="0"/>
              <a:t> </a:t>
            </a:r>
            <a:r>
              <a:rPr lang="en-US" dirty="0" err="1" smtClean="0"/>
              <a:t>spacial</a:t>
            </a:r>
            <a:r>
              <a:rPr lang="en-US" dirty="0" smtClean="0"/>
              <a:t> derivative in 2d)</a:t>
            </a:r>
          </a:p>
          <a:p>
            <a:endParaRPr lang="en-US" dirty="0"/>
          </a:p>
          <a:p>
            <a:endParaRPr lang="en-US" dirty="0" smtClean="0"/>
          </a:p>
          <a:p>
            <a:r>
              <a:rPr lang="en-US" dirty="0" smtClean="0"/>
              <a:t>Combining this with the explicit Euler integration method</a:t>
            </a:r>
            <a:endParaRPr lang="en-US" dirty="0"/>
          </a:p>
        </p:txBody>
      </p:sp>
      <p:pic>
        <p:nvPicPr>
          <p:cNvPr id="7" name="Picture 6"/>
          <p:cNvPicPr>
            <a:picLocks noChangeAspect="1"/>
          </p:cNvPicPr>
          <p:nvPr/>
        </p:nvPicPr>
        <p:blipFill>
          <a:blip r:embed="rId2"/>
          <a:stretch>
            <a:fillRect/>
          </a:stretch>
        </p:blipFill>
        <p:spPr>
          <a:xfrm>
            <a:off x="3104948" y="2507625"/>
            <a:ext cx="2447162" cy="767453"/>
          </a:xfrm>
          <a:prstGeom prst="rect">
            <a:avLst/>
          </a:prstGeom>
        </p:spPr>
      </p:pic>
      <p:pic>
        <p:nvPicPr>
          <p:cNvPr id="8" name="Picture 7"/>
          <p:cNvPicPr>
            <a:picLocks noChangeAspect="1"/>
          </p:cNvPicPr>
          <p:nvPr/>
        </p:nvPicPr>
        <p:blipFill>
          <a:blip r:embed="rId3"/>
          <a:stretch>
            <a:fillRect/>
          </a:stretch>
        </p:blipFill>
        <p:spPr>
          <a:xfrm>
            <a:off x="812144" y="4173014"/>
            <a:ext cx="7623076" cy="658623"/>
          </a:xfrm>
          <a:prstGeom prst="rect">
            <a:avLst/>
          </a:prstGeom>
        </p:spPr>
      </p:pic>
      <p:pic>
        <p:nvPicPr>
          <p:cNvPr id="9" name="Picture 8"/>
          <p:cNvPicPr>
            <a:picLocks noChangeAspect="1"/>
          </p:cNvPicPr>
          <p:nvPr/>
        </p:nvPicPr>
        <p:blipFill>
          <a:blip r:embed="rId4"/>
          <a:stretch>
            <a:fillRect/>
          </a:stretch>
        </p:blipFill>
        <p:spPr>
          <a:xfrm>
            <a:off x="457200" y="5621345"/>
            <a:ext cx="8331856" cy="737509"/>
          </a:xfrm>
          <a:prstGeom prst="rect">
            <a:avLst/>
          </a:prstGeom>
        </p:spPr>
      </p:pic>
    </p:spTree>
    <p:extLst>
      <p:ext uri="{BB962C8B-B14F-4D97-AF65-F5344CB8AC3E}">
        <p14:creationId xmlns:p14="http://schemas.microsoft.com/office/powerpoint/2010/main" val="344266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5482"/>
            <a:ext cx="8229600" cy="6104500"/>
          </a:xfrm>
        </p:spPr>
        <p:txBody>
          <a:bodyPr>
            <a:normAutofit fontScale="92500"/>
          </a:bodyPr>
          <a:lstStyle/>
          <a:p>
            <a:r>
              <a:rPr lang="en-US" dirty="0" smtClean="0"/>
              <a:t>We want to model the cathode as not just a single plate of dimension Height x Width, but also as a series of n cathodes with dim. (height/n) x width</a:t>
            </a:r>
          </a:p>
          <a:p>
            <a:r>
              <a:rPr lang="en-US" dirty="0" smtClean="0"/>
              <a:t>Found the simplest method was to use separate numpy arrays for each cathode rather than to combine them into a single array</a:t>
            </a:r>
          </a:p>
          <a:p>
            <a:r>
              <a:rPr lang="en-US" dirty="0" smtClean="0"/>
              <a:t>To account for the loss of dimension by two in our finite difference calculation of the </a:t>
            </a:r>
            <a:r>
              <a:rPr lang="en-US" dirty="0" err="1"/>
              <a:t>L</a:t>
            </a:r>
            <a:r>
              <a:rPr lang="en-US" dirty="0" err="1" smtClean="0"/>
              <a:t>aplacian</a:t>
            </a:r>
            <a:r>
              <a:rPr lang="en-US" dirty="0" smtClean="0"/>
              <a:t>, we can pad each array by 1 on all sides</a:t>
            </a:r>
          </a:p>
          <a:p>
            <a:pPr lvl="1"/>
            <a:r>
              <a:rPr lang="en-US" dirty="0" smtClean="0"/>
              <a:t>Assumed that no current flows out of cathode except at connections to HV. i.e. no current through the frame. Therefore our padding is set equal to next inward array elements to have no effect on derivatives</a:t>
            </a:r>
          </a:p>
          <a:p>
            <a:r>
              <a:rPr lang="en-US" dirty="0" smtClean="0"/>
              <a:t>Then, we can connect the cathodes by changing the padding values at specified connection points to the value of the array element of the other cathode to which it is connected.</a:t>
            </a:r>
          </a:p>
          <a:p>
            <a:r>
              <a:rPr lang="en-US" dirty="0" smtClean="0"/>
              <a:t>Same approach allows connection to HV by instead setting at 0V</a:t>
            </a:r>
            <a:endParaRPr lang="en-US" dirty="0"/>
          </a:p>
        </p:txBody>
      </p:sp>
      <p:sp>
        <p:nvSpPr>
          <p:cNvPr id="4" name="Footer Placeholder 3"/>
          <p:cNvSpPr>
            <a:spLocks noGrp="1"/>
          </p:cNvSpPr>
          <p:nvPr>
            <p:ph type="ftr" sz="quarter" idx="11"/>
          </p:nvPr>
        </p:nvSpPr>
        <p:spPr>
          <a:xfrm>
            <a:off x="2514600" y="18288"/>
            <a:ext cx="4114800" cy="329184"/>
          </a:xfrm>
        </p:spPr>
        <p:txBody>
          <a:bodyPr/>
          <a:lstStyle/>
          <a:p>
            <a:r>
              <a:rPr lang="en-US" sz="1400" dirty="0" smtClean="0"/>
              <a:t>Simulation Operation</a:t>
            </a:r>
            <a:endParaRPr lang="en-US" sz="1400" dirty="0"/>
          </a:p>
        </p:txBody>
      </p:sp>
    </p:spTree>
    <p:extLst>
      <p:ext uri="{BB962C8B-B14F-4D97-AF65-F5344CB8AC3E}">
        <p14:creationId xmlns:p14="http://schemas.microsoft.com/office/powerpoint/2010/main" val="1930438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This multiple array method allows allows us to simulate a single cathode plate by simply connecting the arrays at all points across the edge</a:t>
            </a:r>
          </a:p>
          <a:p>
            <a:r>
              <a:rPr lang="en-US" dirty="0" smtClean="0"/>
              <a:t>Shown below is a 12m x 2.3m cathode initialized to 180000V, using square 10cm elements</a:t>
            </a:r>
            <a:endParaRPr lang="en-US" dirty="0"/>
          </a:p>
        </p:txBody>
      </p:sp>
      <p:pic>
        <p:nvPicPr>
          <p:cNvPr id="4" name="Picture 3"/>
          <p:cNvPicPr>
            <a:picLocks noChangeAspect="1"/>
          </p:cNvPicPr>
          <p:nvPr/>
        </p:nvPicPr>
        <p:blipFill>
          <a:blip r:embed="rId2"/>
          <a:stretch>
            <a:fillRect/>
          </a:stretch>
        </p:blipFill>
        <p:spPr>
          <a:xfrm>
            <a:off x="1692483" y="3802356"/>
            <a:ext cx="5651787" cy="2143275"/>
          </a:xfrm>
          <a:prstGeom prst="rect">
            <a:avLst/>
          </a:prstGeom>
        </p:spPr>
      </p:pic>
    </p:spTree>
    <p:extLst>
      <p:ext uri="{BB962C8B-B14F-4D97-AF65-F5344CB8AC3E}">
        <p14:creationId xmlns:p14="http://schemas.microsoft.com/office/powerpoint/2010/main" val="473541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 to Apples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501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Past Simulation Results</a:t>
            </a:r>
            <a:endParaRPr lang="en-US" sz="3200" dirty="0"/>
          </a:p>
        </p:txBody>
      </p:sp>
      <p:sp>
        <p:nvSpPr>
          <p:cNvPr id="3" name="Content Placeholder 2"/>
          <p:cNvSpPr>
            <a:spLocks noGrp="1"/>
          </p:cNvSpPr>
          <p:nvPr>
            <p:ph idx="1"/>
          </p:nvPr>
        </p:nvSpPr>
        <p:spPr>
          <a:xfrm>
            <a:off x="457200" y="1600200"/>
            <a:ext cx="4117669" cy="4876800"/>
          </a:xfrm>
        </p:spPr>
        <p:txBody>
          <a:bodyPr/>
          <a:lstStyle/>
          <a:p>
            <a:r>
              <a:rPr lang="en-US" dirty="0" smtClean="0"/>
              <a:t>Past results from Bo Yu and Sergio </a:t>
            </a:r>
            <a:r>
              <a:rPr lang="en-US" dirty="0" err="1" smtClean="0"/>
              <a:t>Rescia</a:t>
            </a:r>
            <a:r>
              <a:rPr lang="en-US" dirty="0"/>
              <a:t> </a:t>
            </a:r>
            <a:r>
              <a:rPr lang="en-US" dirty="0" smtClean="0"/>
              <a:t>showed a single cathode plate dropped to ~56% of its initial energy after 1s of discharge</a:t>
            </a:r>
          </a:p>
          <a:p>
            <a:r>
              <a:rPr lang="en-US" dirty="0" smtClean="0"/>
              <a:t>So, we set up the same cathode parameters, but with our code not accounting for effects from the cathode frame</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865580" y="367188"/>
            <a:ext cx="4278420" cy="6490812"/>
          </a:xfrm>
          <a:prstGeom prst="rect">
            <a:avLst/>
          </a:prstGeom>
        </p:spPr>
      </p:pic>
    </p:spTree>
    <p:extLst>
      <p:ext uri="{BB962C8B-B14F-4D97-AF65-F5344CB8AC3E}">
        <p14:creationId xmlns:p14="http://schemas.microsoft.com/office/powerpoint/2010/main" val="374093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sp>
        <p:nvSpPr>
          <p:cNvPr id="3" name="Content Placeholder 2"/>
          <p:cNvSpPr>
            <a:spLocks noGrp="1"/>
          </p:cNvSpPr>
          <p:nvPr>
            <p:ph idx="1"/>
          </p:nvPr>
        </p:nvSpPr>
        <p:spPr>
          <a:xfrm>
            <a:off x="457200" y="1600200"/>
            <a:ext cx="3797300" cy="4876800"/>
          </a:xfrm>
        </p:spPr>
        <p:txBody>
          <a:bodyPr/>
          <a:lstStyle/>
          <a:p>
            <a:r>
              <a:rPr lang="en-US" dirty="0" smtClean="0"/>
              <a:t>After 1 s of discharge, our simulation found that the energy of the cathode had decreased to 53.7% of its original energy.</a:t>
            </a:r>
          </a:p>
          <a:p>
            <a:endParaRPr lang="en-US" dirty="0"/>
          </a:p>
        </p:txBody>
      </p:sp>
      <p:pic>
        <p:nvPicPr>
          <p:cNvPr id="4" name="Picture 3"/>
          <p:cNvPicPr>
            <a:picLocks noChangeAspect="1"/>
          </p:cNvPicPr>
          <p:nvPr/>
        </p:nvPicPr>
        <p:blipFill>
          <a:blip r:embed="rId2"/>
          <a:stretch>
            <a:fillRect/>
          </a:stretch>
        </p:blipFill>
        <p:spPr>
          <a:xfrm>
            <a:off x="1208745" y="4304992"/>
            <a:ext cx="6732247" cy="2553008"/>
          </a:xfrm>
          <a:prstGeom prst="rect">
            <a:avLst/>
          </a:prstGeom>
        </p:spPr>
      </p:pic>
      <p:pic>
        <p:nvPicPr>
          <p:cNvPr id="5" name="Picture 4"/>
          <p:cNvPicPr>
            <a:picLocks noChangeAspect="1"/>
          </p:cNvPicPr>
          <p:nvPr/>
        </p:nvPicPr>
        <p:blipFill>
          <a:blip r:embed="rId3"/>
          <a:stretch>
            <a:fillRect/>
          </a:stretch>
        </p:blipFill>
        <p:spPr>
          <a:xfrm>
            <a:off x="4884261" y="1140465"/>
            <a:ext cx="4259739" cy="2923574"/>
          </a:xfrm>
          <a:prstGeom prst="rect">
            <a:avLst/>
          </a:prstGeom>
        </p:spPr>
      </p:pic>
      <p:sp>
        <p:nvSpPr>
          <p:cNvPr id="6" name="TextBox 5"/>
          <p:cNvSpPr txBox="1"/>
          <p:nvPr/>
        </p:nvSpPr>
        <p:spPr>
          <a:xfrm>
            <a:off x="5645909" y="812178"/>
            <a:ext cx="2425476" cy="369332"/>
          </a:xfrm>
          <a:prstGeom prst="rect">
            <a:avLst/>
          </a:prstGeom>
          <a:noFill/>
        </p:spPr>
        <p:txBody>
          <a:bodyPr wrap="none" rtlCol="0">
            <a:spAutoFit/>
          </a:bodyPr>
          <a:lstStyle/>
          <a:p>
            <a:r>
              <a:rPr lang="en-US" dirty="0" smtClean="0"/>
              <a:t>Plot of Energy v. Time</a:t>
            </a:r>
            <a:endParaRPr lang="en-US" dirty="0"/>
          </a:p>
        </p:txBody>
      </p:sp>
      <p:sp>
        <p:nvSpPr>
          <p:cNvPr id="7" name="TextBox 6"/>
          <p:cNvSpPr txBox="1"/>
          <p:nvPr/>
        </p:nvSpPr>
        <p:spPr>
          <a:xfrm>
            <a:off x="1671320" y="4064039"/>
            <a:ext cx="2655181" cy="369332"/>
          </a:xfrm>
          <a:prstGeom prst="rect">
            <a:avLst/>
          </a:prstGeom>
          <a:noFill/>
        </p:spPr>
        <p:txBody>
          <a:bodyPr wrap="none" rtlCol="0">
            <a:spAutoFit/>
          </a:bodyPr>
          <a:lstStyle/>
          <a:p>
            <a:r>
              <a:rPr lang="en-US" dirty="0" smtClean="0"/>
              <a:t>Cathode Voltage at t=1s</a:t>
            </a:r>
            <a:endParaRPr lang="en-US" dirty="0"/>
          </a:p>
        </p:txBody>
      </p:sp>
    </p:spTree>
    <p:extLst>
      <p:ext uri="{BB962C8B-B14F-4D97-AF65-F5344CB8AC3E}">
        <p14:creationId xmlns:p14="http://schemas.microsoft.com/office/powerpoint/2010/main" val="371260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8477"/>
            <a:ext cx="8229600" cy="5788523"/>
          </a:xfrm>
        </p:spPr>
        <p:txBody>
          <a:bodyPr/>
          <a:lstStyle/>
          <a:p>
            <a:r>
              <a:rPr lang="en-US" dirty="0" smtClean="0"/>
              <a:t>Additionally, over the course of the full 10s data range of the previous results, we saw the following behavior.</a:t>
            </a:r>
            <a:endParaRPr lang="en-US" dirty="0"/>
          </a:p>
        </p:txBody>
      </p:sp>
      <p:pic>
        <p:nvPicPr>
          <p:cNvPr id="4" name="Picture 3"/>
          <p:cNvPicPr>
            <a:picLocks noChangeAspect="1"/>
          </p:cNvPicPr>
          <p:nvPr/>
        </p:nvPicPr>
        <p:blipFill>
          <a:blip r:embed="rId2"/>
          <a:stretch>
            <a:fillRect/>
          </a:stretch>
        </p:blipFill>
        <p:spPr>
          <a:xfrm>
            <a:off x="1337666" y="1803400"/>
            <a:ext cx="6006603" cy="4133576"/>
          </a:xfrm>
          <a:prstGeom prst="rect">
            <a:avLst/>
          </a:prstGeom>
        </p:spPr>
      </p:pic>
      <p:sp>
        <p:nvSpPr>
          <p:cNvPr id="5" name="TextBox 4"/>
          <p:cNvSpPr txBox="1"/>
          <p:nvPr/>
        </p:nvSpPr>
        <p:spPr>
          <a:xfrm rot="16200000">
            <a:off x="694976" y="3428161"/>
            <a:ext cx="916049" cy="369332"/>
          </a:xfrm>
          <a:prstGeom prst="rect">
            <a:avLst/>
          </a:prstGeom>
          <a:noFill/>
        </p:spPr>
        <p:txBody>
          <a:bodyPr wrap="none" rtlCol="0">
            <a:spAutoFit/>
          </a:bodyPr>
          <a:lstStyle/>
          <a:p>
            <a:r>
              <a:rPr lang="en-US" dirty="0" smtClean="0"/>
              <a:t>Energy</a:t>
            </a:r>
            <a:endParaRPr lang="en-US" dirty="0"/>
          </a:p>
        </p:txBody>
      </p:sp>
      <p:sp>
        <p:nvSpPr>
          <p:cNvPr id="6" name="TextBox 5"/>
          <p:cNvSpPr txBox="1"/>
          <p:nvPr/>
        </p:nvSpPr>
        <p:spPr>
          <a:xfrm>
            <a:off x="3687436" y="5936976"/>
            <a:ext cx="1766680" cy="369332"/>
          </a:xfrm>
          <a:prstGeom prst="rect">
            <a:avLst/>
          </a:prstGeom>
          <a:noFill/>
        </p:spPr>
        <p:txBody>
          <a:bodyPr wrap="none" rtlCol="0">
            <a:spAutoFit/>
          </a:bodyPr>
          <a:lstStyle/>
          <a:p>
            <a:r>
              <a:rPr lang="en-US" dirty="0" smtClean="0"/>
              <a:t>Time (seconds)</a:t>
            </a:r>
            <a:endParaRPr lang="en-US" dirty="0"/>
          </a:p>
        </p:txBody>
      </p:sp>
    </p:spTree>
    <p:extLst>
      <p:ext uri="{BB962C8B-B14F-4D97-AF65-F5344CB8AC3E}">
        <p14:creationId xmlns:p14="http://schemas.microsoft.com/office/powerpoint/2010/main" val="17393061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345</TotalTime>
  <Words>684</Words>
  <Application>Microsoft Office PowerPoint</Application>
  <PresentationFormat>On-screen Show (4:3)</PresentationFormat>
  <Paragraphs>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Cathode Discharge Simulation</vt:lpstr>
      <vt:lpstr>Simulation Operation</vt:lpstr>
      <vt:lpstr>The Forward Time, Central Space Method</vt:lpstr>
      <vt:lpstr>PowerPoint Presentation</vt:lpstr>
      <vt:lpstr>PowerPoint Presentation</vt:lpstr>
      <vt:lpstr>Apples to Apples</vt:lpstr>
      <vt:lpstr>Past Simulation Results</vt:lpstr>
      <vt:lpstr>Our Results</vt:lpstr>
      <vt:lpstr>PowerPoint Presentation</vt:lpstr>
      <vt:lpstr>New Findings</vt:lpstr>
      <vt:lpstr>Initial Results for Multi Segment Cathodes</vt:lpstr>
      <vt:lpstr>PowerPoint Presentation</vt:lpstr>
      <vt:lpstr>Plotting Energy and Current Out</vt:lpstr>
      <vt:lpstr>Doubling The Number of Connections on Each Side</vt:lpstr>
      <vt:lpstr>One Connection</vt:lpstr>
      <vt:lpstr>Comparison to all connections</vt:lpstr>
      <vt:lpstr>What’s the Difference</vt:lpstr>
      <vt:lpstr>PowerPoint Presentation</vt:lpstr>
      <vt:lpstr>Adding the Field Cage</vt:lpstr>
      <vt:lpstr>Comparison</vt:lpstr>
      <vt:lpstr>Comparing Results</vt:lpstr>
      <vt:lpstr>What’s Next?</vt:lpstr>
    </vt:vector>
  </TitlesOfParts>
  <Company>Kenyon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Cathode Discharge Simulation</dc:title>
  <dc:creator>Library &amp; Information Services</dc:creator>
  <cp:lastModifiedBy>Will Kyle</cp:lastModifiedBy>
  <cp:revision>29</cp:revision>
  <dcterms:created xsi:type="dcterms:W3CDTF">2016-06-16T18:19:51Z</dcterms:created>
  <dcterms:modified xsi:type="dcterms:W3CDTF">2016-07-29T21:31:44Z</dcterms:modified>
</cp:coreProperties>
</file>