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5" r:id="rId3"/>
    <p:sldId id="269" r:id="rId4"/>
    <p:sldId id="258" r:id="rId5"/>
    <p:sldId id="257" r:id="rId6"/>
    <p:sldId id="260" r:id="rId7"/>
    <p:sldId id="270" r:id="rId8"/>
    <p:sldId id="268" r:id="rId9"/>
    <p:sldId id="259" r:id="rId10"/>
    <p:sldId id="261"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12" autoAdjust="0"/>
    <p:restoredTop sz="80185" autoAdjust="0"/>
  </p:normalViewPr>
  <p:slideViewPr>
    <p:cSldViewPr snapToGrid="0" snapToObjects="1">
      <p:cViewPr>
        <p:scale>
          <a:sx n="82" d="100"/>
          <a:sy n="82" d="100"/>
        </p:scale>
        <p:origin x="-88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AED93-1144-D147-ABD4-C98837D6E9B6}" type="datetimeFigureOut">
              <a:rPr lang="en-US" smtClean="0"/>
              <a:t>8/5/2016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1AD5FF-8133-7948-ADF9-39CA85C36200}" type="slidenum">
              <a:rPr lang="en-US" smtClean="0"/>
              <a:t>‹#›</a:t>
            </a:fld>
            <a:endParaRPr lang="en-US"/>
          </a:p>
        </p:txBody>
      </p:sp>
    </p:spTree>
    <p:extLst>
      <p:ext uri="{BB962C8B-B14F-4D97-AF65-F5344CB8AC3E}">
        <p14:creationId xmlns:p14="http://schemas.microsoft.com/office/powerpoint/2010/main" val="34042169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pPr marL="171450" indent="-171450">
              <a:buFont typeface="Arial"/>
              <a:buChar char="•"/>
            </a:pPr>
            <a:r>
              <a:rPr lang="en-US" dirty="0" smtClean="0"/>
              <a:t>Tetrahedral</a:t>
            </a:r>
            <a:r>
              <a:rPr lang="en-US" baseline="0" dirty="0" smtClean="0"/>
              <a:t> molecule</a:t>
            </a:r>
          </a:p>
          <a:p>
            <a:pPr marL="171450" indent="-171450">
              <a:buFont typeface="Arial"/>
              <a:buChar char="•"/>
            </a:pPr>
            <a:r>
              <a:rPr lang="en-US" baseline="0" dirty="0" smtClean="0"/>
              <a:t>Four Vibrational modes – dictate movement of molecule</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sz="1200" dirty="0" smtClean="0">
                <a:solidFill>
                  <a:srgbClr val="000000"/>
                </a:solidFill>
              </a:rPr>
              <a:t>Only vibrational modes ν</a:t>
            </a:r>
            <a:r>
              <a:rPr lang="en-US" sz="1200" baseline="-25000" dirty="0" smtClean="0">
                <a:solidFill>
                  <a:srgbClr val="000000"/>
                </a:solidFill>
              </a:rPr>
              <a:t>3</a:t>
            </a:r>
            <a:r>
              <a:rPr lang="en-US" sz="1200" dirty="0" smtClean="0">
                <a:solidFill>
                  <a:srgbClr val="000000"/>
                </a:solidFill>
              </a:rPr>
              <a:t> and ν</a:t>
            </a:r>
            <a:r>
              <a:rPr lang="en-US" sz="1200" baseline="-25000" dirty="0" smtClean="0">
                <a:solidFill>
                  <a:srgbClr val="000000"/>
                </a:solidFill>
              </a:rPr>
              <a:t>4 </a:t>
            </a:r>
            <a:r>
              <a:rPr lang="en-US" sz="1200" dirty="0" smtClean="0">
                <a:solidFill>
                  <a:srgbClr val="000000"/>
                </a:solidFill>
              </a:rPr>
              <a:t>interact directly with infrared light where there is motion in both the carbon and hydrogen as a result of the dipole moment.</a:t>
            </a:r>
          </a:p>
          <a:p>
            <a:pPr marL="171450" indent="-171450">
              <a:buFont typeface="Arial"/>
              <a:buChar char="•"/>
            </a:pPr>
            <a:endParaRPr lang="en-US" baseline="0" dirty="0" smtClean="0"/>
          </a:p>
          <a:p>
            <a:pPr marL="171450" indent="-171450">
              <a:buFont typeface="Arial"/>
              <a:buChar char="•"/>
            </a:pPr>
            <a:r>
              <a:rPr lang="en-US" dirty="0" smtClean="0"/>
              <a:t>2nu</a:t>
            </a:r>
            <a:r>
              <a:rPr lang="en-US" baseline="-25000" dirty="0" smtClean="0"/>
              <a:t>3 </a:t>
            </a:r>
            <a:r>
              <a:rPr lang="en-US" baseline="0" dirty="0" smtClean="0"/>
              <a:t>methane band because it covers the 1630 nm </a:t>
            </a:r>
            <a:r>
              <a:rPr lang="en-US" baseline="0" dirty="0" smtClean="0"/>
              <a:t>wavelength</a:t>
            </a:r>
            <a:endParaRPr lang="en-US" dirty="0"/>
          </a:p>
        </p:txBody>
      </p:sp>
      <p:sp>
        <p:nvSpPr>
          <p:cNvPr id="4" name="Slide Number Placeholder 3"/>
          <p:cNvSpPr>
            <a:spLocks noGrp="1"/>
          </p:cNvSpPr>
          <p:nvPr>
            <p:ph type="sldNum" sz="quarter" idx="10"/>
          </p:nvPr>
        </p:nvSpPr>
        <p:spPr/>
        <p:txBody>
          <a:bodyPr/>
          <a:lstStyle/>
          <a:p>
            <a:fld id="{331AD5FF-8133-7948-ADF9-39CA85C36200}" type="slidenum">
              <a:rPr lang="en-US" smtClean="0"/>
              <a:t>4</a:t>
            </a:fld>
            <a:endParaRPr lang="en-US"/>
          </a:p>
        </p:txBody>
      </p:sp>
    </p:spTree>
    <p:extLst>
      <p:ext uri="{BB962C8B-B14F-4D97-AF65-F5344CB8AC3E}">
        <p14:creationId xmlns:p14="http://schemas.microsoft.com/office/powerpoint/2010/main" val="3883254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u="sng" dirty="0" smtClean="0">
                <a:solidFill>
                  <a:schemeClr val="bg1"/>
                </a:solidFill>
              </a:rPr>
              <a:t>Existing diode laser design:</a:t>
            </a:r>
          </a:p>
          <a:p>
            <a:pPr algn="l"/>
            <a:r>
              <a:rPr lang="en-US" sz="1200" dirty="0" smtClean="0">
                <a:solidFill>
                  <a:schemeClr val="bg1"/>
                </a:solidFill>
              </a:rPr>
              <a:t>Compact size (4x4x6.25 in), exterior made of aluminum, comprised of common, affordable commercial parts.</a:t>
            </a:r>
          </a:p>
          <a:p>
            <a:pPr marL="457200" indent="-457200" algn="l">
              <a:buFont typeface="Arial"/>
              <a:buChar char="•"/>
            </a:pPr>
            <a:r>
              <a:rPr lang="en-US" sz="1200" dirty="0" smtClean="0">
                <a:solidFill>
                  <a:schemeClr val="bg1"/>
                </a:solidFill>
              </a:rPr>
              <a:t>Wavelength:  780 nm, Power:  100 </a:t>
            </a:r>
            <a:r>
              <a:rPr lang="en-US" sz="1200" dirty="0" err="1" smtClean="0">
                <a:solidFill>
                  <a:schemeClr val="bg1"/>
                </a:solidFill>
              </a:rPr>
              <a:t>mW</a:t>
            </a:r>
            <a:r>
              <a:rPr lang="en-US" sz="1200" dirty="0" smtClean="0">
                <a:solidFill>
                  <a:schemeClr val="bg1"/>
                </a:solidFill>
              </a:rPr>
              <a:t>.</a:t>
            </a:r>
          </a:p>
          <a:p>
            <a:pPr algn="l"/>
            <a:r>
              <a:rPr lang="en-US" sz="1200" u="sng" dirty="0" smtClean="0">
                <a:solidFill>
                  <a:schemeClr val="bg1"/>
                </a:solidFill>
              </a:rPr>
              <a:t>Adapted diode laser design:</a:t>
            </a:r>
          </a:p>
          <a:p>
            <a:pPr marL="457200" indent="-457200" algn="l">
              <a:buFont typeface="Arial"/>
              <a:buChar char="•"/>
            </a:pPr>
            <a:r>
              <a:rPr lang="en-US" sz="1200" dirty="0" smtClean="0">
                <a:solidFill>
                  <a:schemeClr val="bg1"/>
                </a:solidFill>
              </a:rPr>
              <a:t>Wavelength:  1600nm, Power 250 </a:t>
            </a:r>
            <a:r>
              <a:rPr lang="en-US" sz="1200" dirty="0" err="1" smtClean="0">
                <a:solidFill>
                  <a:schemeClr val="bg1"/>
                </a:solidFill>
              </a:rPr>
              <a:t>mW</a:t>
            </a:r>
            <a:r>
              <a:rPr lang="en-US" sz="1200" dirty="0" smtClean="0">
                <a:solidFill>
                  <a:schemeClr val="bg1"/>
                </a:solidFill>
              </a:rPr>
              <a:t>.</a:t>
            </a:r>
          </a:p>
          <a:p>
            <a:pPr marL="457200" indent="-457200" algn="l">
              <a:buFont typeface="Arial"/>
              <a:buChar char="•"/>
            </a:pPr>
            <a:r>
              <a:rPr lang="en-US" sz="1200" dirty="0" smtClean="0">
                <a:solidFill>
                  <a:schemeClr val="bg1"/>
                </a:solidFill>
              </a:rPr>
              <a:t>Mount of diffraction grating significantly altered.  </a:t>
            </a:r>
          </a:p>
          <a:p>
            <a:pPr marL="457200" indent="-457200" algn="l">
              <a:buFont typeface="Arial"/>
              <a:buChar char="•"/>
            </a:pPr>
            <a:r>
              <a:rPr lang="en-US" sz="1200" dirty="0" smtClean="0">
                <a:solidFill>
                  <a:schemeClr val="bg1"/>
                </a:solidFill>
              </a:rPr>
              <a:t>Interlocking added.  Electrical connections reconfigured for convenience and diode laser integrity.</a:t>
            </a:r>
          </a:p>
        </p:txBody>
      </p:sp>
      <p:sp>
        <p:nvSpPr>
          <p:cNvPr id="4" name="Slide Number Placeholder 3"/>
          <p:cNvSpPr>
            <a:spLocks noGrp="1"/>
          </p:cNvSpPr>
          <p:nvPr>
            <p:ph type="sldNum" sz="quarter" idx="10"/>
          </p:nvPr>
        </p:nvSpPr>
        <p:spPr/>
        <p:txBody>
          <a:bodyPr/>
          <a:lstStyle/>
          <a:p>
            <a:fld id="{331AD5FF-8133-7948-ADF9-39CA85C36200}" type="slidenum">
              <a:rPr lang="en-US" smtClean="0"/>
              <a:t>5</a:t>
            </a:fld>
            <a:endParaRPr lang="en-US"/>
          </a:p>
        </p:txBody>
      </p:sp>
    </p:spTree>
    <p:extLst>
      <p:ext uri="{BB962C8B-B14F-4D97-AF65-F5344CB8AC3E}">
        <p14:creationId xmlns:p14="http://schemas.microsoft.com/office/powerpoint/2010/main" val="1428889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Using the </a:t>
            </a:r>
            <a:r>
              <a:rPr lang="en-US" sz="1200" dirty="0" err="1" smtClean="0">
                <a:solidFill>
                  <a:srgbClr val="000000"/>
                </a:solidFill>
              </a:rPr>
              <a:t>Littrow</a:t>
            </a:r>
            <a:r>
              <a:rPr lang="en-US" sz="1200" dirty="0" smtClean="0">
                <a:solidFill>
                  <a:srgbClr val="000000"/>
                </a:solidFill>
              </a:rPr>
              <a:t> configuration, the diffraction angle is calculated to be at 29.5°.  The </a:t>
            </a:r>
            <a:r>
              <a:rPr lang="en-US" sz="1200" dirty="0" err="1" smtClean="0">
                <a:solidFill>
                  <a:srgbClr val="000000"/>
                </a:solidFill>
              </a:rPr>
              <a:t>Littrow</a:t>
            </a:r>
            <a:r>
              <a:rPr lang="en-US" sz="1200" dirty="0" smtClean="0">
                <a:solidFill>
                  <a:srgbClr val="000000"/>
                </a:solidFill>
              </a:rPr>
              <a:t> configuration determines an angle that makes the diffraction angle and incidence angle identical.  The diffraction grating selects one wavelength to diffract back into the laser, narrowing the output and providing </a:t>
            </a:r>
            <a:r>
              <a:rPr lang="en-US" sz="1200" dirty="0" err="1" smtClean="0">
                <a:solidFill>
                  <a:srgbClr val="000000"/>
                </a:solidFill>
              </a:rPr>
              <a:t>tunability</a:t>
            </a:r>
            <a:r>
              <a:rPr lang="en-US" sz="1200" dirty="0" smtClean="0">
                <a:solidFill>
                  <a:srgbClr val="000000"/>
                </a:solidFill>
              </a:rPr>
              <a:t>.  </a:t>
            </a:r>
            <a:endParaRPr lang="en-US" sz="1200" b="1" dirty="0" smtClean="0">
              <a:solidFill>
                <a:srgbClr val="00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rPr>
              <a:t>Uses a mirror to compensate beam motion (some translation of the beam results, but no change in direction). </a:t>
            </a:r>
          </a:p>
          <a:p>
            <a:endParaRPr lang="en-US" dirty="0"/>
          </a:p>
        </p:txBody>
      </p:sp>
      <p:sp>
        <p:nvSpPr>
          <p:cNvPr id="4" name="Slide Number Placeholder 3"/>
          <p:cNvSpPr>
            <a:spLocks noGrp="1"/>
          </p:cNvSpPr>
          <p:nvPr>
            <p:ph type="sldNum" sz="quarter" idx="10"/>
          </p:nvPr>
        </p:nvSpPr>
        <p:spPr/>
        <p:txBody>
          <a:bodyPr/>
          <a:lstStyle/>
          <a:p>
            <a:fld id="{331AD5FF-8133-7948-ADF9-39CA85C36200}" type="slidenum">
              <a:rPr lang="en-US" smtClean="0"/>
              <a:t>6</a:t>
            </a:fld>
            <a:endParaRPr lang="en-US"/>
          </a:p>
        </p:txBody>
      </p:sp>
    </p:spTree>
    <p:extLst>
      <p:ext uri="{BB962C8B-B14F-4D97-AF65-F5344CB8AC3E}">
        <p14:creationId xmlns:p14="http://schemas.microsoft.com/office/powerpoint/2010/main" val="425637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Benefits: high reliability, small size, low cost, low weight, precise temperature control, safety from hazardous electrical environments</a:t>
            </a:r>
            <a:r>
              <a:rPr lang="en-US" baseline="30000" dirty="0" smtClean="0"/>
              <a:t>1</a:t>
            </a:r>
            <a:endParaRPr lang="en-US" dirty="0" smtClean="0"/>
          </a:p>
          <a:p>
            <a:endParaRPr lang="en-US" dirty="0"/>
          </a:p>
        </p:txBody>
      </p:sp>
      <p:sp>
        <p:nvSpPr>
          <p:cNvPr id="4" name="Slide Number Placeholder 3"/>
          <p:cNvSpPr>
            <a:spLocks noGrp="1"/>
          </p:cNvSpPr>
          <p:nvPr>
            <p:ph type="sldNum" sz="quarter" idx="10"/>
          </p:nvPr>
        </p:nvSpPr>
        <p:spPr/>
        <p:txBody>
          <a:bodyPr/>
          <a:lstStyle/>
          <a:p>
            <a:fld id="{8F3EB303-F071-0845-A0A1-56F2ECCE8ACF}" type="slidenum">
              <a:rPr lang="en-US" smtClean="0"/>
              <a:t>7</a:t>
            </a:fld>
            <a:endParaRPr lang="en-US"/>
          </a:p>
        </p:txBody>
      </p:sp>
    </p:spTree>
    <p:extLst>
      <p:ext uri="{BB962C8B-B14F-4D97-AF65-F5344CB8AC3E}">
        <p14:creationId xmlns:p14="http://schemas.microsoft.com/office/powerpoint/2010/main" val="4211611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Since</a:t>
            </a:r>
            <a:r>
              <a:rPr lang="en-US" baseline="0" dirty="0" smtClean="0"/>
              <a:t> my laser is at such high power, I need to interlock my laser. saturation of methane= sub–Doppler Spectroscopy= High power = interlock</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Since most people have been on the tour of the JRM lab, you might remember how they mentioned interlocking lasers.  This is to ensure that no one walks into the lab with a chance of getting injured.  The controller helps me control the temperature and current.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C977138-B40E-7D4A-A7D8-2D226C4073B3}" type="slidenum">
              <a:rPr lang="en-US" smtClean="0"/>
              <a:t>8</a:t>
            </a:fld>
            <a:endParaRPr lang="en-US"/>
          </a:p>
        </p:txBody>
      </p:sp>
    </p:spTree>
    <p:extLst>
      <p:ext uri="{BB962C8B-B14F-4D97-AF65-F5344CB8AC3E}">
        <p14:creationId xmlns:p14="http://schemas.microsoft.com/office/powerpoint/2010/main" val="2047158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31AD5FF-8133-7948-ADF9-39CA85C36200}" type="slidenum">
              <a:rPr lang="en-US" smtClean="0"/>
              <a:t>9</a:t>
            </a:fld>
            <a:endParaRPr lang="en-US"/>
          </a:p>
        </p:txBody>
      </p:sp>
    </p:spTree>
    <p:extLst>
      <p:ext uri="{BB962C8B-B14F-4D97-AF65-F5344CB8AC3E}">
        <p14:creationId xmlns:p14="http://schemas.microsoft.com/office/powerpoint/2010/main" val="2440786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1AD5FF-8133-7948-ADF9-39CA85C36200}" type="slidenum">
              <a:rPr lang="en-US" smtClean="0"/>
              <a:t>10</a:t>
            </a:fld>
            <a:endParaRPr lang="en-US"/>
          </a:p>
        </p:txBody>
      </p:sp>
    </p:spTree>
    <p:extLst>
      <p:ext uri="{BB962C8B-B14F-4D97-AF65-F5344CB8AC3E}">
        <p14:creationId xmlns:p14="http://schemas.microsoft.com/office/powerpoint/2010/main" val="2956409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t>8/5/2016</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t>8/5/2016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t>8/5/2016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t>8/5/2016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8/5/2016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t>8/5/2016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t>8/5/2016</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t>8/5/2016</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8/5/2016</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8/5/2016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8/5/2016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t>8/5/2016</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cs typeface="Arial"/>
              </a:rPr>
              <a:t>Compact Diode Laser for Near Infrared Methane Spectroscopy </a:t>
            </a:r>
            <a:endParaRPr lang="en-US" sz="6000" dirty="0"/>
          </a:p>
        </p:txBody>
      </p:sp>
      <p:sp>
        <p:nvSpPr>
          <p:cNvPr id="3" name="Subtitle 2"/>
          <p:cNvSpPr>
            <a:spLocks noGrp="1"/>
          </p:cNvSpPr>
          <p:nvPr>
            <p:ph type="subTitle" idx="1"/>
          </p:nvPr>
        </p:nvSpPr>
        <p:spPr/>
        <p:txBody>
          <a:bodyPr>
            <a:normAutofit fontScale="92500" lnSpcReduction="10000"/>
          </a:bodyPr>
          <a:lstStyle/>
          <a:p>
            <a:r>
              <a:rPr lang="en-US" dirty="0" smtClean="0"/>
              <a:t>Ottillia Ni</a:t>
            </a:r>
          </a:p>
          <a:p>
            <a:r>
              <a:rPr lang="en-US" dirty="0" smtClean="0"/>
              <a:t>Mentor: Dr. </a:t>
            </a:r>
            <a:r>
              <a:rPr lang="en-US" dirty="0" err="1" smtClean="0"/>
              <a:t>Kristan</a:t>
            </a:r>
            <a:r>
              <a:rPr lang="en-US" dirty="0" smtClean="0"/>
              <a:t> Corwin</a:t>
            </a:r>
          </a:p>
          <a:p>
            <a:r>
              <a:rPr lang="en-US" dirty="0" smtClean="0"/>
              <a:t>August </a:t>
            </a:r>
            <a:r>
              <a:rPr lang="en-US" dirty="0"/>
              <a:t>5, 2016</a:t>
            </a:r>
          </a:p>
          <a:p>
            <a:endParaRPr lang="en-US" dirty="0"/>
          </a:p>
        </p:txBody>
      </p:sp>
    </p:spTree>
    <p:extLst>
      <p:ext uri="{BB962C8B-B14F-4D97-AF65-F5344CB8AC3E}">
        <p14:creationId xmlns:p14="http://schemas.microsoft.com/office/powerpoint/2010/main" val="67947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a:xfrm>
            <a:off x="457200" y="1600200"/>
            <a:ext cx="8229600" cy="4987925"/>
          </a:xfrm>
        </p:spPr>
        <p:txBody>
          <a:bodyPr>
            <a:normAutofit fontScale="92500"/>
          </a:bodyPr>
          <a:lstStyle/>
          <a:p>
            <a:pPr marL="0" indent="0">
              <a:buNone/>
            </a:pPr>
            <a:r>
              <a:rPr lang="en-US" sz="2200" dirty="0" smtClean="0"/>
              <a:t>Special thanks to:</a:t>
            </a:r>
          </a:p>
          <a:p>
            <a:r>
              <a:rPr lang="en-US" sz="2200" dirty="0" smtClean="0"/>
              <a:t>Dr. </a:t>
            </a:r>
            <a:r>
              <a:rPr lang="en-US" sz="2200" dirty="0" err="1" smtClean="0"/>
              <a:t>Kristan</a:t>
            </a:r>
            <a:r>
              <a:rPr lang="en-US" sz="2200" dirty="0" smtClean="0"/>
              <a:t> Corwin</a:t>
            </a:r>
          </a:p>
          <a:p>
            <a:r>
              <a:rPr lang="en-US" sz="2200" dirty="0" smtClean="0"/>
              <a:t>Dr. Brett </a:t>
            </a:r>
            <a:r>
              <a:rPr lang="en-US" sz="2200" dirty="0" err="1" smtClean="0"/>
              <a:t>DePaola</a:t>
            </a:r>
            <a:endParaRPr lang="en-US" sz="2200" dirty="0" smtClean="0"/>
          </a:p>
          <a:p>
            <a:r>
              <a:rPr lang="en-US" sz="2200" dirty="0" smtClean="0"/>
              <a:t>Dr. Brian Washburn</a:t>
            </a:r>
          </a:p>
          <a:p>
            <a:r>
              <a:rPr lang="en-US" sz="2200" dirty="0" smtClean="0"/>
              <a:t>Ryan </a:t>
            </a:r>
            <a:r>
              <a:rPr lang="en-US" sz="2200" dirty="0" err="1" smtClean="0"/>
              <a:t>Luder</a:t>
            </a:r>
            <a:endParaRPr lang="en-US" sz="2200" dirty="0" smtClean="0"/>
          </a:p>
          <a:p>
            <a:r>
              <a:rPr lang="en-US" sz="2200" dirty="0" err="1" smtClean="0"/>
              <a:t>Sajed</a:t>
            </a:r>
            <a:r>
              <a:rPr lang="en-US" sz="2200" dirty="0" smtClean="0"/>
              <a:t> </a:t>
            </a:r>
            <a:r>
              <a:rPr lang="en-US" sz="2200" dirty="0" err="1" smtClean="0"/>
              <a:t>Hosseini-Zavareh</a:t>
            </a:r>
            <a:r>
              <a:rPr lang="en-US" sz="2200" dirty="0" smtClean="0"/>
              <a:t>, </a:t>
            </a:r>
            <a:r>
              <a:rPr lang="en-US" sz="2200" dirty="0" err="1" smtClean="0"/>
              <a:t>Neda</a:t>
            </a:r>
            <a:r>
              <a:rPr lang="en-US" sz="2200" dirty="0" smtClean="0"/>
              <a:t> </a:t>
            </a:r>
            <a:r>
              <a:rPr lang="en-US" sz="2200" dirty="0" err="1" smtClean="0"/>
              <a:t>Dadashzadeh</a:t>
            </a:r>
            <a:r>
              <a:rPr lang="en-US" sz="2200" dirty="0" smtClean="0"/>
              <a:t>, </a:t>
            </a:r>
            <a:r>
              <a:rPr lang="en-US" sz="2200" dirty="0" err="1" smtClean="0"/>
              <a:t>Kushaan</a:t>
            </a:r>
            <a:r>
              <a:rPr lang="en-US" sz="2200" dirty="0" smtClean="0"/>
              <a:t> </a:t>
            </a:r>
            <a:r>
              <a:rPr lang="en-US" sz="2200" dirty="0" err="1" smtClean="0"/>
              <a:t>Weerasinghe</a:t>
            </a:r>
            <a:r>
              <a:rPr lang="en-US" sz="2200" dirty="0" smtClean="0"/>
              <a:t>, </a:t>
            </a:r>
            <a:r>
              <a:rPr lang="en-US" sz="2200" dirty="0" err="1" smtClean="0"/>
              <a:t>Manasa</a:t>
            </a:r>
            <a:r>
              <a:rPr lang="en-US" sz="2200" dirty="0" smtClean="0"/>
              <a:t> </a:t>
            </a:r>
            <a:r>
              <a:rPr lang="en-US" sz="2200" dirty="0" err="1" smtClean="0"/>
              <a:t>Thirugnanasambandam</a:t>
            </a:r>
            <a:endParaRPr lang="en-US" sz="2200" dirty="0" smtClean="0"/>
          </a:p>
          <a:p>
            <a:r>
              <a:rPr lang="en-US" sz="2200" dirty="0" smtClean="0"/>
              <a:t>Fellow Physics REU Peers </a:t>
            </a:r>
          </a:p>
          <a:p>
            <a:r>
              <a:rPr lang="en-US" sz="2200" dirty="0" smtClean="0"/>
              <a:t>Dr. Brett Flanders</a:t>
            </a:r>
          </a:p>
          <a:p>
            <a:r>
              <a:rPr lang="en-US" sz="2200" dirty="0" smtClean="0"/>
              <a:t>Kim Coy</a:t>
            </a:r>
          </a:p>
          <a:p>
            <a:endParaRPr lang="en-US" sz="2200" dirty="0" smtClean="0"/>
          </a:p>
          <a:p>
            <a:pPr marL="0" indent="0">
              <a:buNone/>
            </a:pPr>
            <a:r>
              <a:rPr lang="en-US" sz="2200" dirty="0"/>
              <a:t>This work is partially funded by the National Science Foundation (NSF) and the Air Force Office of Scientific Research (AFOSR) through NSF grant number PHYS-1461251. </a:t>
            </a:r>
          </a:p>
          <a:p>
            <a:endParaRPr lang="en-US" dirty="0" smtClean="0"/>
          </a:p>
          <a:p>
            <a:pPr marL="0" indent="0">
              <a:buNone/>
            </a:pPr>
            <a:endParaRPr lang="en-US" dirty="0" smtClean="0"/>
          </a:p>
        </p:txBody>
      </p:sp>
      <p:pic>
        <p:nvPicPr>
          <p:cNvPr id="4" name="Picture 3" descr="NSF-logo.gi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604125" y="377826"/>
            <a:ext cx="1222374" cy="1222374"/>
          </a:xfrm>
          <a:prstGeom prst="rect">
            <a:avLst/>
          </a:prstGeom>
        </p:spPr>
      </p:pic>
      <p:pic>
        <p:nvPicPr>
          <p:cNvPr id="5" name="Picture 4" descr="imgres.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87325" y="425450"/>
            <a:ext cx="1148875" cy="1174750"/>
          </a:xfrm>
          <a:prstGeom prst="rect">
            <a:avLst/>
          </a:prstGeom>
        </p:spPr>
      </p:pic>
    </p:spTree>
    <p:extLst>
      <p:ext uri="{BB962C8B-B14F-4D97-AF65-F5344CB8AC3E}">
        <p14:creationId xmlns:p14="http://schemas.microsoft.com/office/powerpoint/2010/main" val="1007684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800" y="609601"/>
            <a:ext cx="7772400" cy="3263899"/>
          </a:xfrm>
        </p:spPr>
        <p:txBody>
          <a:bodyPr/>
          <a:lstStyle/>
          <a:p>
            <a:r>
              <a:rPr lang="en-US" dirty="0" smtClean="0"/>
              <a:t>Questions?</a:t>
            </a:r>
            <a:endParaRPr lang="en-US" dirty="0"/>
          </a:p>
        </p:txBody>
      </p:sp>
    </p:spTree>
    <p:extLst>
      <p:ext uri="{BB962C8B-B14F-4D97-AF65-F5344CB8AC3E}">
        <p14:creationId xmlns:p14="http://schemas.microsoft.com/office/powerpoint/2010/main" val="1051652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a:bodyPr>
          <a:lstStyle/>
          <a:p>
            <a:r>
              <a:rPr lang="en-US" sz="2000" dirty="0" smtClean="0">
                <a:solidFill>
                  <a:srgbClr val="7F7F7F"/>
                </a:solidFill>
              </a:rPr>
              <a:t>Expand gas</a:t>
            </a:r>
            <a:r>
              <a:rPr lang="en-US" sz="2000" dirty="0">
                <a:solidFill>
                  <a:srgbClr val="7F7F7F"/>
                </a:solidFill>
              </a:rPr>
              <a:t>-filled hollow fiber references </a:t>
            </a:r>
            <a:r>
              <a:rPr lang="en-US" sz="2000" dirty="0" smtClean="0">
                <a:solidFill>
                  <a:srgbClr val="7F7F7F"/>
                </a:solidFill>
              </a:rPr>
              <a:t>to 1.6 microns wavelengths.</a:t>
            </a:r>
          </a:p>
          <a:p>
            <a:pPr lvl="1"/>
            <a:r>
              <a:rPr lang="en-US" sz="1800" dirty="0" smtClean="0">
                <a:solidFill>
                  <a:srgbClr val="7F7F7F"/>
                </a:solidFill>
              </a:rPr>
              <a:t>Absorption spectroscopy and sub-Doppler spectroscopy in methane-filled hollow fibers</a:t>
            </a:r>
          </a:p>
        </p:txBody>
      </p:sp>
    </p:spTree>
    <p:extLst>
      <p:ext uri="{BB962C8B-B14F-4D97-AF65-F5344CB8AC3E}">
        <p14:creationId xmlns:p14="http://schemas.microsoft.com/office/powerpoint/2010/main" val="232580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of the Diode Laser</a:t>
            </a:r>
            <a:endParaRPr lang="en-US" dirty="0"/>
          </a:p>
        </p:txBody>
      </p:sp>
      <p:sp>
        <p:nvSpPr>
          <p:cNvPr id="3" name="Content Placeholder 2"/>
          <p:cNvSpPr>
            <a:spLocks noGrp="1"/>
          </p:cNvSpPr>
          <p:nvPr>
            <p:ph idx="1"/>
          </p:nvPr>
        </p:nvSpPr>
        <p:spPr/>
        <p:txBody>
          <a:bodyPr>
            <a:normAutofit/>
          </a:bodyPr>
          <a:lstStyle/>
          <a:p>
            <a:r>
              <a:rPr lang="en-US" sz="2000" dirty="0" smtClean="0">
                <a:solidFill>
                  <a:srgbClr val="7F7F7F"/>
                </a:solidFill>
              </a:rPr>
              <a:t>Using </a:t>
            </a:r>
            <a:r>
              <a:rPr lang="en-US" sz="2000" dirty="0">
                <a:solidFill>
                  <a:srgbClr val="7F7F7F"/>
                </a:solidFill>
              </a:rPr>
              <a:t>the </a:t>
            </a:r>
            <a:r>
              <a:rPr lang="en-US" sz="2000" dirty="0" err="1">
                <a:solidFill>
                  <a:srgbClr val="7F7F7F"/>
                </a:solidFill>
              </a:rPr>
              <a:t>Littrow</a:t>
            </a:r>
            <a:r>
              <a:rPr lang="en-US" sz="2000" dirty="0">
                <a:solidFill>
                  <a:srgbClr val="7F7F7F"/>
                </a:solidFill>
              </a:rPr>
              <a:t> configuration to calculate the diffraction angle off the diffraction grating</a:t>
            </a:r>
            <a:r>
              <a:rPr lang="en-US" sz="2000" dirty="0" smtClean="0">
                <a:solidFill>
                  <a:srgbClr val="7F7F7F"/>
                </a:solidFill>
              </a:rPr>
              <a:t>.</a:t>
            </a:r>
            <a:r>
              <a:rPr lang="en-US" sz="2000" dirty="0">
                <a:solidFill>
                  <a:srgbClr val="7F7F7F"/>
                </a:solidFill>
              </a:rPr>
              <a:t> </a:t>
            </a:r>
            <a:endParaRPr lang="en-US" sz="2000" dirty="0" smtClean="0">
              <a:solidFill>
                <a:srgbClr val="7F7F7F"/>
              </a:solidFill>
            </a:endParaRPr>
          </a:p>
          <a:p>
            <a:r>
              <a:rPr lang="en-US" sz="2000" dirty="0" smtClean="0">
                <a:solidFill>
                  <a:srgbClr val="7F7F7F"/>
                </a:solidFill>
              </a:rPr>
              <a:t>Reconstructing </a:t>
            </a:r>
            <a:r>
              <a:rPr lang="en-US" sz="2000" dirty="0">
                <a:solidFill>
                  <a:srgbClr val="7F7F7F"/>
                </a:solidFill>
              </a:rPr>
              <a:t>and machining of an adapted diode laser design at </a:t>
            </a:r>
            <a:r>
              <a:rPr lang="en-US" sz="2000" dirty="0" smtClean="0">
                <a:solidFill>
                  <a:srgbClr val="7F7F7F"/>
                </a:solidFill>
              </a:rPr>
              <a:t>the new </a:t>
            </a:r>
            <a:r>
              <a:rPr lang="en-US" sz="2000" dirty="0">
                <a:solidFill>
                  <a:srgbClr val="7F7F7F"/>
                </a:solidFill>
              </a:rPr>
              <a:t>grating angle</a:t>
            </a:r>
            <a:r>
              <a:rPr lang="en-US" sz="2000" dirty="0" smtClean="0">
                <a:solidFill>
                  <a:srgbClr val="7F7F7F"/>
                </a:solidFill>
              </a:rPr>
              <a:t>.</a:t>
            </a:r>
            <a:endParaRPr lang="en-US" sz="2000" dirty="0">
              <a:solidFill>
                <a:srgbClr val="7F7F7F"/>
              </a:solidFill>
            </a:endParaRPr>
          </a:p>
          <a:p>
            <a:r>
              <a:rPr lang="en-US" sz="2000" dirty="0">
                <a:solidFill>
                  <a:srgbClr val="7F7F7F"/>
                </a:solidFill>
              </a:rPr>
              <a:t>Redesigning </a:t>
            </a:r>
            <a:r>
              <a:rPr lang="en-US" sz="2000" dirty="0" smtClean="0">
                <a:solidFill>
                  <a:srgbClr val="7F7F7F"/>
                </a:solidFill>
              </a:rPr>
              <a:t>the mirror </a:t>
            </a:r>
            <a:r>
              <a:rPr lang="en-US" sz="2000" dirty="0">
                <a:solidFill>
                  <a:srgbClr val="7F7F7F"/>
                </a:solidFill>
              </a:rPr>
              <a:t>mount to avoid beam clipping, passing a beam radius 4x the full width half maximum (FWHM)</a:t>
            </a:r>
            <a:r>
              <a:rPr lang="en-US" sz="2000" dirty="0" smtClean="0">
                <a:solidFill>
                  <a:srgbClr val="7F7F7F"/>
                </a:solidFill>
              </a:rPr>
              <a:t>.</a:t>
            </a:r>
          </a:p>
          <a:p>
            <a:r>
              <a:rPr lang="en-US" sz="2000" dirty="0" smtClean="0">
                <a:solidFill>
                  <a:srgbClr val="7F7F7F"/>
                </a:solidFill>
              </a:rPr>
              <a:t>Needing high power to saturate methane for sub-Doppler spectroscopy</a:t>
            </a:r>
            <a:endParaRPr lang="en-US" sz="2000" dirty="0">
              <a:solidFill>
                <a:srgbClr val="7F7F7F"/>
              </a:solidFill>
            </a:endParaRPr>
          </a:p>
          <a:p>
            <a:endParaRPr lang="en-US" sz="2000" dirty="0">
              <a:solidFill>
                <a:srgbClr val="7F7F7F"/>
              </a:solidFill>
            </a:endParaRPr>
          </a:p>
        </p:txBody>
      </p:sp>
    </p:spTree>
    <p:extLst>
      <p:ext uri="{BB962C8B-B14F-4D97-AF65-F5344CB8AC3E}">
        <p14:creationId xmlns:p14="http://schemas.microsoft.com/office/powerpoint/2010/main" val="238281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Methane (CH</a:t>
            </a:r>
            <a:r>
              <a:rPr lang="en-US" baseline="-25000" dirty="0" smtClean="0"/>
              <a:t>4</a:t>
            </a:r>
            <a:r>
              <a:rPr lang="en-US" dirty="0" smtClean="0"/>
              <a:t>)</a:t>
            </a:r>
            <a:endParaRPr lang="en-US" dirty="0"/>
          </a:p>
        </p:txBody>
      </p:sp>
      <p:pic>
        <p:nvPicPr>
          <p:cNvPr id="4" name="Content Placeholder 3" descr="Figure-18-18-Methane-vibrational-normal-modes.jpg"/>
          <p:cNvPicPr>
            <a:picLocks noGrp="1" noChangeAspect="1"/>
          </p:cNvPicPr>
          <p:nvPr>
            <p:ph idx="1"/>
          </p:nvPr>
        </p:nvPicPr>
        <p:blipFill rotWithShape="1">
          <a:blip r:embed="rId3" cstate="email">
            <a:extLst>
              <a:ext uri="{28A0092B-C50C-407E-A947-70E740481C1C}">
                <a14:useLocalDpi xmlns:a14="http://schemas.microsoft.com/office/drawing/2010/main" val="0"/>
              </a:ext>
            </a:extLst>
          </a:blip>
          <a:srcRect t="32706" b="32475"/>
          <a:stretch/>
        </p:blipFill>
        <p:spPr>
          <a:xfrm>
            <a:off x="297813" y="1982449"/>
            <a:ext cx="5439900" cy="1659706"/>
          </a:xfrm>
        </p:spPr>
      </p:pic>
      <p:sp>
        <p:nvSpPr>
          <p:cNvPr id="6" name="TextBox 5"/>
          <p:cNvSpPr txBox="1"/>
          <p:nvPr/>
        </p:nvSpPr>
        <p:spPr>
          <a:xfrm>
            <a:off x="457200" y="3770989"/>
            <a:ext cx="4445689" cy="400110"/>
          </a:xfrm>
          <a:prstGeom prst="rect">
            <a:avLst/>
          </a:prstGeom>
          <a:noFill/>
        </p:spPr>
        <p:txBody>
          <a:bodyPr wrap="none" rtlCol="0">
            <a:spAutoFit/>
          </a:bodyPr>
          <a:lstStyle/>
          <a:p>
            <a:r>
              <a:rPr lang="en-US" sz="2000" dirty="0" smtClean="0">
                <a:solidFill>
                  <a:srgbClr val="7F7F7F"/>
                </a:solidFill>
                <a:latin typeface="+mj-lt"/>
              </a:rPr>
              <a:t>ν</a:t>
            </a:r>
            <a:r>
              <a:rPr lang="en-US" sz="2000" baseline="-25000" dirty="0" smtClean="0">
                <a:solidFill>
                  <a:srgbClr val="7F7F7F"/>
                </a:solidFill>
                <a:latin typeface="+mj-lt"/>
              </a:rPr>
              <a:t>3</a:t>
            </a:r>
            <a:r>
              <a:rPr lang="en-US" sz="2000" dirty="0" smtClean="0">
                <a:solidFill>
                  <a:srgbClr val="7F7F7F"/>
                </a:solidFill>
                <a:latin typeface="+mj-lt"/>
              </a:rPr>
              <a:t>= 3158.6 cm</a:t>
            </a:r>
            <a:r>
              <a:rPr lang="en-US" sz="2000" baseline="30000" dirty="0" smtClean="0">
                <a:solidFill>
                  <a:srgbClr val="7F7F7F"/>
                </a:solidFill>
                <a:latin typeface="+mj-lt"/>
              </a:rPr>
              <a:t>-1</a:t>
            </a:r>
            <a:r>
              <a:rPr lang="en-US" sz="2000" dirty="0" smtClean="0">
                <a:solidFill>
                  <a:srgbClr val="7F7F7F"/>
                </a:solidFill>
                <a:latin typeface="+mj-lt"/>
              </a:rPr>
              <a:t>, 2</a:t>
            </a:r>
            <a:r>
              <a:rPr lang="en-US" sz="2000" dirty="0">
                <a:solidFill>
                  <a:srgbClr val="7F7F7F"/>
                </a:solidFill>
                <a:latin typeface="+mj-lt"/>
              </a:rPr>
              <a:t>ν</a:t>
            </a:r>
            <a:r>
              <a:rPr lang="en-US" sz="2000" baseline="-25000" dirty="0">
                <a:solidFill>
                  <a:srgbClr val="7F7F7F"/>
                </a:solidFill>
                <a:latin typeface="+mj-lt"/>
              </a:rPr>
              <a:t>3</a:t>
            </a:r>
            <a:r>
              <a:rPr lang="en-US" sz="2000" dirty="0" smtClean="0">
                <a:solidFill>
                  <a:srgbClr val="7F7F7F"/>
                </a:solidFill>
                <a:latin typeface="+mj-lt"/>
              </a:rPr>
              <a:t>= 6317.2 cm</a:t>
            </a:r>
            <a:r>
              <a:rPr lang="en-US" sz="2000" baseline="30000" dirty="0" smtClean="0">
                <a:solidFill>
                  <a:srgbClr val="7F7F7F"/>
                </a:solidFill>
                <a:latin typeface="+mj-lt"/>
              </a:rPr>
              <a:t>-1</a:t>
            </a:r>
            <a:r>
              <a:rPr lang="en-US" sz="2000" dirty="0" smtClean="0">
                <a:solidFill>
                  <a:srgbClr val="7F7F7F"/>
                </a:solidFill>
                <a:latin typeface="+mj-lt"/>
              </a:rPr>
              <a:t>   </a:t>
            </a:r>
            <a:endParaRPr lang="en-US" sz="2000" dirty="0">
              <a:solidFill>
                <a:srgbClr val="7F7F7F"/>
              </a:solidFill>
              <a:latin typeface="+mj-lt"/>
            </a:endParaRPr>
          </a:p>
        </p:txBody>
      </p:sp>
      <p:pic>
        <p:nvPicPr>
          <p:cNvPr id="7" name="Picture 6" descr="Screen Shot 2016-08-04 at 11.51.18 PM.png"/>
          <p:cNvPicPr>
            <a:picLocks noChangeAspect="1"/>
          </p:cNvPicPr>
          <p:nvPr/>
        </p:nvPicPr>
        <p:blipFill rotWithShape="1">
          <a:blip r:embed="rId4" cstate="email">
            <a:extLst>
              <a:ext uri="{BEBA8EAE-BF5A-486C-A8C5-ECC9F3942E4B}">
                <a14:imgProps xmlns:a14="http://schemas.microsoft.com/office/drawing/2010/main">
                  <a14:imgLayer r:embed="rId5">
                    <a14:imgEffect>
                      <a14:backgroundRemoval t="23269" b="58846" l="9129" r="88797"/>
                    </a14:imgEffect>
                  </a14:imgLayer>
                </a14:imgProps>
              </a:ext>
              <a:ext uri="{28A0092B-C50C-407E-A947-70E740481C1C}">
                <a14:useLocalDpi xmlns:a14="http://schemas.microsoft.com/office/drawing/2010/main" val="0"/>
              </a:ext>
            </a:extLst>
          </a:blip>
          <a:srcRect t="18955" r="7970" b="36695"/>
          <a:stretch/>
        </p:blipFill>
        <p:spPr>
          <a:xfrm rot="5400000">
            <a:off x="18343" y="2604210"/>
            <a:ext cx="1368832" cy="491118"/>
          </a:xfrm>
          <a:prstGeom prst="rect">
            <a:avLst/>
          </a:prstGeom>
        </p:spPr>
      </p:pic>
      <p:sp>
        <p:nvSpPr>
          <p:cNvPr id="8" name="TextBox 7"/>
          <p:cNvSpPr txBox="1"/>
          <p:nvPr/>
        </p:nvSpPr>
        <p:spPr>
          <a:xfrm>
            <a:off x="221799" y="2661734"/>
            <a:ext cx="470802" cy="369332"/>
          </a:xfrm>
          <a:prstGeom prst="rect">
            <a:avLst/>
          </a:prstGeom>
          <a:noFill/>
        </p:spPr>
        <p:txBody>
          <a:bodyPr wrap="none" rtlCol="0">
            <a:spAutoFit/>
          </a:bodyPr>
          <a:lstStyle/>
          <a:p>
            <a:r>
              <a:rPr lang="en-US" sz="1050" dirty="0" smtClean="0">
                <a:latin typeface="+mj-lt"/>
              </a:rPr>
              <a:t>4.0Å</a:t>
            </a:r>
            <a:r>
              <a:rPr lang="en-US" dirty="0" smtClean="0"/>
              <a:t> </a:t>
            </a:r>
            <a:endParaRPr lang="en-US" dirty="0"/>
          </a:p>
        </p:txBody>
      </p:sp>
      <p:sp>
        <p:nvSpPr>
          <p:cNvPr id="10" name="TextBox 9"/>
          <p:cNvSpPr txBox="1"/>
          <p:nvPr/>
        </p:nvSpPr>
        <p:spPr>
          <a:xfrm>
            <a:off x="619124" y="6240586"/>
            <a:ext cx="7799431" cy="276999"/>
          </a:xfrm>
          <a:prstGeom prst="rect">
            <a:avLst/>
          </a:prstGeom>
          <a:noFill/>
        </p:spPr>
        <p:txBody>
          <a:bodyPr wrap="none" rtlCol="0">
            <a:spAutoFit/>
          </a:bodyPr>
          <a:lstStyle/>
          <a:p>
            <a:r>
              <a:rPr lang="en-US" sz="1200" dirty="0" smtClean="0">
                <a:solidFill>
                  <a:srgbClr val="7F7F7F"/>
                </a:solidFill>
                <a:latin typeface="+mj-lt"/>
              </a:rPr>
              <a:t>https://</a:t>
            </a:r>
            <a:r>
              <a:rPr lang="en-US" sz="1200" dirty="0" err="1" smtClean="0">
                <a:solidFill>
                  <a:srgbClr val="7F7F7F"/>
                </a:solidFill>
                <a:latin typeface="+mj-lt"/>
              </a:rPr>
              <a:t>www.researchgate.net</a:t>
            </a:r>
            <a:r>
              <a:rPr lang="en-US" sz="1200" dirty="0" smtClean="0">
                <a:solidFill>
                  <a:srgbClr val="7F7F7F"/>
                </a:solidFill>
                <a:latin typeface="+mj-lt"/>
              </a:rPr>
              <a:t>/figure/278652214_fig4_Figure-18-18-Methane-vibrational-normal-modes</a:t>
            </a:r>
            <a:endParaRPr lang="en-US" sz="1200" dirty="0">
              <a:solidFill>
                <a:srgbClr val="7F7F7F"/>
              </a:solidFill>
              <a:latin typeface="+mj-lt"/>
            </a:endParaRPr>
          </a:p>
        </p:txBody>
      </p:sp>
      <p:pic>
        <p:nvPicPr>
          <p:cNvPr id="11" name="Picture 10" descr="irabs_1_1.png"/>
          <p:cNvPicPr>
            <a:picLocks noChangeAspect="1"/>
          </p:cNvPicPr>
          <p:nvPr/>
        </p:nvPicPr>
        <p:blipFill rotWithShape="1">
          <a:blip r:embed="rId6" cstate="email">
            <a:extLst>
              <a:ext uri="{28A0092B-C50C-407E-A947-70E740481C1C}">
                <a14:useLocalDpi xmlns:a14="http://schemas.microsoft.com/office/drawing/2010/main" val="0"/>
              </a:ext>
            </a:extLst>
          </a:blip>
          <a:srcRect r="31587"/>
          <a:stretch/>
        </p:blipFill>
        <p:spPr>
          <a:xfrm>
            <a:off x="5240903" y="2165353"/>
            <a:ext cx="3268012" cy="3427892"/>
          </a:xfrm>
          <a:prstGeom prst="rect">
            <a:avLst/>
          </a:prstGeom>
        </p:spPr>
      </p:pic>
      <p:sp>
        <p:nvSpPr>
          <p:cNvPr id="12" name="TextBox 11"/>
          <p:cNvSpPr txBox="1"/>
          <p:nvPr/>
        </p:nvSpPr>
        <p:spPr>
          <a:xfrm>
            <a:off x="3132491" y="6486183"/>
            <a:ext cx="5377945" cy="276999"/>
          </a:xfrm>
          <a:prstGeom prst="rect">
            <a:avLst/>
          </a:prstGeom>
          <a:noFill/>
        </p:spPr>
        <p:txBody>
          <a:bodyPr wrap="none" rtlCol="0">
            <a:spAutoFit/>
          </a:bodyPr>
          <a:lstStyle/>
          <a:p>
            <a:r>
              <a:rPr lang="en-US" sz="1200" dirty="0" smtClean="0">
                <a:solidFill>
                  <a:srgbClr val="7F7F7F"/>
                </a:solidFill>
                <a:latin typeface="+mj-lt"/>
              </a:rPr>
              <a:t>http://</a:t>
            </a:r>
            <a:r>
              <a:rPr lang="en-US" sz="1200" dirty="0" err="1" smtClean="0">
                <a:solidFill>
                  <a:srgbClr val="7F7F7F"/>
                </a:solidFill>
                <a:latin typeface="+mj-lt"/>
              </a:rPr>
              <a:t>www.nist.gov</a:t>
            </a:r>
            <a:r>
              <a:rPr lang="en-US" sz="1200" dirty="0" smtClean="0">
                <a:solidFill>
                  <a:srgbClr val="7F7F7F"/>
                </a:solidFill>
                <a:latin typeface="+mj-lt"/>
              </a:rPr>
              <a:t>/</a:t>
            </a:r>
            <a:r>
              <a:rPr lang="en-US" sz="1200" dirty="0" err="1" smtClean="0">
                <a:solidFill>
                  <a:srgbClr val="7F7F7F"/>
                </a:solidFill>
                <a:latin typeface="+mj-lt"/>
              </a:rPr>
              <a:t>pml</a:t>
            </a:r>
            <a:r>
              <a:rPr lang="en-US" sz="1200" dirty="0" smtClean="0">
                <a:solidFill>
                  <a:srgbClr val="7F7F7F"/>
                </a:solidFill>
                <a:latin typeface="+mj-lt"/>
              </a:rPr>
              <a:t>/electromagnetics/grp05/other-</a:t>
            </a:r>
            <a:r>
              <a:rPr lang="en-US" sz="1200" dirty="0" err="1" smtClean="0">
                <a:solidFill>
                  <a:srgbClr val="7F7F7F"/>
                </a:solidFill>
                <a:latin typeface="+mj-lt"/>
              </a:rPr>
              <a:t>activities.cfm</a:t>
            </a:r>
            <a:endParaRPr lang="en-US" sz="1200" dirty="0">
              <a:solidFill>
                <a:srgbClr val="7F7F7F"/>
              </a:solidFill>
              <a:latin typeface="+mj-lt"/>
            </a:endParaRPr>
          </a:p>
        </p:txBody>
      </p:sp>
    </p:spTree>
    <p:extLst>
      <p:ext uri="{BB962C8B-B14F-4D97-AF65-F5344CB8AC3E}">
        <p14:creationId xmlns:p14="http://schemas.microsoft.com/office/powerpoint/2010/main" val="3987007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Assembling a Compact Diode Laser </a:t>
            </a:r>
            <a:endParaRPr lang="en-US" dirty="0"/>
          </a:p>
        </p:txBody>
      </p:sp>
      <p:pic>
        <p:nvPicPr>
          <p:cNvPr id="6" name="Picture 5" descr="IMG_2234.JPG"/>
          <p:cNvPicPr>
            <a:picLocks noChangeAspect="1"/>
          </p:cNvPicPr>
          <p:nvPr/>
        </p:nvPicPr>
        <p:blipFill rotWithShape="1">
          <a:blip r:embed="rId3" cstate="email">
            <a:extLst>
              <a:ext uri="{28A0092B-C50C-407E-A947-70E740481C1C}">
                <a14:useLocalDpi xmlns:a14="http://schemas.microsoft.com/office/drawing/2010/main" val="0"/>
              </a:ext>
            </a:extLst>
          </a:blip>
          <a:srcRect l="9478"/>
          <a:stretch/>
        </p:blipFill>
        <p:spPr>
          <a:xfrm rot="5400000">
            <a:off x="414845" y="2411721"/>
            <a:ext cx="3804042" cy="3151766"/>
          </a:xfrm>
          <a:prstGeom prst="rect">
            <a:avLst/>
          </a:prstGeom>
        </p:spPr>
      </p:pic>
      <p:sp>
        <p:nvSpPr>
          <p:cNvPr id="11" name="Right Arrow 10"/>
          <p:cNvSpPr/>
          <p:nvPr/>
        </p:nvSpPr>
        <p:spPr>
          <a:xfrm>
            <a:off x="4357687" y="3889375"/>
            <a:ext cx="682625" cy="36512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descr="finalassembly.PDF"/>
          <p:cNvPicPr>
            <a:picLocks noChangeAspect="1"/>
          </p:cNvPicPr>
          <p:nvPr/>
        </p:nvPicPr>
        <p:blipFill rotWithShape="1">
          <a:blip r:embed="rId4" cstate="email">
            <a:extLst>
              <a:ext uri="{28A0092B-C50C-407E-A947-70E740481C1C}">
                <a14:useLocalDpi xmlns:a14="http://schemas.microsoft.com/office/drawing/2010/main" val="0"/>
              </a:ext>
            </a:extLst>
          </a:blip>
          <a:srcRect l="16350" r="15589"/>
          <a:stretch/>
        </p:blipFill>
        <p:spPr>
          <a:xfrm>
            <a:off x="5278767" y="2085582"/>
            <a:ext cx="3350553" cy="3804043"/>
          </a:xfrm>
          <a:prstGeom prst="rect">
            <a:avLst/>
          </a:prstGeom>
        </p:spPr>
      </p:pic>
    </p:spTree>
    <p:extLst>
      <p:ext uri="{BB962C8B-B14F-4D97-AF65-F5344CB8AC3E}">
        <p14:creationId xmlns:p14="http://schemas.microsoft.com/office/powerpoint/2010/main" val="4103205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Interior of the Diode Laser </a:t>
            </a:r>
            <a:endParaRPr lang="en-US" dirty="0"/>
          </a:p>
        </p:txBody>
      </p:sp>
      <p:pic>
        <p:nvPicPr>
          <p:cNvPr id="10" name="Picture 9" descr="Blazed_grating.svg.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886205" y="2359779"/>
            <a:ext cx="2897637" cy="2180472"/>
          </a:xfrm>
          <a:prstGeom prst="rect">
            <a:avLst/>
          </a:prstGeom>
        </p:spPr>
      </p:pic>
      <p:pic>
        <p:nvPicPr>
          <p:cNvPr id="11" name="Picture 10" descr="mirrormountlaser (2).PDF"/>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132896" y="1600200"/>
            <a:ext cx="3169230" cy="4484860"/>
          </a:xfrm>
          <a:prstGeom prst="rect">
            <a:avLst/>
          </a:prstGeom>
        </p:spPr>
      </p:pic>
      <p:sp>
        <p:nvSpPr>
          <p:cNvPr id="12" name="TextBox 11"/>
          <p:cNvSpPr txBox="1"/>
          <p:nvPr/>
        </p:nvSpPr>
        <p:spPr>
          <a:xfrm>
            <a:off x="4964162" y="1905000"/>
            <a:ext cx="2764749" cy="400110"/>
          </a:xfrm>
          <a:prstGeom prst="rect">
            <a:avLst/>
          </a:prstGeom>
          <a:noFill/>
        </p:spPr>
        <p:txBody>
          <a:bodyPr wrap="none" rtlCol="0">
            <a:spAutoFit/>
          </a:bodyPr>
          <a:lstStyle/>
          <a:p>
            <a:pPr algn="ctr"/>
            <a:r>
              <a:rPr lang="en-US" sz="2000" dirty="0" err="1" smtClean="0">
                <a:solidFill>
                  <a:srgbClr val="7F7F7F"/>
                </a:solidFill>
                <a:latin typeface="+mj-lt"/>
              </a:rPr>
              <a:t>Littrow</a:t>
            </a:r>
            <a:r>
              <a:rPr lang="en-US" sz="2000" dirty="0" smtClean="0">
                <a:solidFill>
                  <a:srgbClr val="7F7F7F"/>
                </a:solidFill>
                <a:latin typeface="+mj-lt"/>
              </a:rPr>
              <a:t> Configuration </a:t>
            </a:r>
            <a:endParaRPr lang="en-US" sz="2000" dirty="0">
              <a:solidFill>
                <a:srgbClr val="7F7F7F"/>
              </a:solidFill>
              <a:latin typeface="+mj-lt"/>
            </a:endParaRPr>
          </a:p>
        </p:txBody>
      </p:sp>
      <p:sp>
        <p:nvSpPr>
          <p:cNvPr id="13" name="Rectangle 12"/>
          <p:cNvSpPr/>
          <p:nvPr/>
        </p:nvSpPr>
        <p:spPr>
          <a:xfrm>
            <a:off x="4747010" y="6336967"/>
            <a:ext cx="3638816" cy="276999"/>
          </a:xfrm>
          <a:prstGeom prst="rect">
            <a:avLst/>
          </a:prstGeom>
        </p:spPr>
        <p:txBody>
          <a:bodyPr wrap="square">
            <a:spAutoFit/>
          </a:bodyPr>
          <a:lstStyle/>
          <a:p>
            <a:r>
              <a:rPr lang="en-US" sz="1200" dirty="0">
                <a:solidFill>
                  <a:schemeClr val="tx1">
                    <a:lumMod val="50000"/>
                    <a:lumOff val="50000"/>
                  </a:schemeClr>
                </a:solidFill>
                <a:latin typeface="+mj-lt"/>
              </a:rPr>
              <a:t>https://</a:t>
            </a:r>
            <a:r>
              <a:rPr lang="en-US" sz="1200" dirty="0" err="1">
                <a:solidFill>
                  <a:schemeClr val="tx1">
                    <a:lumMod val="50000"/>
                    <a:lumOff val="50000"/>
                  </a:schemeClr>
                </a:solidFill>
                <a:latin typeface="+mj-lt"/>
              </a:rPr>
              <a:t>en.wikipedia.org</a:t>
            </a:r>
            <a:r>
              <a:rPr lang="en-US" sz="1200" dirty="0">
                <a:solidFill>
                  <a:schemeClr val="tx1">
                    <a:lumMod val="50000"/>
                    <a:lumOff val="50000"/>
                  </a:schemeClr>
                </a:solidFill>
                <a:latin typeface="+mj-lt"/>
              </a:rPr>
              <a:t>/wiki/</a:t>
            </a:r>
            <a:r>
              <a:rPr lang="en-US" sz="1200" dirty="0" err="1">
                <a:solidFill>
                  <a:schemeClr val="tx1">
                    <a:lumMod val="50000"/>
                    <a:lumOff val="50000"/>
                  </a:schemeClr>
                </a:solidFill>
                <a:latin typeface="+mj-lt"/>
              </a:rPr>
              <a:t>Blazed_grating</a:t>
            </a:r>
            <a:endParaRPr lang="en-US" sz="1200" dirty="0">
              <a:solidFill>
                <a:schemeClr val="tx1">
                  <a:lumMod val="50000"/>
                  <a:lumOff val="50000"/>
                </a:schemeClr>
              </a:solidFill>
              <a:latin typeface="+mj-lt"/>
            </a:endParaRPr>
          </a:p>
        </p:txBody>
      </p:sp>
      <p:sp>
        <p:nvSpPr>
          <p:cNvPr id="15" name="TextBox 14"/>
          <p:cNvSpPr txBox="1"/>
          <p:nvPr/>
        </p:nvSpPr>
        <p:spPr>
          <a:xfrm>
            <a:off x="5384800" y="4889500"/>
            <a:ext cx="2946400" cy="1323439"/>
          </a:xfrm>
          <a:prstGeom prst="rect">
            <a:avLst/>
          </a:prstGeom>
          <a:noFill/>
        </p:spPr>
        <p:txBody>
          <a:bodyPr wrap="square" rtlCol="0">
            <a:spAutoFit/>
          </a:bodyPr>
          <a:lstStyle/>
          <a:p>
            <a:r>
              <a:rPr lang="en-US" sz="2000" dirty="0" smtClean="0">
                <a:solidFill>
                  <a:srgbClr val="7F7F7F"/>
                </a:solidFill>
                <a:latin typeface="+mj-lt"/>
              </a:rPr>
              <a:t>d= line spacing</a:t>
            </a:r>
          </a:p>
          <a:p>
            <a:r>
              <a:rPr lang="el-GR" sz="2000" dirty="0" smtClean="0">
                <a:solidFill>
                  <a:srgbClr val="7F7F7F"/>
                </a:solidFill>
                <a:latin typeface="+mj-lt"/>
              </a:rPr>
              <a:t>α</a:t>
            </a:r>
            <a:r>
              <a:rPr lang="en-US" sz="2000" dirty="0" smtClean="0">
                <a:solidFill>
                  <a:srgbClr val="7F7F7F"/>
                </a:solidFill>
                <a:latin typeface="+mj-lt"/>
              </a:rPr>
              <a:t>= </a:t>
            </a:r>
            <a:r>
              <a:rPr lang="en-US" sz="2000" dirty="0" smtClean="0">
                <a:solidFill>
                  <a:srgbClr val="7F7F7F"/>
                </a:solidFill>
                <a:latin typeface="+mj-lt"/>
              </a:rPr>
              <a:t>incidence angle</a:t>
            </a:r>
          </a:p>
          <a:p>
            <a:r>
              <a:rPr lang="el-GR" sz="2000" dirty="0">
                <a:solidFill>
                  <a:srgbClr val="7F7F7F"/>
                </a:solidFill>
                <a:latin typeface="+mj-lt"/>
              </a:rPr>
              <a:t>β</a:t>
            </a:r>
            <a:r>
              <a:rPr lang="en-US" sz="2000" dirty="0" smtClean="0">
                <a:solidFill>
                  <a:srgbClr val="7F7F7F"/>
                </a:solidFill>
                <a:latin typeface="+mj-lt"/>
              </a:rPr>
              <a:t>= </a:t>
            </a:r>
            <a:r>
              <a:rPr lang="en-US" sz="2000" dirty="0" smtClean="0">
                <a:solidFill>
                  <a:srgbClr val="7F7F7F"/>
                </a:solidFill>
                <a:latin typeface="+mj-lt"/>
              </a:rPr>
              <a:t>diffraction angle</a:t>
            </a:r>
          </a:p>
          <a:p>
            <a:r>
              <a:rPr lang="en-US" sz="2000" dirty="0" smtClean="0">
                <a:solidFill>
                  <a:srgbClr val="7F7F7F"/>
                </a:solidFill>
                <a:latin typeface="+mj-lt"/>
              </a:rPr>
              <a:t>Θ</a:t>
            </a:r>
            <a:r>
              <a:rPr lang="en-US" sz="2000" baseline="-25000" dirty="0" smtClean="0">
                <a:solidFill>
                  <a:srgbClr val="7F7F7F"/>
                </a:solidFill>
                <a:latin typeface="+mj-lt"/>
              </a:rPr>
              <a:t>B</a:t>
            </a:r>
            <a:r>
              <a:rPr lang="en-US" sz="2000" dirty="0" smtClean="0">
                <a:solidFill>
                  <a:srgbClr val="7F7F7F"/>
                </a:solidFill>
                <a:latin typeface="+mj-lt"/>
              </a:rPr>
              <a:t>= blazed angle</a:t>
            </a:r>
            <a:endParaRPr lang="en-US" sz="2000" dirty="0">
              <a:solidFill>
                <a:srgbClr val="7F7F7F"/>
              </a:solidFill>
              <a:latin typeface="+mj-lt"/>
            </a:endParaRPr>
          </a:p>
        </p:txBody>
      </p:sp>
    </p:spTree>
    <p:extLst>
      <p:ext uri="{BB962C8B-B14F-4D97-AF65-F5344CB8AC3E}">
        <p14:creationId xmlns:p14="http://schemas.microsoft.com/office/powerpoint/2010/main" val="419679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39333"/>
          </a:xfrm>
        </p:spPr>
        <p:txBody>
          <a:bodyPr/>
          <a:lstStyle/>
          <a:p>
            <a:r>
              <a:rPr lang="en-US" dirty="0" smtClean="0"/>
              <a:t>Laser Parts</a:t>
            </a:r>
            <a:endParaRPr lang="en-US" dirty="0"/>
          </a:p>
        </p:txBody>
      </p:sp>
      <p:sp>
        <p:nvSpPr>
          <p:cNvPr id="5" name="Content Placeholder 4"/>
          <p:cNvSpPr>
            <a:spLocks noGrp="1"/>
          </p:cNvSpPr>
          <p:nvPr>
            <p:ph idx="1"/>
          </p:nvPr>
        </p:nvSpPr>
        <p:spPr>
          <a:xfrm>
            <a:off x="457200" y="1600200"/>
            <a:ext cx="8229600" cy="4525963"/>
          </a:xfrm>
        </p:spPr>
        <p:txBody>
          <a:bodyPr/>
          <a:lstStyle/>
          <a:p>
            <a:r>
              <a:rPr lang="en-US" sz="2000" dirty="0" smtClean="0"/>
              <a:t>Thermoelectric coolers (TECs) </a:t>
            </a:r>
            <a:r>
              <a:rPr lang="en-US" sz="2000" dirty="0"/>
              <a:t>-</a:t>
            </a:r>
            <a:r>
              <a:rPr lang="en-US" sz="2000" dirty="0" smtClean="0"/>
              <a:t> heat pumps used to cool systems.</a:t>
            </a:r>
          </a:p>
          <a:p>
            <a:endParaRPr lang="en-US" dirty="0" smtClean="0"/>
          </a:p>
          <a:p>
            <a:endParaRPr lang="en-US" dirty="0"/>
          </a:p>
          <a:p>
            <a:endParaRPr lang="en-US" dirty="0" smtClean="0"/>
          </a:p>
          <a:p>
            <a:endParaRPr lang="en-US" dirty="0"/>
          </a:p>
          <a:p>
            <a:endParaRPr lang="en-US" sz="2000" dirty="0" smtClean="0"/>
          </a:p>
          <a:p>
            <a:r>
              <a:rPr lang="en-US" sz="2000" dirty="0" smtClean="0"/>
              <a:t>PZT – fine tune position of the the laser</a:t>
            </a:r>
          </a:p>
          <a:p>
            <a:r>
              <a:rPr lang="en-US" sz="2000" dirty="0" smtClean="0"/>
              <a:t>Thermistor- electrical resistor used for measurement and heat control</a:t>
            </a:r>
          </a:p>
          <a:p>
            <a:r>
              <a:rPr lang="en-US" sz="2000" dirty="0" smtClean="0"/>
              <a:t>Temperature Chip – determines the temperature of laser</a:t>
            </a:r>
            <a:endParaRPr lang="en-US" sz="2000" dirty="0"/>
          </a:p>
        </p:txBody>
      </p:sp>
      <p:pic>
        <p:nvPicPr>
          <p:cNvPr id="9" name="Picture 8" descr="001.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57200" y="2411327"/>
            <a:ext cx="1840025" cy="1923606"/>
          </a:xfrm>
          <a:prstGeom prst="rect">
            <a:avLst/>
          </a:prstGeom>
        </p:spPr>
      </p:pic>
      <p:sp>
        <p:nvSpPr>
          <p:cNvPr id="10" name="TextBox 9"/>
          <p:cNvSpPr txBox="1"/>
          <p:nvPr/>
        </p:nvSpPr>
        <p:spPr>
          <a:xfrm>
            <a:off x="2297225" y="6370961"/>
            <a:ext cx="6058069" cy="253916"/>
          </a:xfrm>
          <a:prstGeom prst="rect">
            <a:avLst/>
          </a:prstGeom>
          <a:noFill/>
        </p:spPr>
        <p:txBody>
          <a:bodyPr wrap="none" rtlCol="0">
            <a:spAutoFit/>
          </a:bodyPr>
          <a:lstStyle/>
          <a:p>
            <a:r>
              <a:rPr lang="en-US" sz="1050" dirty="0" smtClean="0"/>
              <a:t>http://</a:t>
            </a:r>
            <a:r>
              <a:rPr lang="en-US" sz="1050" dirty="0" err="1" smtClean="0"/>
              <a:t>www.ebay.com</a:t>
            </a:r>
            <a:r>
              <a:rPr lang="en-US" sz="1050" dirty="0" smtClean="0"/>
              <a:t>/</a:t>
            </a:r>
            <a:r>
              <a:rPr lang="en-US" sz="1050" dirty="0" err="1" smtClean="0"/>
              <a:t>itm</a:t>
            </a:r>
            <a:r>
              <a:rPr lang="en-US" sz="1050" dirty="0" smtClean="0"/>
              <a:t>/400W-12V-Thermoelectric-Cooler-Peltier-Plate-TEC-NEW-/111201613218</a:t>
            </a:r>
            <a:endParaRPr lang="en-US" sz="1050" dirty="0"/>
          </a:p>
        </p:txBody>
      </p:sp>
      <p:pic>
        <p:nvPicPr>
          <p:cNvPr id="11" name="Picture 10" descr="IMG_2228.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0000">
            <a:off x="2056774" y="2651775"/>
            <a:ext cx="1923606" cy="1442705"/>
          </a:xfrm>
          <a:prstGeom prst="rect">
            <a:avLst/>
          </a:prstGeom>
        </p:spPr>
      </p:pic>
    </p:spTree>
    <p:extLst>
      <p:ext uri="{BB962C8B-B14F-4D97-AF65-F5344CB8AC3E}">
        <p14:creationId xmlns:p14="http://schemas.microsoft.com/office/powerpoint/2010/main" val="368427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5" descr="Screen Shot 2016-07-15 at 11.14.50 AM.png"/>
          <p:cNvPicPr>
            <a:picLocks noGrp="1" noChangeAspect="1"/>
          </p:cNvPicPr>
          <p:nvPr>
            <p:ph idx="4294967295"/>
          </p:nvPr>
        </p:nvPicPr>
        <p:blipFill>
          <a:blip r:embed="rId3" cstate="email">
            <a:extLst>
              <a:ext uri="{28A0092B-C50C-407E-A947-70E740481C1C}">
                <a14:useLocalDpi xmlns:a14="http://schemas.microsoft.com/office/drawing/2010/main" val="0"/>
              </a:ext>
            </a:extLst>
          </a:blip>
          <a:srcRect l="6660" r="6660"/>
          <a:stretch>
            <a:fillRect/>
          </a:stretch>
        </p:blipFill>
        <p:spPr>
          <a:xfrm>
            <a:off x="2873946" y="2969793"/>
            <a:ext cx="5912736" cy="3251777"/>
          </a:xfrm>
          <a:prstGeom prst="rect">
            <a:avLst/>
          </a:prstGeom>
        </p:spPr>
      </p:pic>
      <p:pic>
        <p:nvPicPr>
          <p:cNvPr id="12" name="Picture 11" descr="IMG_1994.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0000">
            <a:off x="2773479" y="2270554"/>
            <a:ext cx="2774117" cy="1876138"/>
          </a:xfrm>
          <a:prstGeom prst="rect">
            <a:avLst/>
          </a:prstGeom>
        </p:spPr>
      </p:pic>
      <p:sp>
        <p:nvSpPr>
          <p:cNvPr id="2" name="Title 1"/>
          <p:cNvSpPr>
            <a:spLocks noGrp="1"/>
          </p:cNvSpPr>
          <p:nvPr>
            <p:ph type="title"/>
          </p:nvPr>
        </p:nvSpPr>
        <p:spPr/>
        <p:txBody>
          <a:bodyPr/>
          <a:lstStyle/>
          <a:p>
            <a:r>
              <a:rPr lang="en-US" dirty="0" smtClean="0"/>
              <a:t>Powering the diode laser</a:t>
            </a:r>
            <a:endParaRPr lang="en-US" dirty="0"/>
          </a:p>
        </p:txBody>
      </p:sp>
      <p:pic>
        <p:nvPicPr>
          <p:cNvPr id="10" name="Content Placeholder 9" descr="IMG_1995.JPG"/>
          <p:cNvPicPr>
            <a:picLocks noGrp="1" noChangeAspect="1"/>
          </p:cNvPicPr>
          <p:nvPr>
            <p:ph sz="quarter" idx="13"/>
          </p:nvPr>
        </p:nvPicPr>
        <p:blipFill rotWithShape="1">
          <a:blip r:embed="rId5" cstate="email">
            <a:extLst>
              <a:ext uri="{28A0092B-C50C-407E-A947-70E740481C1C}">
                <a14:useLocalDpi xmlns:a14="http://schemas.microsoft.com/office/drawing/2010/main" val="0"/>
              </a:ext>
            </a:extLst>
          </a:blip>
          <a:srcRect t="505" b="2297"/>
          <a:stretch/>
        </p:blipFill>
        <p:spPr>
          <a:xfrm rot="5400000">
            <a:off x="342323" y="2197727"/>
            <a:ext cx="2774115" cy="2021789"/>
          </a:xfrm>
        </p:spPr>
      </p:pic>
      <p:sp>
        <p:nvSpPr>
          <p:cNvPr id="4" name="TextBox 3"/>
          <p:cNvSpPr txBox="1"/>
          <p:nvPr/>
        </p:nvSpPr>
        <p:spPr>
          <a:xfrm>
            <a:off x="3432804" y="4558869"/>
            <a:ext cx="1665803" cy="369332"/>
          </a:xfrm>
          <a:prstGeom prst="rect">
            <a:avLst/>
          </a:prstGeom>
          <a:noFill/>
        </p:spPr>
        <p:txBody>
          <a:bodyPr wrap="none" rtlCol="0">
            <a:spAutoFit/>
          </a:bodyPr>
          <a:lstStyle/>
          <a:p>
            <a:r>
              <a:rPr lang="en-US" dirty="0"/>
              <a:t>C</a:t>
            </a:r>
            <a:r>
              <a:rPr lang="en-US" dirty="0" smtClean="0"/>
              <a:t>able: 6ft long </a:t>
            </a:r>
            <a:endParaRPr lang="en-US" dirty="0"/>
          </a:p>
        </p:txBody>
      </p:sp>
    </p:spTree>
    <p:extLst>
      <p:ext uri="{BB962C8B-B14F-4D97-AF65-F5344CB8AC3E}">
        <p14:creationId xmlns:p14="http://schemas.microsoft.com/office/powerpoint/2010/main" val="390436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Works </a:t>
            </a:r>
            <a:endParaRPr lang="en-US" dirty="0"/>
          </a:p>
        </p:txBody>
      </p:sp>
      <p:sp>
        <p:nvSpPr>
          <p:cNvPr id="3" name="Content Placeholder 2"/>
          <p:cNvSpPr>
            <a:spLocks noGrp="1"/>
          </p:cNvSpPr>
          <p:nvPr>
            <p:ph idx="1"/>
          </p:nvPr>
        </p:nvSpPr>
        <p:spPr/>
        <p:txBody>
          <a:bodyPr>
            <a:normAutofit/>
          </a:bodyPr>
          <a:lstStyle/>
          <a:p>
            <a:r>
              <a:rPr lang="en-US" sz="2000" dirty="0"/>
              <a:t>A</a:t>
            </a:r>
            <a:r>
              <a:rPr lang="en-US" sz="2000" dirty="0" smtClean="0"/>
              <a:t>lign and fiber</a:t>
            </a:r>
            <a:r>
              <a:rPr lang="en-US" sz="2000" dirty="0"/>
              <a:t>-couple the laser, fill a hollow core fiber with methane, and tune the laser to the resonance of the methane </a:t>
            </a:r>
            <a:r>
              <a:rPr lang="en-US" sz="2000" dirty="0" smtClean="0"/>
              <a:t>line</a:t>
            </a:r>
          </a:p>
          <a:p>
            <a:r>
              <a:rPr lang="en-US" sz="2000" dirty="0" smtClean="0"/>
              <a:t>Conduct absorption </a:t>
            </a:r>
            <a:r>
              <a:rPr lang="en-US" sz="2000" dirty="0"/>
              <a:t>spectroscopy and sub-Doppler </a:t>
            </a:r>
            <a:r>
              <a:rPr lang="en-US" sz="2000" dirty="0" smtClean="0"/>
              <a:t>spectroscopy at 1.6 microns</a:t>
            </a:r>
          </a:p>
          <a:p>
            <a:endParaRPr lang="en-US" sz="2000" dirty="0"/>
          </a:p>
        </p:txBody>
      </p:sp>
      <p:sp>
        <p:nvSpPr>
          <p:cNvPr id="5" name="Rectangle 4"/>
          <p:cNvSpPr/>
          <p:nvPr/>
        </p:nvSpPr>
        <p:spPr>
          <a:xfrm>
            <a:off x="457200" y="3222050"/>
            <a:ext cx="5163778" cy="1077218"/>
          </a:xfrm>
          <a:prstGeom prst="rect">
            <a:avLst/>
          </a:prstGeom>
        </p:spPr>
        <p:txBody>
          <a:bodyPr wrap="square">
            <a:spAutoFit/>
          </a:bodyPr>
          <a:lstStyle/>
          <a:p>
            <a:pPr marL="342900" indent="-342900">
              <a:buFont typeface="Arial"/>
              <a:buChar char="•"/>
            </a:pPr>
            <a:r>
              <a:rPr lang="en-US" sz="2000" dirty="0" smtClean="0">
                <a:solidFill>
                  <a:srgbClr val="7F7F7F"/>
                </a:solidFill>
                <a:latin typeface="+mj-lt"/>
              </a:rPr>
              <a:t>Develop sealed </a:t>
            </a:r>
            <a:r>
              <a:rPr lang="en-US" sz="2000" dirty="0">
                <a:solidFill>
                  <a:srgbClr val="7F7F7F"/>
                </a:solidFill>
                <a:latin typeface="+mj-lt"/>
              </a:rPr>
              <a:t>hollow-core fibers filled with methane absorbing laser light as a frequency reference</a:t>
            </a:r>
            <a:r>
              <a:rPr lang="en-US" sz="2400" dirty="0">
                <a:solidFill>
                  <a:srgbClr val="7F7F7F"/>
                </a:solidFill>
                <a:latin typeface="+mj-lt"/>
              </a:rPr>
              <a:t>.</a:t>
            </a:r>
          </a:p>
        </p:txBody>
      </p:sp>
      <p:pic>
        <p:nvPicPr>
          <p:cNvPr id="7" name="Picture 6" descr="12672-lr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887561" y="3490028"/>
            <a:ext cx="2636135" cy="2636135"/>
          </a:xfrm>
          <a:prstGeom prst="rect">
            <a:avLst/>
          </a:prstGeom>
        </p:spPr>
      </p:pic>
      <p:sp>
        <p:nvSpPr>
          <p:cNvPr id="8" name="TextBox 7"/>
          <p:cNvSpPr txBox="1"/>
          <p:nvPr/>
        </p:nvSpPr>
        <p:spPr>
          <a:xfrm>
            <a:off x="3682332" y="6135064"/>
            <a:ext cx="4841364" cy="276999"/>
          </a:xfrm>
          <a:prstGeom prst="rect">
            <a:avLst/>
          </a:prstGeom>
          <a:noFill/>
        </p:spPr>
        <p:txBody>
          <a:bodyPr wrap="none" rtlCol="0">
            <a:spAutoFit/>
          </a:bodyPr>
          <a:lstStyle/>
          <a:p>
            <a:r>
              <a:rPr lang="en-US" sz="1200" dirty="0">
                <a:solidFill>
                  <a:srgbClr val="7F7F7F"/>
                </a:solidFill>
              </a:rPr>
              <a:t>https://</a:t>
            </a:r>
            <a:r>
              <a:rPr lang="en-US" sz="1200" dirty="0" err="1">
                <a:solidFill>
                  <a:srgbClr val="7F7F7F"/>
                </a:solidFill>
              </a:rPr>
              <a:t>www.thorlabs.com</a:t>
            </a:r>
            <a:r>
              <a:rPr lang="en-US" sz="1200" dirty="0">
                <a:solidFill>
                  <a:srgbClr val="7F7F7F"/>
                </a:solidFill>
              </a:rPr>
              <a:t>/</a:t>
            </a:r>
            <a:r>
              <a:rPr lang="en-US" sz="1200" dirty="0" err="1">
                <a:solidFill>
                  <a:srgbClr val="7F7F7F"/>
                </a:solidFill>
              </a:rPr>
              <a:t>thorproduct.cfm?partnumber</a:t>
            </a:r>
            <a:r>
              <a:rPr lang="en-US" sz="1200" dirty="0">
                <a:solidFill>
                  <a:srgbClr val="7F7F7F"/>
                </a:solidFill>
              </a:rPr>
              <a:t>=HC19-1550</a:t>
            </a:r>
          </a:p>
        </p:txBody>
      </p:sp>
      <p:pic>
        <p:nvPicPr>
          <p:cNvPr id="9" name="Picture 8" descr="Screen Shot 2016-08-04 at 11.51.18 PM.png"/>
          <p:cNvPicPr>
            <a:picLocks noChangeAspect="1"/>
          </p:cNvPicPr>
          <p:nvPr/>
        </p:nvPicPr>
        <p:blipFill rotWithShape="1">
          <a:blip r:embed="rId4" cstate="email">
            <a:extLst>
              <a:ext uri="{28A0092B-C50C-407E-A947-70E740481C1C}">
                <a14:useLocalDpi xmlns:a14="http://schemas.microsoft.com/office/drawing/2010/main" val="0"/>
              </a:ext>
            </a:extLst>
          </a:blip>
          <a:srcRect l="4266" t="29807" r="9604" b="33863"/>
          <a:stretch/>
        </p:blipFill>
        <p:spPr>
          <a:xfrm rot="5400000">
            <a:off x="4529006" y="4622670"/>
            <a:ext cx="2563813" cy="443173"/>
          </a:xfrm>
          <a:prstGeom prst="rect">
            <a:avLst/>
          </a:prstGeom>
        </p:spPr>
      </p:pic>
      <p:sp>
        <p:nvSpPr>
          <p:cNvPr id="10" name="TextBox 9"/>
          <p:cNvSpPr txBox="1"/>
          <p:nvPr/>
        </p:nvSpPr>
        <p:spPr>
          <a:xfrm>
            <a:off x="5065401" y="4738966"/>
            <a:ext cx="802924" cy="276999"/>
          </a:xfrm>
          <a:prstGeom prst="rect">
            <a:avLst/>
          </a:prstGeom>
          <a:noFill/>
        </p:spPr>
        <p:txBody>
          <a:bodyPr wrap="none" rtlCol="0">
            <a:spAutoFit/>
          </a:bodyPr>
          <a:lstStyle/>
          <a:p>
            <a:r>
              <a:rPr lang="nb-NO" sz="1200" dirty="0">
                <a:solidFill>
                  <a:srgbClr val="7F7F7F"/>
                </a:solidFill>
                <a:latin typeface="+mj-lt"/>
              </a:rPr>
              <a:t> </a:t>
            </a:r>
            <a:r>
              <a:rPr lang="nb-NO" sz="1200" dirty="0">
                <a:latin typeface="+mj-lt"/>
              </a:rPr>
              <a:t>Ø20 µm</a:t>
            </a:r>
            <a:endParaRPr lang="en-US" sz="1200" dirty="0">
              <a:latin typeface="+mj-lt"/>
            </a:endParaRPr>
          </a:p>
        </p:txBody>
      </p:sp>
    </p:spTree>
    <p:extLst>
      <p:ext uri="{BB962C8B-B14F-4D97-AF65-F5344CB8AC3E}">
        <p14:creationId xmlns:p14="http://schemas.microsoft.com/office/powerpoint/2010/main" val="36093816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1938</TotalTime>
  <Words>634</Words>
  <Application>Microsoft Office PowerPoint</Application>
  <PresentationFormat>On-screen Show (4:3)</PresentationFormat>
  <Paragraphs>83</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Compact Diode Laser for Near Infrared Methane Spectroscopy </vt:lpstr>
      <vt:lpstr>Motivation</vt:lpstr>
      <vt:lpstr>Challenges of the Diode Laser</vt:lpstr>
      <vt:lpstr>Methane (CH4)</vt:lpstr>
      <vt:lpstr>Assembling a Compact Diode Laser </vt:lpstr>
      <vt:lpstr>Interior of the Diode Laser </vt:lpstr>
      <vt:lpstr>Laser Parts</vt:lpstr>
      <vt:lpstr>Powering the diode laser</vt:lpstr>
      <vt:lpstr>Future Works </vt:lpstr>
      <vt:lpstr>Acknowledgements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Compact Diode Laser for Near Infrared Methane Spectroscopy</dc:title>
  <dc:creator>Ottillia Ni</dc:creator>
  <cp:lastModifiedBy>Ni, Ottillia</cp:lastModifiedBy>
  <cp:revision>36</cp:revision>
  <dcterms:created xsi:type="dcterms:W3CDTF">2016-08-04T05:30:31Z</dcterms:created>
  <dcterms:modified xsi:type="dcterms:W3CDTF">2016-08-05T18:20:06Z</dcterms:modified>
</cp:coreProperties>
</file>