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k\Dropbox\REU_2016_Presentations\THG%20Power%20Efficienc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Power Efficiency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Power Efficiency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520</c:v>
                </c:pt>
                <c:pt idx="1">
                  <c:v>710</c:v>
                </c:pt>
                <c:pt idx="2">
                  <c:v>910</c:v>
                </c:pt>
                <c:pt idx="3">
                  <c:v>1100</c:v>
                </c:pt>
                <c:pt idx="4">
                  <c:v>1350</c:v>
                </c:pt>
                <c:pt idx="5">
                  <c:v>1600</c:v>
                </c:pt>
                <c:pt idx="6">
                  <c:v>1800</c:v>
                </c:pt>
                <c:pt idx="7">
                  <c:v>2100</c:v>
                </c:pt>
                <c:pt idx="8">
                  <c:v>2370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3.15</c:v>
                </c:pt>
                <c:pt idx="1">
                  <c:v>7.6</c:v>
                </c:pt>
                <c:pt idx="2">
                  <c:v>15</c:v>
                </c:pt>
                <c:pt idx="3">
                  <c:v>25</c:v>
                </c:pt>
                <c:pt idx="4">
                  <c:v>39.9</c:v>
                </c:pt>
                <c:pt idx="5">
                  <c:v>57.2</c:v>
                </c:pt>
                <c:pt idx="6">
                  <c:v>76.5</c:v>
                </c:pt>
                <c:pt idx="7">
                  <c:v>99</c:v>
                </c:pt>
                <c:pt idx="8">
                  <c:v>120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21-4C2A-9167-DA9885DE2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846024"/>
        <c:axId val="317852584"/>
      </c:scatterChart>
      <c:valAx>
        <c:axId val="317846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Input Power (</a:t>
                </a:r>
                <a:r>
                  <a:rPr lang="en-US" sz="2000" dirty="0" err="1"/>
                  <a:t>mW</a:t>
                </a:r>
                <a:r>
                  <a:rPr lang="en-US" sz="200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52584"/>
        <c:crosses val="autoZero"/>
        <c:crossBetween val="midCat"/>
      </c:valAx>
      <c:valAx>
        <c:axId val="31785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Output</a:t>
                </a:r>
                <a:r>
                  <a:rPr lang="en-US" sz="2000" baseline="0" dirty="0"/>
                  <a:t> Power (</a:t>
                </a:r>
                <a:r>
                  <a:rPr lang="en-US" sz="2000" baseline="0" dirty="0" err="1"/>
                  <a:t>mW</a:t>
                </a:r>
                <a:r>
                  <a:rPr lang="en-US" sz="2000" baseline="0" dirty="0"/>
                  <a:t>)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46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1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2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28DC-2F64-456E-86CD-CFBE7E15C933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4FE6-5866-42C2-B429-9036455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Ultrafast Nonlinear Optics:</a:t>
            </a:r>
            <a:br>
              <a:rPr lang="en-US" dirty="0"/>
            </a:br>
            <a:r>
              <a:rPr lang="en-US" dirty="0"/>
              <a:t>High Harmonic Generation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Justus </a:t>
            </a:r>
            <a:r>
              <a:rPr lang="en-US" dirty="0" err="1"/>
              <a:t>Kornkven</a:t>
            </a:r>
            <a:endParaRPr lang="en-US" dirty="0"/>
          </a:p>
          <a:p>
            <a:r>
              <a:rPr lang="en-US" dirty="0"/>
              <a:t>Advisor: Dr. Vinod </a:t>
            </a:r>
            <a:r>
              <a:rPr lang="en-US" dirty="0" err="1"/>
              <a:t>Kumarappan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8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Harmonic Generation using the Kansas Light Source (KLS) laser.</a:t>
            </a:r>
          </a:p>
          <a:p>
            <a:endParaRPr lang="en-US" dirty="0"/>
          </a:p>
          <a:p>
            <a:r>
              <a:rPr lang="en-US" dirty="0"/>
              <a:t>What is Harmonic Generation?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74863" y="4647127"/>
                <a:ext cx="1484509" cy="935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863" y="4647127"/>
                <a:ext cx="1484509" cy="935577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92118" y="4197628"/>
            <a:ext cx="25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Fundamental Frequency: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5" y="4197628"/>
            <a:ext cx="249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Harmonic Frequency: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310339" y="4647127"/>
                <a:ext cx="1712135" cy="935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39" y="4647127"/>
                <a:ext cx="1712135" cy="935577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573441" y="4647127"/>
                <a:ext cx="180325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441" y="4647127"/>
                <a:ext cx="180325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/>
          <p:cNvSpPr/>
          <p:nvPr/>
        </p:nvSpPr>
        <p:spPr>
          <a:xfrm>
            <a:off x="4053679" y="4875888"/>
            <a:ext cx="965845" cy="442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7313289" y="4888364"/>
            <a:ext cx="965845" cy="442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92118" y="6176963"/>
            <a:ext cx="403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KLS: 790nm goes to 158nm</a:t>
            </a:r>
          </a:p>
        </p:txBody>
      </p:sp>
    </p:spTree>
    <p:extLst>
      <p:ext uri="{BB962C8B-B14F-4D97-AF65-F5344CB8AC3E}">
        <p14:creationId xmlns:p14="http://schemas.microsoft.com/office/powerpoint/2010/main" val="208664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5475" y="4809685"/>
            <a:ext cx="1467026" cy="1220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447" y="4799165"/>
            <a:ext cx="1311054" cy="12414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FHG</a:t>
            </a:r>
          </a:p>
        </p:txBody>
      </p:sp>
      <p:sp>
        <p:nvSpPr>
          <p:cNvPr id="6" name="Rectangle 5"/>
          <p:cNvSpPr/>
          <p:nvPr/>
        </p:nvSpPr>
        <p:spPr>
          <a:xfrm>
            <a:off x="8793724" y="4520366"/>
            <a:ext cx="308266" cy="17990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8865" y="4809685"/>
            <a:ext cx="666078" cy="1220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00170" y="4499909"/>
            <a:ext cx="1991346" cy="18189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Chamber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47117" y="5409367"/>
            <a:ext cx="10083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5022501" y="5419887"/>
            <a:ext cx="3729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83147" y="1938451"/>
            <a:ext cx="286908" cy="12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6047" y="1938451"/>
            <a:ext cx="286908" cy="121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81427" y="1938451"/>
            <a:ext cx="286908" cy="12120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38834" y="1938451"/>
            <a:ext cx="286908" cy="12120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83147" y="3312128"/>
            <a:ext cx="361423" cy="24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6047" y="3312128"/>
            <a:ext cx="500031" cy="24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Calcite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0156" y="3312128"/>
            <a:ext cx="401888" cy="24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8834" y="3312128"/>
            <a:ext cx="361423" cy="24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BBO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624776" y="2134690"/>
            <a:ext cx="0" cy="507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40574" y="2642605"/>
            <a:ext cx="167814" cy="23087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12271" y="2134690"/>
            <a:ext cx="0" cy="507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19489" y="2642605"/>
            <a:ext cx="167814" cy="23087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39904" y="2642605"/>
            <a:ext cx="266155" cy="369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67194" y="2631061"/>
            <a:ext cx="167814" cy="23087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56858" y="2642605"/>
            <a:ext cx="266155" cy="369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82570" y="2642605"/>
            <a:ext cx="167814" cy="23087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56858" y="2405963"/>
            <a:ext cx="0" cy="2366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2391172" y="1744431"/>
                <a:ext cx="417658" cy="44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72" y="1744431"/>
                <a:ext cx="417658" cy="441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181236" y="2813979"/>
                <a:ext cx="330986" cy="242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36" y="2813979"/>
                <a:ext cx="330986" cy="242450"/>
              </a:xfrm>
              <a:prstGeom prst="rect">
                <a:avLst/>
              </a:prstGeom>
              <a:blipFill>
                <a:blip r:embed="rId3"/>
                <a:stretch>
                  <a:fillRect r="-37037" b="-4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1484364" y="2128434"/>
            <a:ext cx="2250" cy="502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285875" y="1744430"/>
                <a:ext cx="325701" cy="44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5" y="1744430"/>
                <a:ext cx="325701" cy="441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5723014" y="2890772"/>
                <a:ext cx="252028" cy="242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14" y="2890772"/>
                <a:ext cx="252028" cy="242450"/>
              </a:xfrm>
              <a:prstGeom prst="rect">
                <a:avLst/>
              </a:prstGeom>
              <a:blipFill>
                <a:blip r:embed="rId5"/>
                <a:stretch>
                  <a:fillRect r="-29268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5626025" y="2708935"/>
                <a:ext cx="330986" cy="242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25" y="2708935"/>
                <a:ext cx="330986" cy="242450"/>
              </a:xfrm>
              <a:prstGeom prst="rect">
                <a:avLst/>
              </a:prstGeom>
              <a:blipFill>
                <a:blip r:embed="rId6"/>
                <a:stretch>
                  <a:fillRect r="-3703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319400" y="2175916"/>
                <a:ext cx="330986" cy="242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400" y="2175916"/>
                <a:ext cx="330986" cy="242450"/>
              </a:xfrm>
              <a:prstGeom prst="rect">
                <a:avLst/>
              </a:prstGeom>
              <a:blipFill>
                <a:blip r:embed="rId7"/>
                <a:stretch>
                  <a:fillRect r="-4259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Down 40"/>
          <p:cNvSpPr/>
          <p:nvPr/>
        </p:nvSpPr>
        <p:spPr>
          <a:xfrm rot="19915139">
            <a:off x="3546932" y="3963424"/>
            <a:ext cx="537725" cy="711282"/>
          </a:xfrm>
          <a:prstGeom prst="downArrow">
            <a:avLst>
              <a:gd name="adj1" fmla="val 2952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829253" y="2418367"/>
            <a:ext cx="1678385" cy="11756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Argon Gas</a:t>
            </a:r>
          </a:p>
        </p:txBody>
      </p:sp>
      <p:sp>
        <p:nvSpPr>
          <p:cNvPr id="44" name="Oval 43"/>
          <p:cNvSpPr/>
          <p:nvPr/>
        </p:nvSpPr>
        <p:spPr>
          <a:xfrm>
            <a:off x="7765981" y="2418367"/>
            <a:ext cx="126545" cy="1175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444365" y="2418367"/>
            <a:ext cx="126545" cy="1175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127172" y="3045366"/>
            <a:ext cx="495612" cy="69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127172" y="2994858"/>
            <a:ext cx="491174" cy="11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6713099" y="2574756"/>
                <a:ext cx="656349" cy="219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+ 3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099" y="2574756"/>
                <a:ext cx="656349" cy="219482"/>
              </a:xfrm>
              <a:prstGeom prst="rect">
                <a:avLst/>
              </a:prstGeom>
              <a:blipFill>
                <a:blip r:embed="rId8"/>
                <a:stretch>
                  <a:fillRect t="-13889" r="-25926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9625304" y="2994858"/>
            <a:ext cx="7034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9788226" y="2512607"/>
                <a:ext cx="320773" cy="44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226" y="2512607"/>
                <a:ext cx="320773" cy="441936"/>
              </a:xfrm>
              <a:prstGeom prst="rect">
                <a:avLst/>
              </a:prstGeom>
              <a:blipFill>
                <a:blip r:embed="rId9"/>
                <a:stretch>
                  <a:fillRect r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row: Down 53"/>
          <p:cNvSpPr/>
          <p:nvPr/>
        </p:nvSpPr>
        <p:spPr>
          <a:xfrm rot="2825847">
            <a:off x="7022370" y="3732676"/>
            <a:ext cx="378746" cy="101113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2375364">
            <a:off x="7765981" y="4949149"/>
            <a:ext cx="165797" cy="9888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754226" y="5409367"/>
            <a:ext cx="864120" cy="10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29575" y="5443590"/>
            <a:ext cx="7102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848879" y="5599885"/>
            <a:ext cx="1" cy="718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3113686" y="1690688"/>
                <a:ext cx="417658" cy="44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686" y="1690688"/>
                <a:ext cx="417658" cy="441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6773679" y="1405582"/>
                <a:ext cx="2859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Barium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Borate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BBO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79" y="1405582"/>
                <a:ext cx="2859052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21951" y="6317137"/>
            <a:ext cx="1185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Marcus </a:t>
            </a:r>
            <a:r>
              <a:rPr lang="en-US" sz="1000" dirty="0" err="1"/>
              <a:t>Beutler</a:t>
            </a:r>
            <a:r>
              <a:rPr lang="en-US" sz="1000" dirty="0"/>
              <a:t>, Masood </a:t>
            </a:r>
            <a:r>
              <a:rPr lang="en-US" sz="1000" dirty="0" err="1"/>
              <a:t>Ghotbi</a:t>
            </a:r>
            <a:r>
              <a:rPr lang="en-US" sz="1000" dirty="0"/>
              <a:t>, Franck </a:t>
            </a:r>
            <a:r>
              <a:rPr lang="en-US" sz="1000" dirty="0" err="1"/>
              <a:t>Noack</a:t>
            </a:r>
            <a:r>
              <a:rPr lang="en-US" sz="1000" dirty="0"/>
              <a:t>, 2011, Generation of Intense Sub-20-fs vacuum ultraviolet pulses compressed by material dispersion, Optics Letters, Vol. 36</a:t>
            </a:r>
          </a:p>
          <a:p>
            <a:r>
              <a:rPr lang="en-US" sz="1000" dirty="0" err="1"/>
              <a:t>Rimantas</a:t>
            </a:r>
            <a:r>
              <a:rPr lang="en-US" sz="1000" dirty="0"/>
              <a:t> </a:t>
            </a:r>
            <a:r>
              <a:rPr lang="en-US" sz="1000" dirty="0" err="1"/>
              <a:t>Budriunas</a:t>
            </a:r>
            <a:r>
              <a:rPr lang="en-US" sz="1000" dirty="0"/>
              <a:t>, Collinear Setup For Two-Color High Harmonic Generation, Lund University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044" y="6041895"/>
            <a:ext cx="238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References:</a:t>
            </a:r>
          </a:p>
        </p:txBody>
      </p:sp>
    </p:spTree>
    <p:extLst>
      <p:ext uri="{BB962C8B-B14F-4D97-AF65-F5344CB8AC3E}">
        <p14:creationId xmlns:p14="http://schemas.microsoft.com/office/powerpoint/2010/main" val="265675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1" y="1690688"/>
            <a:ext cx="6184952" cy="461962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31665"/>
              </p:ext>
            </p:extLst>
          </p:nvPr>
        </p:nvGraphicFramePr>
        <p:xfrm>
          <a:off x="7165452" y="1690689"/>
          <a:ext cx="4950347" cy="305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03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were able to generate 3</a:t>
            </a:r>
            <a:r>
              <a:rPr lang="en-US" baseline="30000" dirty="0"/>
              <a:t>rd</a:t>
            </a:r>
            <a:r>
              <a:rPr lang="en-US" dirty="0"/>
              <a:t> harmonic light with a power conversion efficiency of 5%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Design and purchase components for 5</a:t>
            </a:r>
            <a:r>
              <a:rPr lang="en-US" baseline="30000" dirty="0"/>
              <a:t>th</a:t>
            </a:r>
            <a:r>
              <a:rPr lang="en-US" dirty="0"/>
              <a:t> Harmonic Generator</a:t>
            </a:r>
          </a:p>
          <a:p>
            <a:r>
              <a:rPr lang="en-US" dirty="0"/>
              <a:t>Build, Optimize, and Test 5</a:t>
            </a:r>
            <a:r>
              <a:rPr lang="en-US" baseline="30000" dirty="0"/>
              <a:t>th</a:t>
            </a:r>
            <a:r>
              <a:rPr lang="en-US" dirty="0"/>
              <a:t> Harmonic Generator setup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75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52046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527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8062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183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 Ultrafast Nonlinear Optics: High Harmonic Generation</vt:lpstr>
      <vt:lpstr>Project Goals</vt:lpstr>
      <vt:lpstr>Design</vt:lpstr>
      <vt:lpstr>Results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Ultrafast Nonlinear Optics</dc:title>
  <dc:creator>Pik</dc:creator>
  <cp:lastModifiedBy>Pik</cp:lastModifiedBy>
  <cp:revision>21</cp:revision>
  <dcterms:created xsi:type="dcterms:W3CDTF">2016-08-02T20:15:33Z</dcterms:created>
  <dcterms:modified xsi:type="dcterms:W3CDTF">2016-08-05T13:39:50Z</dcterms:modified>
</cp:coreProperties>
</file>