
<file path=[Content_Types].xml><?xml version="1.0" encoding="utf-8"?>
<Types xmlns="http://schemas.openxmlformats.org/package/2006/content-types">
  <Default Extension="xml" ContentType="application/xml"/>
  <Default Extension="jpeg" ContentType="image/jpeg"/>
  <Default Extension="png" ContentType="image/png"/>
  <Default Extension="gif" ContentType="image/gif"/>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6" r:id="rId2"/>
    <p:sldId id="263" r:id="rId3"/>
    <p:sldId id="257" r:id="rId4"/>
    <p:sldId id="258" r:id="rId5"/>
    <p:sldId id="267" r:id="rId6"/>
    <p:sldId id="268" r:id="rId7"/>
    <p:sldId id="266" r:id="rId8"/>
    <p:sldId id="271" r:id="rId9"/>
    <p:sldId id="278" r:id="rId10"/>
    <p:sldId id="269" r:id="rId11"/>
    <p:sldId id="261" r:id="rId12"/>
    <p:sldId id="274" r:id="rId13"/>
    <p:sldId id="272" r:id="rId14"/>
    <p:sldId id="276" r:id="rId15"/>
    <p:sldId id="273" r:id="rId16"/>
    <p:sldId id="275" r:id="rId17"/>
    <p:sldId id="262" r:id="rId18"/>
    <p:sldId id="277" r:id="rId19"/>
    <p:sldId id="264"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31"/>
    <p:restoredTop sz="94565"/>
  </p:normalViewPr>
  <p:slideViewPr>
    <p:cSldViewPr>
      <p:cViewPr varScale="1">
        <p:scale>
          <a:sx n="89" d="100"/>
          <a:sy n="89" d="100"/>
        </p:scale>
        <p:origin x="536" y="16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421D40-39E9-4764-95EA-D1336E4786D0}" type="datetimeFigureOut">
              <a:rPr lang="en-US" smtClean="0"/>
              <a:t>7/28/15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E8364F-B836-490F-8BD7-017A0BB77FD8}" type="slidenum">
              <a:rPr lang="en-US" smtClean="0"/>
              <a:t>‹#›</a:t>
            </a:fld>
            <a:endParaRPr lang="en-US"/>
          </a:p>
        </p:txBody>
      </p:sp>
    </p:spTree>
    <p:extLst>
      <p:ext uri="{BB962C8B-B14F-4D97-AF65-F5344CB8AC3E}">
        <p14:creationId xmlns:p14="http://schemas.microsoft.com/office/powerpoint/2010/main" val="2471779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Isosceles Triangle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540544" y="776288"/>
            <a:ext cx="8062912" cy="1470025"/>
          </a:xfrm>
        </p:spPr>
        <p:txBody>
          <a:bodyPr anchor="b">
            <a:normAutofit/>
          </a:bodyPr>
          <a:lstStyle>
            <a:lvl1pPr algn="r">
              <a:defRPr sz="4400"/>
            </a:lvl1pPr>
          </a:lstStyle>
          <a:p>
            <a:r>
              <a:rPr kumimoji="0" lang="en-US" smtClean="0"/>
              <a:t>Click to edit Master title style</a:t>
            </a:r>
            <a:endParaRPr kumimoji="0" lang="en-US"/>
          </a:p>
        </p:txBody>
      </p:sp>
      <p:sp>
        <p:nvSpPr>
          <p:cNvPr id="9" name="Subtitle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371600" y="6012656"/>
            <a:ext cx="5791200" cy="365125"/>
          </a:xfrm>
        </p:spPr>
        <p:txBody>
          <a:bodyPr tIns="0" bIns="0" anchor="t"/>
          <a:lstStyle>
            <a:lvl1pPr algn="r">
              <a:defRPr sz="1000"/>
            </a:lvl1pPr>
          </a:lstStyle>
          <a:p>
            <a:fld id="{36D81011-C876-4366-823F-EB355C795D8C}" type="datetimeFigureOut">
              <a:rPr lang="en-US" smtClean="0"/>
              <a:t>7/28/15</a:t>
            </a:fld>
            <a:endParaRPr lang="en-US"/>
          </a:p>
        </p:txBody>
      </p:sp>
      <p:sp>
        <p:nvSpPr>
          <p:cNvPr id="17" name="Footer Placeholder 16"/>
          <p:cNvSpPr>
            <a:spLocks noGrp="1"/>
          </p:cNvSpPr>
          <p:nvPr>
            <p:ph type="ftr" sz="quarter" idx="11"/>
          </p:nvPr>
        </p:nvSpPr>
        <p:spPr>
          <a:xfrm>
            <a:off x="1371600" y="5650704"/>
            <a:ext cx="5791200" cy="365125"/>
          </a:xfrm>
        </p:spPr>
        <p:txBody>
          <a:bodyPr tIns="0" bIns="0" anchor="b"/>
          <a:lstStyle>
            <a:lvl1pPr algn="r">
              <a:defRPr sz="1100"/>
            </a:lvl1pPr>
          </a:lstStyle>
          <a:p>
            <a:endParaRPr lang="en-US"/>
          </a:p>
        </p:txBody>
      </p:sp>
      <p:sp>
        <p:nvSpPr>
          <p:cNvPr id="29" name="Slide Number Placeholder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F2771B52-04DB-4AEA-B3FB-86BDADCB9D5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6D81011-C876-4366-823F-EB355C795D8C}" type="datetimeFigureOut">
              <a:rPr lang="en-US" smtClean="0"/>
              <a:t>7/28/15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71B52-04DB-4AEA-B3FB-86BDADCB9D5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81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6D81011-C876-4366-823F-EB355C795D8C}" type="datetimeFigureOut">
              <a:rPr lang="en-US" smtClean="0"/>
              <a:t>7/28/15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71B52-04DB-4AEA-B3FB-86BDADCB9D5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1399032"/>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a:xfrm>
            <a:off x="457200" y="1882808"/>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791456" y="6480048"/>
            <a:ext cx="2133600" cy="301752"/>
          </a:xfrm>
        </p:spPr>
        <p:txBody>
          <a:bodyPr/>
          <a:lstStyle/>
          <a:p>
            <a:fld id="{36D81011-C876-4366-823F-EB355C795D8C}" type="datetimeFigureOut">
              <a:rPr lang="en-US" smtClean="0"/>
              <a:t>7/28/15</a:t>
            </a:fld>
            <a:endParaRPr lang="en-US"/>
          </a:p>
        </p:txBody>
      </p:sp>
      <p:sp>
        <p:nvSpPr>
          <p:cNvPr id="5" name="Footer Placeholder 4"/>
          <p:cNvSpPr>
            <a:spLocks noGrp="1"/>
          </p:cNvSpPr>
          <p:nvPr>
            <p:ph type="ftr" sz="quarter" idx="11"/>
          </p:nvPr>
        </p:nvSpPr>
        <p:spPr>
          <a:xfrm>
            <a:off x="457200" y="6480969"/>
            <a:ext cx="4260056" cy="300831"/>
          </a:xfrm>
        </p:spPr>
        <p:txBody>
          <a:bodyPr/>
          <a:lstStyle/>
          <a:p>
            <a:endParaRPr lang="en-US"/>
          </a:p>
        </p:txBody>
      </p:sp>
      <p:sp>
        <p:nvSpPr>
          <p:cNvPr id="6" name="Slide Number Placeholder 5"/>
          <p:cNvSpPr>
            <a:spLocks noGrp="1"/>
          </p:cNvSpPr>
          <p:nvPr>
            <p:ph type="sldNum" sz="quarter" idx="12"/>
          </p:nvPr>
        </p:nvSpPr>
        <p:spPr/>
        <p:txBody>
          <a:bodyPr/>
          <a:lstStyle/>
          <a:p>
            <a:fld id="{F2771B52-04DB-4AEA-B3FB-86BDADCB9D5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ight Triangle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Isosceles Triangle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 name="Date Placeholder 3"/>
          <p:cNvSpPr>
            <a:spLocks noGrp="1"/>
          </p:cNvSpPr>
          <p:nvPr>
            <p:ph type="dt" sz="half" idx="10"/>
          </p:nvPr>
        </p:nvSpPr>
        <p:spPr>
          <a:xfrm>
            <a:off x="6955632" y="6477000"/>
            <a:ext cx="2133600" cy="304800"/>
          </a:xfrm>
        </p:spPr>
        <p:txBody>
          <a:bodyPr/>
          <a:lstStyle/>
          <a:p>
            <a:fld id="{36D81011-C876-4366-823F-EB355C795D8C}" type="datetimeFigureOut">
              <a:rPr lang="en-US" smtClean="0"/>
              <a:t>7/28/15</a:t>
            </a:fld>
            <a:endParaRPr lang="en-US"/>
          </a:p>
        </p:txBody>
      </p:sp>
      <p:sp>
        <p:nvSpPr>
          <p:cNvPr id="5" name="Footer Placeholder 4"/>
          <p:cNvSpPr>
            <a:spLocks noGrp="1"/>
          </p:cNvSpPr>
          <p:nvPr>
            <p:ph type="ftr" sz="quarter" idx="11"/>
          </p:nvPr>
        </p:nvSpPr>
        <p:spPr>
          <a:xfrm>
            <a:off x="2619376" y="6480969"/>
            <a:ext cx="4260056" cy="300831"/>
          </a:xfrm>
        </p:spPr>
        <p:txBody>
          <a:bodyPr/>
          <a:lstStyle/>
          <a:p>
            <a:endParaRPr lang="en-US"/>
          </a:p>
        </p:txBody>
      </p:sp>
      <p:sp>
        <p:nvSpPr>
          <p:cNvPr id="6" name="Slide Number Placeholder 5"/>
          <p:cNvSpPr>
            <a:spLocks noGrp="1"/>
          </p:cNvSpPr>
          <p:nvPr>
            <p:ph type="sldNum" sz="quarter" idx="12"/>
          </p:nvPr>
        </p:nvSpPr>
        <p:spPr>
          <a:xfrm>
            <a:off x="8451056" y="809624"/>
            <a:ext cx="502920" cy="300831"/>
          </a:xfrm>
        </p:spPr>
        <p:txBody>
          <a:bodyPr/>
          <a:lstStyle/>
          <a:p>
            <a:fld id="{F2771B52-04DB-4AEA-B3FB-86BDADCB9D57}" type="slidenum">
              <a:rPr lang="en-US" smtClean="0"/>
              <a:t>‹#›</a:t>
            </a:fld>
            <a:endParaRPr lang="en-US"/>
          </a:p>
        </p:txBody>
      </p:sp>
      <p:cxnSp>
        <p:nvCxnSpPr>
          <p:cNvPr id="11" name="Straight Connector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lgn="l">
              <a:defRPr/>
            </a:lvl1p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4791456" y="6480969"/>
            <a:ext cx="2133600" cy="301752"/>
          </a:xfrm>
        </p:spPr>
        <p:txBody>
          <a:bodyPr/>
          <a:lstStyle/>
          <a:p>
            <a:fld id="{36D81011-C876-4366-823F-EB355C795D8C}" type="datetimeFigureOut">
              <a:rPr lang="en-US" smtClean="0"/>
              <a:t>7/28/15</a:t>
            </a:fld>
            <a:endParaRPr lang="en-US"/>
          </a:p>
        </p:txBody>
      </p:sp>
      <p:sp>
        <p:nvSpPr>
          <p:cNvPr id="6" name="Footer Placeholder 5"/>
          <p:cNvSpPr>
            <a:spLocks noGrp="1"/>
          </p:cNvSpPr>
          <p:nvPr>
            <p:ph type="ftr" sz="quarter" idx="11"/>
          </p:nvPr>
        </p:nvSpPr>
        <p:spPr>
          <a:xfrm>
            <a:off x="457200" y="6480969"/>
            <a:ext cx="4260056" cy="301752"/>
          </a:xfrm>
        </p:spPr>
        <p:txBody>
          <a:bodyPr/>
          <a:lstStyle/>
          <a:p>
            <a:endParaRPr lang="en-US"/>
          </a:p>
        </p:txBody>
      </p:sp>
      <p:sp>
        <p:nvSpPr>
          <p:cNvPr id="7" name="Slide Number Placeholder 6"/>
          <p:cNvSpPr>
            <a:spLocks noGrp="1"/>
          </p:cNvSpPr>
          <p:nvPr>
            <p:ph type="sldNum" sz="quarter" idx="12"/>
          </p:nvPr>
        </p:nvSpPr>
        <p:spPr>
          <a:xfrm>
            <a:off x="7589520" y="6480969"/>
            <a:ext cx="502920" cy="301752"/>
          </a:xfrm>
        </p:spPr>
        <p:txBody>
          <a:bodyPr/>
          <a:lstStyle/>
          <a:p>
            <a:fld id="{F2771B52-04DB-4AEA-B3FB-86BDADCB9D5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a:xfrm>
            <a:off x="4791456" y="6480969"/>
            <a:ext cx="2130552" cy="301752"/>
          </a:xfrm>
        </p:spPr>
        <p:txBody>
          <a:bodyPr/>
          <a:lstStyle/>
          <a:p>
            <a:fld id="{36D81011-C876-4366-823F-EB355C795D8C}" type="datetimeFigureOut">
              <a:rPr lang="en-US" smtClean="0"/>
              <a:t>7/28/15</a:t>
            </a:fld>
            <a:endParaRPr lang="en-US"/>
          </a:p>
        </p:txBody>
      </p:sp>
      <p:sp>
        <p:nvSpPr>
          <p:cNvPr id="8" name="Footer Placeholder 7"/>
          <p:cNvSpPr>
            <a:spLocks noGrp="1"/>
          </p:cNvSpPr>
          <p:nvPr>
            <p:ph type="ftr" sz="quarter" idx="11"/>
          </p:nvPr>
        </p:nvSpPr>
        <p:spPr>
          <a:xfrm>
            <a:off x="457200" y="6480969"/>
            <a:ext cx="4261104" cy="301752"/>
          </a:xfrm>
        </p:spPr>
        <p:txBody>
          <a:bodyPr/>
          <a:lstStyle/>
          <a:p>
            <a:endParaRPr lang="en-US"/>
          </a:p>
        </p:txBody>
      </p:sp>
      <p:sp>
        <p:nvSpPr>
          <p:cNvPr id="9" name="Slide Number Placeholder 8"/>
          <p:cNvSpPr>
            <a:spLocks noGrp="1"/>
          </p:cNvSpPr>
          <p:nvPr>
            <p:ph type="sldNum" sz="quarter" idx="12"/>
          </p:nvPr>
        </p:nvSpPr>
        <p:spPr>
          <a:xfrm>
            <a:off x="7589520" y="6483096"/>
            <a:ext cx="502920" cy="301752"/>
          </a:xfrm>
        </p:spPr>
        <p:txBody>
          <a:bodyPr/>
          <a:lstStyle>
            <a:lvl1pPr algn="ctr">
              <a:defRPr/>
            </a:lvl1pPr>
          </a:lstStyle>
          <a:p>
            <a:fld id="{F2771B52-04DB-4AEA-B3FB-86BDADCB9D5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6D81011-C876-4366-823F-EB355C795D8C}" type="datetimeFigureOut">
              <a:rPr lang="en-US" smtClean="0"/>
              <a:t>7/28/15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771B52-04DB-4AEA-B3FB-86BDADCB9D5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791456" y="6480969"/>
            <a:ext cx="2133600" cy="301752"/>
          </a:xfrm>
        </p:spPr>
        <p:txBody>
          <a:bodyPr/>
          <a:lstStyle/>
          <a:p>
            <a:fld id="{36D81011-C876-4366-823F-EB355C795D8C}" type="datetimeFigureOut">
              <a:rPr lang="en-US" smtClean="0"/>
              <a:t>7/28/15</a:t>
            </a:fld>
            <a:endParaRPr lang="en-US"/>
          </a:p>
        </p:txBody>
      </p:sp>
      <p:sp>
        <p:nvSpPr>
          <p:cNvPr id="3" name="Footer Placeholder 2"/>
          <p:cNvSpPr>
            <a:spLocks noGrp="1"/>
          </p:cNvSpPr>
          <p:nvPr>
            <p:ph type="ftr" sz="quarter" idx="11"/>
          </p:nvPr>
        </p:nvSpPr>
        <p:spPr>
          <a:xfrm>
            <a:off x="457200" y="6481890"/>
            <a:ext cx="4260056" cy="300831"/>
          </a:xfrm>
        </p:spPr>
        <p:txBody>
          <a:bodyPr/>
          <a:lstStyle/>
          <a:p>
            <a:endParaRPr lang="en-US"/>
          </a:p>
        </p:txBody>
      </p:sp>
      <p:sp>
        <p:nvSpPr>
          <p:cNvPr id="4" name="Slide Number Placeholder 3"/>
          <p:cNvSpPr>
            <a:spLocks noGrp="1"/>
          </p:cNvSpPr>
          <p:nvPr>
            <p:ph type="sldNum" sz="quarter" idx="12"/>
          </p:nvPr>
        </p:nvSpPr>
        <p:spPr>
          <a:xfrm>
            <a:off x="7589520" y="6480969"/>
            <a:ext cx="502920" cy="301752"/>
          </a:xfrm>
        </p:spPr>
        <p:txBody>
          <a:bodyPr/>
          <a:lstStyle/>
          <a:p>
            <a:fld id="{F2771B52-04DB-4AEA-B3FB-86BDADCB9D5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278976" y="6556248"/>
            <a:ext cx="2133600" cy="301752"/>
          </a:xfrm>
        </p:spPr>
        <p:txBody>
          <a:bodyPr/>
          <a:lstStyle>
            <a:lvl1pPr>
              <a:defRPr sz="900"/>
            </a:lvl1pPr>
          </a:lstStyle>
          <a:p>
            <a:fld id="{36D81011-C876-4366-823F-EB355C795D8C}" type="datetimeFigureOut">
              <a:rPr lang="en-US" smtClean="0"/>
              <a:t>7/28/15</a:t>
            </a:fld>
            <a:endParaRPr lang="en-US"/>
          </a:p>
        </p:txBody>
      </p:sp>
      <p:sp>
        <p:nvSpPr>
          <p:cNvPr id="6" name="Footer Placeholder 5"/>
          <p:cNvSpPr>
            <a:spLocks noGrp="1"/>
          </p:cNvSpPr>
          <p:nvPr>
            <p:ph type="ftr" sz="quarter" idx="11"/>
          </p:nvPr>
        </p:nvSpPr>
        <p:spPr>
          <a:xfrm>
            <a:off x="1135856" y="6556248"/>
            <a:ext cx="5143120" cy="301752"/>
          </a:xfrm>
        </p:spPr>
        <p:txBody>
          <a:bodyPr/>
          <a:lstStyle>
            <a:lvl1pPr>
              <a:defRPr sz="900"/>
            </a:lvl1pPr>
          </a:lstStyle>
          <a:p>
            <a:endParaRPr lang="en-US"/>
          </a:p>
        </p:txBody>
      </p:sp>
      <p:sp>
        <p:nvSpPr>
          <p:cNvPr id="7" name="Slide Number Placeholder 6"/>
          <p:cNvSpPr>
            <a:spLocks noGrp="1"/>
          </p:cNvSpPr>
          <p:nvPr>
            <p:ph type="sldNum" sz="quarter" idx="12"/>
          </p:nvPr>
        </p:nvSpPr>
        <p:spPr>
          <a:xfrm>
            <a:off x="8410576" y="6556248"/>
            <a:ext cx="502920" cy="301752"/>
          </a:xfrm>
        </p:spPr>
        <p:txBody>
          <a:bodyPr/>
          <a:lstStyle>
            <a:lvl1pPr>
              <a:defRPr sz="900"/>
            </a:lvl1pPr>
          </a:lstStyle>
          <a:p>
            <a:fld id="{F2771B52-04DB-4AEA-B3FB-86BDADCB9D5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6108192" y="6556248"/>
            <a:ext cx="2103120" cy="301752"/>
          </a:xfrm>
        </p:spPr>
        <p:txBody>
          <a:bodyPr/>
          <a:lstStyle>
            <a:lvl1pPr>
              <a:defRPr sz="900"/>
            </a:lvl1pPr>
          </a:lstStyle>
          <a:p>
            <a:fld id="{36D81011-C876-4366-823F-EB355C795D8C}" type="datetimeFigureOut">
              <a:rPr lang="en-US" smtClean="0"/>
              <a:t>7/28/15</a:t>
            </a:fld>
            <a:endParaRPr lang="en-US"/>
          </a:p>
        </p:txBody>
      </p:sp>
      <p:sp>
        <p:nvSpPr>
          <p:cNvPr id="6" name="Footer Placeholder 5"/>
          <p:cNvSpPr>
            <a:spLocks noGrp="1"/>
          </p:cNvSpPr>
          <p:nvPr>
            <p:ph type="ftr" sz="quarter" idx="11"/>
          </p:nvPr>
        </p:nvSpPr>
        <p:spPr>
          <a:xfrm>
            <a:off x="1170432" y="6557169"/>
            <a:ext cx="4948072" cy="301752"/>
          </a:xfrm>
        </p:spPr>
        <p:txBody>
          <a:bodyPr/>
          <a:lstStyle>
            <a:lvl1pPr>
              <a:defRPr sz="900"/>
            </a:lvl1pPr>
          </a:lstStyle>
          <a:p>
            <a:endParaRPr lang="en-US"/>
          </a:p>
        </p:txBody>
      </p:sp>
      <p:sp>
        <p:nvSpPr>
          <p:cNvPr id="7" name="Slide Number Placeholder 6"/>
          <p:cNvSpPr>
            <a:spLocks noGrp="1"/>
          </p:cNvSpPr>
          <p:nvPr>
            <p:ph type="sldNum" sz="quarter" idx="12"/>
          </p:nvPr>
        </p:nvSpPr>
        <p:spPr>
          <a:xfrm>
            <a:off x="8217192" y="6556248"/>
            <a:ext cx="365760" cy="301752"/>
          </a:xfrm>
        </p:spPr>
        <p:txBody>
          <a:bodyPr/>
          <a:lstStyle>
            <a:lvl1pPr algn="ctr">
              <a:defRPr sz="900"/>
            </a:lvl1pPr>
          </a:lstStyle>
          <a:p>
            <a:fld id="{F2771B52-04DB-4AEA-B3FB-86BDADCB9D5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1" name="Right Triangle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8" name="Straight Connector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Title Placeholder 21"/>
          <p:cNvSpPr>
            <a:spLocks noGrp="1"/>
          </p:cNvSpPr>
          <p:nvPr>
            <p:ph type="title"/>
          </p:nvPr>
        </p:nvSpPr>
        <p:spPr>
          <a:xfrm>
            <a:off x="457200" y="267494"/>
            <a:ext cx="8229600" cy="1399032"/>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36D81011-C876-4366-823F-EB355C795D8C}" type="datetimeFigureOut">
              <a:rPr lang="en-US" smtClean="0"/>
              <a:t>7/28/15</a:t>
            </a:fld>
            <a:endParaRPr lang="en-US"/>
          </a:p>
        </p:txBody>
      </p:sp>
      <p:sp>
        <p:nvSpPr>
          <p:cNvPr id="3" name="Footer Placeholder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en-US"/>
          </a:p>
        </p:txBody>
      </p:sp>
      <p:sp>
        <p:nvSpPr>
          <p:cNvPr id="23" name="Slide Number Placeholder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F2771B52-04DB-4AEA-B3FB-86BDADCB9D5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gif"/><Relationship Id="rId5"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 Id="rId3" Type="http://schemas.openxmlformats.org/officeDocument/2006/relationships/image" Target="../media/image7.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667000"/>
            <a:ext cx="8062912" cy="1470025"/>
          </a:xfrm>
        </p:spPr>
        <p:txBody>
          <a:bodyPr>
            <a:noAutofit/>
          </a:bodyPr>
          <a:lstStyle/>
          <a:p>
            <a:r>
              <a:rPr lang="en-US" sz="3600" dirty="0" smtClean="0"/>
              <a:t>Token Bit Manager Testing </a:t>
            </a:r>
            <a:br>
              <a:rPr lang="en-US" sz="3600" dirty="0" smtClean="0"/>
            </a:br>
            <a:r>
              <a:rPr lang="en-US" sz="3600" dirty="0"/>
              <a:t>&amp;</a:t>
            </a:r>
            <a:r>
              <a:rPr lang="en-US" sz="3600" dirty="0" smtClean="0"/>
              <a:t/>
            </a:r>
            <a:br>
              <a:rPr lang="en-US" sz="3600" dirty="0" smtClean="0"/>
            </a:br>
            <a:r>
              <a:rPr lang="en-US" sz="3600" dirty="0" smtClean="0"/>
              <a:t>Background  Estimates of Radiative Pion and Muon Capture</a:t>
            </a:r>
            <a:endParaRPr lang="en-US" sz="3600" dirty="0"/>
          </a:p>
        </p:txBody>
      </p:sp>
      <p:sp>
        <p:nvSpPr>
          <p:cNvPr id="3" name="Subtitle 2"/>
          <p:cNvSpPr>
            <a:spLocks noGrp="1"/>
          </p:cNvSpPr>
          <p:nvPr>
            <p:ph type="subTitle" idx="1"/>
          </p:nvPr>
        </p:nvSpPr>
        <p:spPr>
          <a:xfrm>
            <a:off x="1562100" y="4182533"/>
            <a:ext cx="6157912" cy="1752600"/>
          </a:xfrm>
        </p:spPr>
        <p:txBody>
          <a:bodyPr/>
          <a:lstStyle/>
          <a:p>
            <a:r>
              <a:rPr lang="en-US" b="1" dirty="0" smtClean="0"/>
              <a:t>Timothy J. Baker &amp; Ramiro </a:t>
            </a:r>
            <a:r>
              <a:rPr lang="en-US" b="1" dirty="0" smtClean="0"/>
              <a:t>Torres</a:t>
            </a:r>
          </a:p>
          <a:p>
            <a:r>
              <a:rPr lang="en-US" b="1" dirty="0" smtClean="0"/>
              <a:t>Advisors: Dr. Tim Bolton &amp; </a:t>
            </a:r>
          </a:p>
          <a:p>
            <a:r>
              <a:rPr lang="en-US" b="1" dirty="0" smtClean="0"/>
              <a:t>Dr. Glenn Horton-Smith  </a:t>
            </a:r>
            <a:endParaRPr lang="en-US"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173133"/>
            <a:ext cx="1295400" cy="12954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5058833"/>
            <a:ext cx="1524000" cy="1524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3800" y="337508"/>
            <a:ext cx="1600200" cy="92087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35373"/>
            <a:ext cx="1508042" cy="1125141"/>
          </a:xfrm>
          <a:prstGeom prst="rect">
            <a:avLst/>
          </a:prstGeom>
        </p:spPr>
      </p:pic>
    </p:spTree>
    <p:extLst>
      <p:ext uri="{BB962C8B-B14F-4D97-AF65-F5344CB8AC3E}">
        <p14:creationId xmlns:p14="http://schemas.microsoft.com/office/powerpoint/2010/main" val="10936648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Approach</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We simulated a direct measurement of the number of electron-positron pairs from RPC and RMC.</a:t>
            </a:r>
          </a:p>
          <a:p>
            <a:r>
              <a:rPr lang="en-US" dirty="0" smtClean="0"/>
              <a:t>Simulation estimates give an idea of the magnitude of photon conversions that can be expect in Mu2e.</a:t>
            </a:r>
          </a:p>
          <a:p>
            <a:r>
              <a:rPr lang="en-US" dirty="0"/>
              <a:t>The motivation for simulation came from a hand </a:t>
            </a:r>
            <a:r>
              <a:rPr lang="en-US" dirty="0" smtClean="0"/>
              <a:t>calculation of the amount of photon conversion. (based on geometry &amp; physics)</a:t>
            </a:r>
          </a:p>
          <a:p>
            <a:r>
              <a:rPr lang="en-US" dirty="0" smtClean="0"/>
              <a:t>HEP software such as Root and Geant4 were used to create and run simulation</a:t>
            </a:r>
            <a:endParaRPr lang="en-US" dirty="0"/>
          </a:p>
        </p:txBody>
      </p:sp>
    </p:spTree>
    <p:extLst>
      <p:ext uri="{BB962C8B-B14F-4D97-AF65-F5344CB8AC3E}">
        <p14:creationId xmlns:p14="http://schemas.microsoft.com/office/powerpoint/2010/main" val="514512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Histograms for Photon Conversion Momentum:</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2838" y="1676400"/>
            <a:ext cx="7398325" cy="4419599"/>
          </a:xfrm>
        </p:spPr>
      </p:pic>
    </p:spTree>
    <p:extLst>
      <p:ext uri="{BB962C8B-B14F-4D97-AF65-F5344CB8AC3E}">
        <p14:creationId xmlns:p14="http://schemas.microsoft.com/office/powerpoint/2010/main" val="28065893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7301" y="1676400"/>
            <a:ext cx="7329399" cy="4419600"/>
          </a:xfrm>
        </p:spPr>
      </p:pic>
    </p:spTree>
    <p:extLst>
      <p:ext uri="{BB962C8B-B14F-4D97-AF65-F5344CB8AC3E}">
        <p14:creationId xmlns:p14="http://schemas.microsoft.com/office/powerpoint/2010/main" val="22845175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Histograms for Electron Conversion Momentum:</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752600"/>
            <a:ext cx="7467600" cy="4460982"/>
          </a:xfrm>
        </p:spPr>
      </p:pic>
    </p:spTree>
    <p:extLst>
      <p:ext uri="{BB962C8B-B14F-4D97-AF65-F5344CB8AC3E}">
        <p14:creationId xmlns:p14="http://schemas.microsoft.com/office/powerpoint/2010/main" val="23052304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0" y="1676400"/>
            <a:ext cx="7162800" cy="4319141"/>
          </a:xfrm>
        </p:spPr>
      </p:pic>
    </p:spTree>
    <p:extLst>
      <p:ext uri="{BB962C8B-B14F-4D97-AF65-F5344CB8AC3E}">
        <p14:creationId xmlns:p14="http://schemas.microsoft.com/office/powerpoint/2010/main" val="24901567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Asymmetry for Electron-Positron Pair:</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5400" y="1828800"/>
            <a:ext cx="6760540" cy="4038600"/>
          </a:xfrm>
        </p:spPr>
      </p:pic>
    </p:spTree>
    <p:extLst>
      <p:ext uri="{BB962C8B-B14F-4D97-AF65-F5344CB8AC3E}">
        <p14:creationId xmlns:p14="http://schemas.microsoft.com/office/powerpoint/2010/main" val="3463386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Opening Angle between Electron-Positron Pair:</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9200" y="1981200"/>
            <a:ext cx="6697555" cy="4038600"/>
          </a:xfrm>
        </p:spPr>
      </p:pic>
    </p:spTree>
    <p:extLst>
      <p:ext uri="{BB962C8B-B14F-4D97-AF65-F5344CB8AC3E}">
        <p14:creationId xmlns:p14="http://schemas.microsoft.com/office/powerpoint/2010/main" val="6480319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Our results reflected that about 0.4-1.50% of photons that are emitted by RPC and RMC produce an electron-positron pair.</a:t>
            </a:r>
          </a:p>
          <a:p>
            <a:r>
              <a:rPr lang="en-US" dirty="0" smtClean="0"/>
              <a:t>This suggests that during the experiment it could be expected to see around150 billion electron-positron pairs.</a:t>
            </a:r>
          </a:p>
          <a:p>
            <a:r>
              <a:rPr lang="en-US" dirty="0" smtClean="0"/>
              <a:t>If Mu2e chooses to follow the approach of direct measurement of RMC and RPC, it will not only account for the background but also provide valuable data for other processes for potential use. </a:t>
            </a:r>
            <a:endParaRPr lang="en-US" dirty="0"/>
          </a:p>
        </p:txBody>
      </p:sp>
    </p:spTree>
    <p:extLst>
      <p:ext uri="{BB962C8B-B14F-4D97-AF65-F5344CB8AC3E}">
        <p14:creationId xmlns:p14="http://schemas.microsoft.com/office/powerpoint/2010/main" val="704500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a:xfrm>
            <a:off x="457200" y="1600200"/>
            <a:ext cx="8229600" cy="4572000"/>
          </a:xfrm>
        </p:spPr>
        <p:txBody>
          <a:bodyPr/>
          <a:lstStyle/>
          <a:p>
            <a:r>
              <a:rPr lang="en-US" dirty="0" smtClean="0"/>
              <a:t>Special Thanks to Dr. Bolton, Dr. Horton-Smith, Dr. Corwin and Kim Coy for all of their help and advice.</a:t>
            </a:r>
          </a:p>
          <a:p>
            <a:r>
              <a:rPr lang="en-US" dirty="0" smtClean="0"/>
              <a:t>Thanks to the NSF for funding: Grant Number</a:t>
            </a:r>
            <a:r>
              <a:rPr lang="en-US" dirty="0" smtClean="0"/>
              <a:t>: PHYS-1461251</a:t>
            </a:r>
            <a:endParaRPr lang="en-US" dirty="0" smtClean="0"/>
          </a:p>
          <a:p>
            <a:r>
              <a:rPr lang="en-US" dirty="0" smtClean="0"/>
              <a:t>Thanks to KSU for hosting the 2015 REU Program</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4781550"/>
            <a:ext cx="3352800" cy="1885950"/>
          </a:xfrm>
          <a:prstGeom prst="rect">
            <a:avLst/>
          </a:prstGeom>
        </p:spPr>
      </p:pic>
    </p:spTree>
    <p:extLst>
      <p:ext uri="{BB962C8B-B14F-4D97-AF65-F5344CB8AC3E}">
        <p14:creationId xmlns:p14="http://schemas.microsoft.com/office/powerpoint/2010/main" val="16605703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0800" y="1828800"/>
            <a:ext cx="4638675" cy="4201314"/>
          </a:xfrm>
        </p:spPr>
      </p:pic>
    </p:spTree>
    <p:extLst>
      <p:ext uri="{BB962C8B-B14F-4D97-AF65-F5344CB8AC3E}">
        <p14:creationId xmlns:p14="http://schemas.microsoft.com/office/powerpoint/2010/main" val="31410372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6933"/>
            <a:ext cx="8153400" cy="1202267"/>
          </a:xfrm>
        </p:spPr>
        <p:txBody>
          <a:bodyPr>
            <a:normAutofit/>
          </a:bodyPr>
          <a:lstStyle/>
          <a:p>
            <a:r>
              <a:rPr lang="en-US" sz="3200" dirty="0" smtClean="0"/>
              <a:t>Token Bit Manager Chips(TBM):</a:t>
            </a:r>
            <a:endParaRPr lang="en-US" sz="3200" dirty="0"/>
          </a:p>
        </p:txBody>
      </p:sp>
      <p:sp>
        <p:nvSpPr>
          <p:cNvPr id="3" name="Content Placeholder 2"/>
          <p:cNvSpPr>
            <a:spLocks noGrp="1"/>
          </p:cNvSpPr>
          <p:nvPr>
            <p:ph idx="1"/>
          </p:nvPr>
        </p:nvSpPr>
        <p:spPr>
          <a:xfrm>
            <a:off x="355600" y="762000"/>
            <a:ext cx="8382000" cy="6096000"/>
          </a:xfrm>
        </p:spPr>
        <p:txBody>
          <a:bodyPr numCol="2">
            <a:normAutofit/>
          </a:bodyPr>
          <a:lstStyle/>
          <a:p>
            <a:r>
              <a:rPr lang="en-US" sz="2700" dirty="0" smtClean="0"/>
              <a:t>The Large Hadron Collider will undergo a series of upgrades in 2017. </a:t>
            </a:r>
          </a:p>
          <a:p>
            <a:r>
              <a:rPr lang="en-US" sz="2700" dirty="0" smtClean="0"/>
              <a:t>Part of these upgrades will be the implementation of improved digital TBMs.</a:t>
            </a:r>
          </a:p>
          <a:p>
            <a:r>
              <a:rPr lang="en-US" sz="2700" dirty="0" smtClean="0"/>
              <a:t>They reduce the amount of data saved per second by significant amounts.</a:t>
            </a:r>
          </a:p>
          <a:p>
            <a:r>
              <a:rPr lang="en-US" sz="2700" dirty="0" smtClean="0"/>
              <a:t>We performed electrical testing on the TBMs.</a:t>
            </a:r>
          </a:p>
          <a:p>
            <a:endParaRPr lang="en-US" sz="27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9600" y="2133600"/>
            <a:ext cx="2740223" cy="18288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3810000"/>
            <a:ext cx="1905000" cy="2854024"/>
          </a:xfrm>
          <a:prstGeom prst="rect">
            <a:avLst/>
          </a:prstGeom>
        </p:spPr>
      </p:pic>
    </p:spTree>
    <p:extLst>
      <p:ext uri="{BB962C8B-B14F-4D97-AF65-F5344CB8AC3E}">
        <p14:creationId xmlns:p14="http://schemas.microsoft.com/office/powerpoint/2010/main" val="3965547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Mu2e’s Goal:</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20000"/>
              </a:bodyPr>
              <a:lstStyle/>
              <a:p>
                <a:r>
                  <a:rPr lang="en-US" dirty="0" smtClean="0"/>
                  <a:t>Mu2e probes physics beyond the standard model of particle physics (SMP).</a:t>
                </a:r>
              </a:p>
              <a:p>
                <a:r>
                  <a:rPr lang="en-US" dirty="0" smtClean="0"/>
                  <a:t>It will do so by searching for the </a:t>
                </a:r>
                <a:r>
                  <a:rPr lang="en-US" dirty="0" err="1" smtClean="0"/>
                  <a:t>neutrinoless</a:t>
                </a:r>
                <a:r>
                  <a:rPr lang="en-US" dirty="0" smtClean="0"/>
                  <a:t> muon-electron conversion </a:t>
                </a:r>
              </a:p>
              <a:p>
                <a:pPr marL="64008" indent="0" algn="ctr">
                  <a:buNone/>
                </a:pPr>
                <a:endParaRPr lang="en-US" dirty="0">
                  <a:ea typeface="Cambria Math"/>
                </a:endParaRPr>
              </a:p>
              <a:p>
                <a:pPr marL="64008" indent="0" algn="ctr">
                  <a:buNone/>
                </a:pPr>
                <a14:m>
                  <m:oMathPara xmlns:m="http://schemas.openxmlformats.org/officeDocument/2006/math">
                    <m:oMathParaPr>
                      <m:jc m:val="centerGroup"/>
                    </m:oMathParaPr>
                    <m:oMath xmlns:m="http://schemas.openxmlformats.org/officeDocument/2006/math">
                      <m:sSup>
                        <m:sSupPr>
                          <m:ctrlPr>
                            <a:rPr lang="en-US" sz="2600" b="0" i="1" smtClean="0">
                              <a:latin typeface="Cambria Math" charset="0"/>
                              <a:ea typeface="Cambria Math"/>
                            </a:rPr>
                          </m:ctrlPr>
                        </m:sSupPr>
                        <m:e>
                          <m:r>
                            <a:rPr lang="en-US" sz="2600" i="1" smtClean="0">
                              <a:latin typeface="Cambria Math"/>
                              <a:ea typeface="Cambria Math"/>
                            </a:rPr>
                            <m:t>𝜇</m:t>
                          </m:r>
                        </m:e>
                        <m:sup>
                          <m:r>
                            <a:rPr lang="en-US" sz="2600" b="0" i="1" smtClean="0">
                              <a:latin typeface="Cambria Math"/>
                              <a:ea typeface="Cambria Math"/>
                            </a:rPr>
                            <m:t>−</m:t>
                          </m:r>
                        </m:sup>
                      </m:sSup>
                      <m:r>
                        <a:rPr lang="en-US" sz="2600" b="0" i="1" smtClean="0">
                          <a:latin typeface="Cambria Math"/>
                          <a:ea typeface="Cambria Math"/>
                        </a:rPr>
                        <m:t>+</m:t>
                      </m:r>
                      <m:r>
                        <m:rPr>
                          <m:sty m:val="p"/>
                        </m:rPr>
                        <a:rPr lang="en-US" sz="2600" b="0" i="0" smtClean="0">
                          <a:latin typeface="Cambria Math"/>
                          <a:ea typeface="Cambria Math"/>
                        </a:rPr>
                        <m:t>Al</m:t>
                      </m:r>
                      <m:r>
                        <a:rPr lang="en-US" sz="2600" b="0" i="0" smtClean="0">
                          <a:latin typeface="Cambria Math"/>
                          <a:ea typeface="Cambria Math"/>
                        </a:rPr>
                        <m:t> →</m:t>
                      </m:r>
                      <m:sSup>
                        <m:sSupPr>
                          <m:ctrlPr>
                            <a:rPr lang="en-US" sz="2600" b="0" i="1" smtClean="0">
                              <a:latin typeface="Cambria Math" charset="0"/>
                              <a:ea typeface="Cambria Math"/>
                            </a:rPr>
                          </m:ctrlPr>
                        </m:sSupPr>
                        <m:e>
                          <m:r>
                            <m:rPr>
                              <m:sty m:val="p"/>
                            </m:rPr>
                            <a:rPr lang="en-US" sz="2600" b="0" i="0" smtClean="0">
                              <a:latin typeface="Cambria Math"/>
                              <a:ea typeface="Cambria Math"/>
                            </a:rPr>
                            <m:t>e</m:t>
                          </m:r>
                        </m:e>
                        <m:sup>
                          <m:r>
                            <a:rPr lang="en-US" sz="2600" b="0" i="0" smtClean="0">
                              <a:latin typeface="Cambria Math"/>
                              <a:ea typeface="Cambria Math"/>
                            </a:rPr>
                            <m:t>−</m:t>
                          </m:r>
                        </m:sup>
                      </m:sSup>
                      <m:r>
                        <a:rPr lang="en-US" sz="2600" b="0" i="0" smtClean="0">
                          <a:latin typeface="Cambria Math"/>
                          <a:ea typeface="Cambria Math"/>
                        </a:rPr>
                        <m:t>+</m:t>
                      </m:r>
                      <m:r>
                        <m:rPr>
                          <m:sty m:val="p"/>
                        </m:rPr>
                        <a:rPr lang="en-US" sz="2600" b="0" i="0" smtClean="0">
                          <a:latin typeface="Cambria Math"/>
                          <a:ea typeface="Cambria Math"/>
                        </a:rPr>
                        <m:t>Al</m:t>
                      </m:r>
                    </m:oMath>
                  </m:oMathPara>
                </a14:m>
                <a:endParaRPr lang="en-US" sz="2600" dirty="0"/>
              </a:p>
              <a:p>
                <a:pPr marL="64008" indent="0">
                  <a:buNone/>
                </a:pPr>
                <a:r>
                  <a:rPr lang="en-US" dirty="0" smtClean="0"/>
                  <a:t> </a:t>
                </a:r>
              </a:p>
              <a:p>
                <a:r>
                  <a:rPr lang="en-US" dirty="0" smtClean="0"/>
                  <a:t>Which compared to the ordinary muon to electron conversion:</a:t>
                </a:r>
              </a:p>
              <a:p>
                <a:pPr marL="64008" indent="0">
                  <a:buNone/>
                </a:pPr>
                <a:endParaRPr lang="en-US" sz="2600" b="0" i="1" dirty="0" smtClean="0">
                  <a:latin typeface="Cambria Math"/>
                  <a:ea typeface="Cambria Math"/>
                </a:endParaRPr>
              </a:p>
              <a:p>
                <a:pPr marL="64008" indent="0">
                  <a:buNone/>
                </a:pPr>
                <a14:m>
                  <m:oMathPara xmlns:m="http://schemas.openxmlformats.org/officeDocument/2006/math">
                    <m:oMathParaPr>
                      <m:jc m:val="center"/>
                    </m:oMathParaPr>
                    <m:oMath xmlns:m="http://schemas.openxmlformats.org/officeDocument/2006/math">
                      <m:sSup>
                        <m:sSupPr>
                          <m:ctrlPr>
                            <a:rPr lang="en-US" sz="2600" b="0" i="1" smtClean="0">
                              <a:latin typeface="Cambria Math" charset="0"/>
                              <a:ea typeface="Cambria Math"/>
                            </a:rPr>
                          </m:ctrlPr>
                        </m:sSupPr>
                        <m:e>
                          <m:r>
                            <a:rPr lang="en-US" sz="2600" i="1" smtClean="0">
                              <a:latin typeface="Cambria Math"/>
                              <a:ea typeface="Cambria Math"/>
                            </a:rPr>
                            <m:t>𝜇</m:t>
                          </m:r>
                        </m:e>
                        <m:sup>
                          <m:r>
                            <a:rPr lang="en-US" sz="2600" b="0" i="1" smtClean="0">
                              <a:latin typeface="Cambria Math"/>
                              <a:ea typeface="Cambria Math"/>
                            </a:rPr>
                            <m:t>−</m:t>
                          </m:r>
                        </m:sup>
                      </m:sSup>
                      <m:r>
                        <a:rPr lang="en-US" sz="2600" b="0" i="1" smtClean="0">
                          <a:latin typeface="Cambria Math"/>
                          <a:ea typeface="Cambria Math"/>
                        </a:rPr>
                        <m:t>+</m:t>
                      </m:r>
                      <m:r>
                        <m:rPr>
                          <m:sty m:val="p"/>
                        </m:rPr>
                        <a:rPr lang="en-US" sz="2600" b="0" i="0" smtClean="0">
                          <a:latin typeface="Cambria Math"/>
                          <a:ea typeface="Cambria Math"/>
                        </a:rPr>
                        <m:t>Al</m:t>
                      </m:r>
                      <m:r>
                        <a:rPr lang="en-US" sz="2600" b="0" i="1" smtClean="0">
                          <a:latin typeface="Cambria Math"/>
                          <a:ea typeface="Cambria Math"/>
                        </a:rPr>
                        <m:t> →</m:t>
                      </m:r>
                      <m:sSup>
                        <m:sSupPr>
                          <m:ctrlPr>
                            <a:rPr lang="en-US" sz="2600" b="0" i="1" smtClean="0">
                              <a:latin typeface="Cambria Math" charset="0"/>
                              <a:ea typeface="Cambria Math"/>
                            </a:rPr>
                          </m:ctrlPr>
                        </m:sSupPr>
                        <m:e>
                          <m:r>
                            <a:rPr lang="en-US" sz="2600" b="0" i="1" smtClean="0">
                              <a:latin typeface="Cambria Math"/>
                              <a:ea typeface="Cambria Math"/>
                            </a:rPr>
                            <m:t>𝑒</m:t>
                          </m:r>
                        </m:e>
                        <m:sup>
                          <m:r>
                            <a:rPr lang="en-US" sz="2600" b="0" i="1" smtClean="0">
                              <a:latin typeface="Cambria Math"/>
                              <a:ea typeface="Cambria Math"/>
                            </a:rPr>
                            <m:t>−</m:t>
                          </m:r>
                        </m:sup>
                      </m:sSup>
                      <m:r>
                        <a:rPr lang="en-US" sz="2600" b="0" i="1" smtClean="0">
                          <a:latin typeface="Cambria Math"/>
                          <a:ea typeface="Cambria Math"/>
                        </a:rPr>
                        <m:t>+ </m:t>
                      </m:r>
                      <m:acc>
                        <m:accPr>
                          <m:chr m:val="̅"/>
                          <m:ctrlPr>
                            <a:rPr lang="en-US" sz="2600" b="0" i="1" smtClean="0">
                              <a:latin typeface="Cambria Math" charset="0"/>
                              <a:ea typeface="Cambria Math"/>
                            </a:rPr>
                          </m:ctrlPr>
                        </m:accPr>
                        <m:e>
                          <m:sSub>
                            <m:sSubPr>
                              <m:ctrlPr>
                                <a:rPr lang="en-US" sz="2600" b="0" i="1" smtClean="0">
                                  <a:latin typeface="Cambria Math" charset="0"/>
                                  <a:ea typeface="Cambria Math"/>
                                </a:rPr>
                              </m:ctrlPr>
                            </m:sSubPr>
                            <m:e>
                              <m:r>
                                <a:rPr lang="en-US" sz="2600" b="0" i="1" smtClean="0">
                                  <a:latin typeface="Cambria Math"/>
                                  <a:ea typeface="Cambria Math"/>
                                </a:rPr>
                                <m:t>𝜈</m:t>
                              </m:r>
                            </m:e>
                            <m:sub>
                              <m:r>
                                <a:rPr lang="en-US" sz="2600" b="0" i="1" smtClean="0">
                                  <a:latin typeface="Cambria Math"/>
                                  <a:ea typeface="Cambria Math"/>
                                </a:rPr>
                                <m:t>𝑒</m:t>
                              </m:r>
                            </m:sub>
                          </m:sSub>
                        </m:e>
                      </m:acc>
                      <m:r>
                        <a:rPr lang="en-US" sz="2600" b="0" i="1" smtClean="0">
                          <a:latin typeface="Cambria Math"/>
                          <a:ea typeface="Cambria Math"/>
                        </a:rPr>
                        <m:t>+</m:t>
                      </m:r>
                      <m:sSub>
                        <m:sSubPr>
                          <m:ctrlPr>
                            <a:rPr lang="en-US" sz="2600" b="0" i="1" smtClean="0">
                              <a:latin typeface="Cambria Math" charset="0"/>
                              <a:ea typeface="Cambria Math"/>
                            </a:rPr>
                          </m:ctrlPr>
                        </m:sSubPr>
                        <m:e>
                          <m:r>
                            <a:rPr lang="en-US" sz="2600" b="0" i="1" smtClean="0">
                              <a:latin typeface="Cambria Math"/>
                              <a:ea typeface="Cambria Math"/>
                            </a:rPr>
                            <m:t>𝜈</m:t>
                          </m:r>
                        </m:e>
                        <m:sub>
                          <m:r>
                            <a:rPr lang="en-US" sz="2600" b="0" i="1" smtClean="0">
                              <a:latin typeface="Cambria Math"/>
                              <a:ea typeface="Cambria Math"/>
                            </a:rPr>
                            <m:t>𝜇</m:t>
                          </m:r>
                        </m:sub>
                      </m:sSub>
                      <m:r>
                        <a:rPr lang="en-US" sz="2600" b="0" i="1" smtClean="0">
                          <a:latin typeface="Cambria Math"/>
                          <a:ea typeface="Cambria Math"/>
                        </a:rPr>
                        <m:t>+</m:t>
                      </m:r>
                      <m:r>
                        <m:rPr>
                          <m:sty m:val="p"/>
                        </m:rPr>
                        <a:rPr lang="en-US" sz="2600" b="0" i="0" smtClean="0">
                          <a:latin typeface="Cambria Math"/>
                          <a:ea typeface="Cambria Math"/>
                        </a:rPr>
                        <m:t>Al</m:t>
                      </m:r>
                      <m:r>
                        <a:rPr lang="en-US" sz="2600" b="0" i="1" smtClean="0">
                          <a:latin typeface="Cambria Math"/>
                          <a:ea typeface="Cambria Math"/>
                        </a:rPr>
                        <m:t> </m:t>
                      </m:r>
                    </m:oMath>
                  </m:oMathPara>
                </a14:m>
                <a:endParaRPr lang="en-US" sz="2600" dirty="0" smtClean="0"/>
              </a:p>
              <a:p>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t="-3200"/>
                </a:stretch>
              </a:blipFill>
            </p:spPr>
            <p:txBody>
              <a:bodyPr/>
              <a:lstStyle/>
              <a:p>
                <a:r>
                  <a:rPr lang="en-US">
                    <a:noFill/>
                  </a:rPr>
                  <a:t> </a:t>
                </a:r>
              </a:p>
            </p:txBody>
          </p:sp>
        </mc:Fallback>
      </mc:AlternateContent>
    </p:spTree>
    <p:extLst>
      <p:ext uri="{BB962C8B-B14F-4D97-AF65-F5344CB8AC3E}">
        <p14:creationId xmlns:p14="http://schemas.microsoft.com/office/powerpoint/2010/main" val="946003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Goal:</a:t>
            </a:r>
            <a:endParaRPr lang="en-US" dirty="0"/>
          </a:p>
        </p:txBody>
      </p:sp>
      <p:sp>
        <p:nvSpPr>
          <p:cNvPr id="3" name="Content Placeholder 2"/>
          <p:cNvSpPr>
            <a:spLocks noGrp="1"/>
          </p:cNvSpPr>
          <p:nvPr>
            <p:ph idx="1"/>
          </p:nvPr>
        </p:nvSpPr>
        <p:spPr/>
        <p:txBody>
          <a:bodyPr/>
          <a:lstStyle/>
          <a:p>
            <a:r>
              <a:rPr lang="en-US" dirty="0" smtClean="0"/>
              <a:t>Because of the nature of the mu2e experiment there are potential sources of background.</a:t>
            </a:r>
          </a:p>
          <a:p>
            <a:r>
              <a:rPr lang="en-US" dirty="0" smtClean="0"/>
              <a:t>We focus on the background sources radiative pion capture(RPC) and radiative </a:t>
            </a:r>
            <a:r>
              <a:rPr lang="en-US" dirty="0" err="1" smtClean="0"/>
              <a:t>muon</a:t>
            </a:r>
            <a:r>
              <a:rPr lang="en-US" dirty="0" smtClean="0"/>
              <a:t> capture(RMC).</a:t>
            </a:r>
          </a:p>
          <a:p>
            <a:r>
              <a:rPr lang="en-US" dirty="0" smtClean="0"/>
              <a:t>How does experiment this work and where do these sources come from?</a:t>
            </a:r>
            <a:endParaRPr lang="en-US" dirty="0"/>
          </a:p>
        </p:txBody>
      </p:sp>
    </p:spTree>
    <p:extLst>
      <p:ext uri="{BB962C8B-B14F-4D97-AF65-F5344CB8AC3E}">
        <p14:creationId xmlns:p14="http://schemas.microsoft.com/office/powerpoint/2010/main" val="3860222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 Setup for Mu2e: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7791" y="2337947"/>
            <a:ext cx="6908417" cy="2182107"/>
          </a:xfrm>
        </p:spPr>
      </p:pic>
      <p:sp>
        <p:nvSpPr>
          <p:cNvPr id="5" name="TextBox 4"/>
          <p:cNvSpPr txBox="1"/>
          <p:nvPr/>
        </p:nvSpPr>
        <p:spPr>
          <a:xfrm>
            <a:off x="1219200" y="5105400"/>
            <a:ext cx="5970930" cy="369332"/>
          </a:xfrm>
          <a:prstGeom prst="rect">
            <a:avLst/>
          </a:prstGeom>
          <a:noFill/>
        </p:spPr>
        <p:txBody>
          <a:bodyPr wrap="none" rtlCol="0">
            <a:spAutoFit/>
          </a:bodyPr>
          <a:lstStyle/>
          <a:p>
            <a:r>
              <a:rPr lang="en-US" dirty="0" smtClean="0"/>
              <a:t>*Woman is placed near the setup, to provide a sense of scale.</a:t>
            </a:r>
            <a:endParaRPr lang="en-US" dirty="0"/>
          </a:p>
        </p:txBody>
      </p:sp>
    </p:spTree>
    <p:extLst>
      <p:ext uri="{BB962C8B-B14F-4D97-AF65-F5344CB8AC3E}">
        <p14:creationId xmlns:p14="http://schemas.microsoft.com/office/powerpoint/2010/main" val="724381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 Setup for Mu2e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04416" y="2338235"/>
            <a:ext cx="6935168" cy="2181530"/>
          </a:xfrm>
          <a:prstGeom prst="rect">
            <a:avLst/>
          </a:prstGeom>
        </p:spPr>
      </p:pic>
    </p:spTree>
    <p:extLst>
      <p:ext uri="{BB962C8B-B14F-4D97-AF65-F5344CB8AC3E}">
        <p14:creationId xmlns:p14="http://schemas.microsoft.com/office/powerpoint/2010/main" val="74616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 Setup for Mu2e: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3916" y="2328418"/>
            <a:ext cx="7156168" cy="2201165"/>
          </a:xfrm>
          <a:prstGeom prst="rect">
            <a:avLst/>
          </a:prstGeom>
        </p:spPr>
      </p:pic>
    </p:spTree>
    <p:extLst>
      <p:ext uri="{BB962C8B-B14F-4D97-AF65-F5344CB8AC3E}">
        <p14:creationId xmlns:p14="http://schemas.microsoft.com/office/powerpoint/2010/main" val="3532412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RPC and RMC</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lnSpcReduction="10000"/>
              </a:bodyPr>
              <a:lstStyle/>
              <a:p>
                <a:r>
                  <a:rPr lang="en-US" dirty="0" smtClean="0"/>
                  <a:t>Radiative Pion Capture:</a:t>
                </a:r>
              </a:p>
              <a:p>
                <a:pPr marL="0" indent="0" algn="ctr">
                  <a:buNone/>
                </a:pPr>
                <a:endParaRPr lang="en-US" sz="3000" b="0" i="1" dirty="0" smtClean="0">
                  <a:latin typeface="Cambria Math"/>
                  <a:ea typeface="Cambria Math"/>
                </a:endParaRPr>
              </a:p>
              <a:p>
                <a:pPr marL="0" indent="0" algn="ctr">
                  <a:buNone/>
                </a:pPr>
                <a14:m>
                  <m:oMathPara xmlns:m="http://schemas.openxmlformats.org/officeDocument/2006/math">
                    <m:oMathParaPr>
                      <m:jc m:val="centerGroup"/>
                    </m:oMathParaPr>
                    <m:oMath xmlns:m="http://schemas.openxmlformats.org/officeDocument/2006/math">
                      <m:sSup>
                        <m:sSupPr>
                          <m:ctrlPr>
                            <a:rPr lang="en-US" sz="3000" b="0" i="1" smtClean="0">
                              <a:latin typeface="Cambria Math" charset="0"/>
                              <a:ea typeface="Cambria Math"/>
                            </a:rPr>
                          </m:ctrlPr>
                        </m:sSupPr>
                        <m:e>
                          <m:r>
                            <a:rPr lang="en-US" sz="3000" i="1" smtClean="0">
                              <a:latin typeface="Cambria Math"/>
                              <a:ea typeface="Cambria Math"/>
                            </a:rPr>
                            <m:t>𝜋</m:t>
                          </m:r>
                        </m:e>
                        <m:sup>
                          <m:r>
                            <a:rPr lang="en-US" sz="3000" b="0" i="1" smtClean="0">
                              <a:latin typeface="Cambria Math"/>
                              <a:ea typeface="Cambria Math"/>
                            </a:rPr>
                            <m:t>−</m:t>
                          </m:r>
                        </m:sup>
                      </m:sSup>
                      <m:r>
                        <a:rPr lang="en-US" sz="3000" b="0" i="1" smtClean="0">
                          <a:latin typeface="Cambria Math"/>
                          <a:ea typeface="Cambria Math"/>
                        </a:rPr>
                        <m:t>+</m:t>
                      </m:r>
                      <m:r>
                        <m:rPr>
                          <m:sty m:val="p"/>
                        </m:rPr>
                        <a:rPr lang="en-US" sz="3000" b="0" i="0" smtClean="0">
                          <a:latin typeface="Cambria Math"/>
                          <a:ea typeface="Cambria Math"/>
                        </a:rPr>
                        <m:t>Al</m:t>
                      </m:r>
                      <m:r>
                        <a:rPr lang="en-US" sz="3000" b="0" i="0" smtClean="0">
                          <a:latin typeface="Cambria Math"/>
                          <a:ea typeface="Cambria Math"/>
                        </a:rPr>
                        <m:t> </m:t>
                      </m:r>
                      <m:r>
                        <a:rPr lang="en-US" sz="3000" b="0" i="1" smtClean="0">
                          <a:latin typeface="Cambria Math"/>
                          <a:ea typeface="Cambria Math"/>
                        </a:rPr>
                        <m:t>→ </m:t>
                      </m:r>
                      <m:r>
                        <a:rPr lang="en-US" sz="3000" b="0" i="1" smtClean="0">
                          <a:latin typeface="Cambria Math"/>
                          <a:ea typeface="Cambria Math"/>
                        </a:rPr>
                        <m:t>𝛾</m:t>
                      </m:r>
                      <m:r>
                        <a:rPr lang="en-US" sz="3000" b="0" i="1" smtClean="0">
                          <a:latin typeface="Cambria Math"/>
                          <a:ea typeface="Cambria Math"/>
                        </a:rPr>
                        <m:t>+</m:t>
                      </m:r>
                      <m:r>
                        <m:rPr>
                          <m:sty m:val="p"/>
                        </m:rPr>
                        <a:rPr lang="en-US" sz="3000" b="0" i="0" smtClean="0">
                          <a:latin typeface="Cambria Math"/>
                          <a:ea typeface="Cambria Math"/>
                        </a:rPr>
                        <m:t>X</m:t>
                      </m:r>
                    </m:oMath>
                  </m:oMathPara>
                </a14:m>
                <a:endParaRPr lang="en-US" sz="3000" b="0" dirty="0" smtClean="0">
                  <a:ea typeface="Cambria Math"/>
                </a:endParaRPr>
              </a:p>
              <a:p>
                <a:pPr marL="0" indent="0" algn="ctr">
                  <a:buNone/>
                </a:pPr>
                <a:r>
                  <a:rPr lang="en-US" sz="3000" dirty="0" smtClean="0"/>
                  <a:t>      </a:t>
                </a:r>
                <a14:m>
                  <m:oMath xmlns:m="http://schemas.openxmlformats.org/officeDocument/2006/math">
                    <m:r>
                      <a:rPr lang="en-US" sz="3000" b="0" i="0" smtClean="0">
                        <a:latin typeface="Cambria Math"/>
                      </a:rPr>
                      <m:t>           </m:t>
                    </m:r>
                    <m:r>
                      <a:rPr lang="en-US" sz="3000" b="0" i="1" smtClean="0">
                        <a:latin typeface="Cambria Math"/>
                      </a:rPr>
                      <m:t>             </m:t>
                    </m:r>
                    <m:r>
                      <a:rPr lang="en-US" sz="3000" b="0" i="1" smtClean="0">
                        <a:latin typeface="Cambria Math"/>
                        <a:ea typeface="Cambria Math"/>
                      </a:rPr>
                      <m:t>↳(</m:t>
                    </m:r>
                    <m:sSup>
                      <m:sSupPr>
                        <m:ctrlPr>
                          <a:rPr lang="en-US" sz="3000" b="0" i="1" smtClean="0">
                            <a:latin typeface="Cambria Math" charset="0"/>
                            <a:ea typeface="Cambria Math"/>
                          </a:rPr>
                        </m:ctrlPr>
                      </m:sSupPr>
                      <m:e>
                        <m:r>
                          <a:rPr lang="en-US" sz="3000" b="0" i="0" smtClean="0">
                            <a:latin typeface="Cambria Math"/>
                            <a:ea typeface="Cambria Math"/>
                          </a:rPr>
                          <m:t> </m:t>
                        </m:r>
                        <m:sSup>
                          <m:sSupPr>
                            <m:ctrlPr>
                              <a:rPr lang="en-US" sz="3000" b="0" i="1" smtClean="0">
                                <a:latin typeface="Cambria Math" charset="0"/>
                                <a:ea typeface="Cambria Math"/>
                              </a:rPr>
                            </m:ctrlPr>
                          </m:sSupPr>
                          <m:e>
                            <m:r>
                              <m:rPr>
                                <m:sty m:val="p"/>
                              </m:rPr>
                              <a:rPr lang="en-US" sz="3000" b="0" i="0" smtClean="0">
                                <a:latin typeface="Cambria Math"/>
                                <a:ea typeface="Cambria Math"/>
                              </a:rPr>
                              <m:t>e</m:t>
                            </m:r>
                          </m:e>
                          <m:sup>
                            <m:r>
                              <a:rPr lang="en-US" sz="3000" b="0" i="0" smtClean="0">
                                <a:latin typeface="Cambria Math"/>
                                <a:ea typeface="Cambria Math"/>
                              </a:rPr>
                              <m:t>+</m:t>
                            </m:r>
                          </m:sup>
                        </m:sSup>
                        <m:r>
                          <a:rPr lang="en-US" sz="3000" b="0" i="0" smtClean="0">
                            <a:latin typeface="Cambria Math"/>
                            <a:ea typeface="Cambria Math"/>
                          </a:rPr>
                          <m:t> </m:t>
                        </m:r>
                        <m:r>
                          <m:rPr>
                            <m:sty m:val="p"/>
                          </m:rPr>
                          <a:rPr lang="en-US" sz="3000" b="0" i="0" smtClean="0">
                            <a:latin typeface="Cambria Math"/>
                            <a:ea typeface="Cambria Math"/>
                          </a:rPr>
                          <m:t>e</m:t>
                        </m:r>
                      </m:e>
                      <m:sup>
                        <m:r>
                          <a:rPr lang="en-US" sz="3000" b="0" i="0" smtClean="0">
                            <a:latin typeface="Cambria Math"/>
                            <a:ea typeface="Cambria Math"/>
                          </a:rPr>
                          <m:t>−</m:t>
                        </m:r>
                      </m:sup>
                    </m:sSup>
                    <m:r>
                      <a:rPr lang="en-US" sz="3000" b="0" i="0" smtClean="0">
                        <a:latin typeface="Cambria Math"/>
                        <a:ea typeface="Cambria Math"/>
                      </a:rPr>
                      <m:t>)</m:t>
                    </m:r>
                  </m:oMath>
                </a14:m>
                <a:r>
                  <a:rPr lang="en-US" sz="3000" dirty="0" smtClean="0"/>
                  <a:t> </a:t>
                </a:r>
              </a:p>
              <a:p>
                <a:endParaRPr lang="en-US" dirty="0" smtClean="0"/>
              </a:p>
              <a:p>
                <a:r>
                  <a:rPr lang="en-US" dirty="0" smtClean="0"/>
                  <a:t>Radiative Muon Capture:</a:t>
                </a:r>
              </a:p>
              <a:p>
                <a:pPr marL="0" indent="0" algn="ctr">
                  <a:buNone/>
                </a:pPr>
                <a:endParaRPr lang="en-US" b="0" i="1" dirty="0" smtClean="0">
                  <a:latin typeface="Cambria Math"/>
                  <a:ea typeface="Cambria Math"/>
                </a:endParaRPr>
              </a:p>
              <a:p>
                <a:pPr marL="0" indent="0" algn="ctr">
                  <a:buNone/>
                </a:pPr>
                <a14:m>
                  <m:oMathPara xmlns:m="http://schemas.openxmlformats.org/officeDocument/2006/math">
                    <m:oMathParaPr>
                      <m:jc m:val="centerGroup"/>
                    </m:oMathParaPr>
                    <m:oMath xmlns:m="http://schemas.openxmlformats.org/officeDocument/2006/math">
                      <m:sSup>
                        <m:sSupPr>
                          <m:ctrlPr>
                            <a:rPr lang="en-US" b="0" i="1" smtClean="0">
                              <a:latin typeface="Cambria Math" charset="0"/>
                              <a:ea typeface="Cambria Math"/>
                            </a:rPr>
                          </m:ctrlPr>
                        </m:sSupPr>
                        <m:e>
                          <m:r>
                            <a:rPr lang="en-US" i="1" smtClean="0">
                              <a:latin typeface="Cambria Math"/>
                              <a:ea typeface="Cambria Math"/>
                            </a:rPr>
                            <m:t>𝜇</m:t>
                          </m:r>
                        </m:e>
                        <m:sup>
                          <m:r>
                            <a:rPr lang="en-US" b="0" i="1" smtClean="0">
                              <a:latin typeface="Cambria Math"/>
                              <a:ea typeface="Cambria Math"/>
                            </a:rPr>
                            <m:t>−</m:t>
                          </m:r>
                        </m:sup>
                      </m:sSup>
                      <m:r>
                        <a:rPr lang="en-US" b="0" i="1" smtClean="0">
                          <a:latin typeface="Cambria Math"/>
                          <a:ea typeface="Cambria Math"/>
                        </a:rPr>
                        <m:t> + </m:t>
                      </m:r>
                      <m:r>
                        <m:rPr>
                          <m:sty m:val="p"/>
                        </m:rPr>
                        <a:rPr lang="en-US" b="0" i="0" smtClean="0">
                          <a:latin typeface="Cambria Math"/>
                          <a:ea typeface="Cambria Math"/>
                        </a:rPr>
                        <m:t>Al</m:t>
                      </m:r>
                      <m:r>
                        <a:rPr lang="en-US" b="0" i="1" smtClean="0">
                          <a:latin typeface="Cambria Math"/>
                          <a:ea typeface="Cambria Math"/>
                        </a:rPr>
                        <m:t> →</m:t>
                      </m:r>
                      <m:sSub>
                        <m:sSubPr>
                          <m:ctrlPr>
                            <a:rPr lang="en-US" b="0" i="1" smtClean="0">
                              <a:latin typeface="Cambria Math" charset="0"/>
                              <a:ea typeface="Cambria Math"/>
                            </a:rPr>
                          </m:ctrlPr>
                        </m:sSubPr>
                        <m:e>
                          <m:r>
                            <a:rPr lang="en-US" b="0" i="1" smtClean="0">
                              <a:latin typeface="Cambria Math"/>
                              <a:ea typeface="Cambria Math"/>
                            </a:rPr>
                            <m:t>𝜈</m:t>
                          </m:r>
                        </m:e>
                        <m:sub>
                          <m:r>
                            <a:rPr lang="en-US" b="0" i="1" smtClean="0">
                              <a:latin typeface="Cambria Math"/>
                              <a:ea typeface="Cambria Math"/>
                            </a:rPr>
                            <m:t>𝜇</m:t>
                          </m:r>
                        </m:sub>
                      </m:sSub>
                      <m:r>
                        <a:rPr lang="en-US" b="0" i="1" smtClean="0">
                          <a:latin typeface="Cambria Math"/>
                          <a:ea typeface="Cambria Math"/>
                        </a:rPr>
                        <m:t>+ </m:t>
                      </m:r>
                      <m:r>
                        <a:rPr lang="en-US" b="0" i="1" smtClean="0">
                          <a:latin typeface="Cambria Math"/>
                          <a:ea typeface="Cambria Math"/>
                        </a:rPr>
                        <m:t>𝛾</m:t>
                      </m:r>
                      <m:r>
                        <a:rPr lang="en-US" b="0" i="1" smtClean="0">
                          <a:latin typeface="Cambria Math"/>
                          <a:ea typeface="Cambria Math"/>
                        </a:rPr>
                        <m:t>+</m:t>
                      </m:r>
                      <m:r>
                        <m:rPr>
                          <m:sty m:val="p"/>
                        </m:rPr>
                        <a:rPr lang="en-US" b="0" i="0" smtClean="0">
                          <a:latin typeface="Cambria Math"/>
                          <a:ea typeface="Cambria Math"/>
                        </a:rPr>
                        <m:t>Mg</m:t>
                      </m:r>
                      <m:r>
                        <a:rPr lang="en-US" b="0" i="1" smtClean="0">
                          <a:latin typeface="Cambria Math"/>
                          <a:ea typeface="Cambria Math"/>
                        </a:rPr>
                        <m:t> </m:t>
                      </m:r>
                    </m:oMath>
                  </m:oMathPara>
                </a14:m>
                <a:endParaRPr lang="en-US" dirty="0" smtClean="0"/>
              </a:p>
              <a:p>
                <a:pPr marL="0" indent="0" algn="ctr">
                  <a:buNone/>
                </a:pPr>
                <a14:m>
                  <m:oMathPara xmlns:m="http://schemas.openxmlformats.org/officeDocument/2006/math">
                    <m:oMathParaPr>
                      <m:jc m:val="centerGroup"/>
                    </m:oMathParaPr>
                    <m:oMath xmlns:m="http://schemas.openxmlformats.org/officeDocument/2006/math">
                      <m:r>
                        <a:rPr lang="en-US" b="0" i="1" smtClean="0">
                          <a:latin typeface="Cambria Math"/>
                          <a:ea typeface="Cambria Math"/>
                        </a:rPr>
                        <m:t>                                      </m:t>
                      </m:r>
                      <m:r>
                        <a:rPr lang="en-US" i="1" smtClean="0">
                          <a:latin typeface="Cambria Math"/>
                          <a:ea typeface="Cambria Math"/>
                        </a:rPr>
                        <m:t>↳</m:t>
                      </m:r>
                      <m:d>
                        <m:dPr>
                          <m:ctrlPr>
                            <a:rPr lang="en-US" b="0" i="1" smtClean="0">
                              <a:latin typeface="Cambria Math" charset="0"/>
                              <a:ea typeface="Cambria Math"/>
                            </a:rPr>
                          </m:ctrlPr>
                        </m:dPr>
                        <m:e>
                          <m:sSup>
                            <m:sSupPr>
                              <m:ctrlPr>
                                <a:rPr lang="en-US" b="0" i="1" smtClean="0">
                                  <a:latin typeface="Cambria Math" charset="0"/>
                                  <a:ea typeface="Cambria Math"/>
                                </a:rPr>
                              </m:ctrlPr>
                            </m:sSupPr>
                            <m:e>
                              <m:r>
                                <m:rPr>
                                  <m:sty m:val="p"/>
                                </m:rPr>
                                <a:rPr lang="en-US" b="0" i="0" smtClean="0">
                                  <a:latin typeface="Cambria Math"/>
                                  <a:ea typeface="Cambria Math"/>
                                </a:rPr>
                                <m:t>e</m:t>
                              </m:r>
                            </m:e>
                            <m:sup>
                              <m:r>
                                <a:rPr lang="en-US" b="0" i="0" smtClean="0">
                                  <a:latin typeface="Cambria Math"/>
                                  <a:ea typeface="Cambria Math"/>
                                </a:rPr>
                                <m:t>+</m:t>
                              </m:r>
                            </m:sup>
                          </m:sSup>
                          <m:r>
                            <a:rPr lang="en-US" b="0" i="0" smtClean="0">
                              <a:latin typeface="Cambria Math"/>
                              <a:ea typeface="Cambria Math"/>
                            </a:rPr>
                            <m:t> </m:t>
                          </m:r>
                          <m:sSup>
                            <m:sSupPr>
                              <m:ctrlPr>
                                <a:rPr lang="en-US" b="0" i="1" smtClean="0">
                                  <a:latin typeface="Cambria Math" charset="0"/>
                                  <a:ea typeface="Cambria Math"/>
                                </a:rPr>
                              </m:ctrlPr>
                            </m:sSupPr>
                            <m:e>
                              <m:r>
                                <m:rPr>
                                  <m:sty m:val="p"/>
                                </m:rPr>
                                <a:rPr lang="en-US" b="0" i="0" smtClean="0">
                                  <a:latin typeface="Cambria Math"/>
                                  <a:ea typeface="Cambria Math"/>
                                </a:rPr>
                                <m:t>e</m:t>
                              </m:r>
                            </m:e>
                            <m:sup>
                              <m:r>
                                <a:rPr lang="en-US" b="0" i="0" smtClean="0">
                                  <a:latin typeface="Cambria Math"/>
                                  <a:ea typeface="Cambria Math"/>
                                </a:rPr>
                                <m:t>−</m:t>
                              </m:r>
                            </m:sup>
                          </m:sSup>
                        </m:e>
                      </m:d>
                    </m:oMath>
                  </m:oMathPara>
                </a14:m>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t="-2667"/>
                </a:stretch>
              </a:blipFill>
            </p:spPr>
            <p:txBody>
              <a:bodyPr/>
              <a:lstStyle/>
              <a:p>
                <a:r>
                  <a:rPr lang="en-US">
                    <a:noFill/>
                  </a:rPr>
                  <a:t> </a:t>
                </a:r>
              </a:p>
            </p:txBody>
          </p:sp>
        </mc:Fallback>
      </mc:AlternateContent>
    </p:spTree>
    <p:extLst>
      <p:ext uri="{BB962C8B-B14F-4D97-AF65-F5344CB8AC3E}">
        <p14:creationId xmlns:p14="http://schemas.microsoft.com/office/powerpoint/2010/main" val="293408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Previous Background Estimates</a:t>
            </a:r>
            <a:endParaRPr lang="en-US" dirty="0"/>
          </a:p>
        </p:txBody>
      </p:sp>
      <p:sp>
        <p:nvSpPr>
          <p:cNvPr id="3" name="Content Placeholder 2"/>
          <p:cNvSpPr>
            <a:spLocks noGrp="1"/>
          </p:cNvSpPr>
          <p:nvPr>
            <p:ph idx="1"/>
          </p:nvPr>
        </p:nvSpPr>
        <p:spPr/>
        <p:txBody>
          <a:bodyPr/>
          <a:lstStyle/>
          <a:p>
            <a:r>
              <a:rPr lang="en-US" dirty="0" smtClean="0"/>
              <a:t>Previous estimates of RPC and RMC were direct calculations.</a:t>
            </a:r>
          </a:p>
          <a:p>
            <a:r>
              <a:rPr lang="en-US" dirty="0" smtClean="0"/>
              <a:t>Hoped to predict the contribution of background from RPC and RMC.</a:t>
            </a:r>
          </a:p>
          <a:p>
            <a:r>
              <a:rPr lang="en-US" dirty="0" smtClean="0"/>
              <a:t>The ultimate goal was to show that the contributions were small. </a:t>
            </a:r>
          </a:p>
          <a:p>
            <a:r>
              <a:rPr lang="en-US" dirty="0" smtClean="0"/>
              <a:t>However, we took a different approach.</a:t>
            </a:r>
            <a:endParaRPr lang="en-US" dirty="0"/>
          </a:p>
        </p:txBody>
      </p:sp>
    </p:spTree>
    <p:extLst>
      <p:ext uri="{BB962C8B-B14F-4D97-AF65-F5344CB8AC3E}">
        <p14:creationId xmlns:p14="http://schemas.microsoft.com/office/powerpoint/2010/main" val="200790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erv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933</TotalTime>
  <Words>447</Words>
  <Application>Microsoft Macintosh PowerPoint</Application>
  <PresentationFormat>On-screen Show (4:3)</PresentationFormat>
  <Paragraphs>59</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Calibri</vt:lpstr>
      <vt:lpstr>Cambria Math</vt:lpstr>
      <vt:lpstr>Century Gothic</vt:lpstr>
      <vt:lpstr>Verdana</vt:lpstr>
      <vt:lpstr>Wingdings 2</vt:lpstr>
      <vt:lpstr>Verve</vt:lpstr>
      <vt:lpstr>Token Bit Manager Testing  &amp; Background  Estimates of Radiative Pion and Muon Capture</vt:lpstr>
      <vt:lpstr>Token Bit Manager Chips(TBM):</vt:lpstr>
      <vt:lpstr>Mu2e’s Goal:</vt:lpstr>
      <vt:lpstr>Our Goal:</vt:lpstr>
      <vt:lpstr>Experiment Setup for Mu2e:</vt:lpstr>
      <vt:lpstr>Experiment Setup for Mu2e</vt:lpstr>
      <vt:lpstr>Experiment Setup for Mu2e:</vt:lpstr>
      <vt:lpstr>RPC and RMC</vt:lpstr>
      <vt:lpstr>Previous Background Estimates</vt:lpstr>
      <vt:lpstr>Approach</vt:lpstr>
      <vt:lpstr>Histograms for Photon Conversion Momentum:</vt:lpstr>
      <vt:lpstr>PowerPoint Presentation</vt:lpstr>
      <vt:lpstr>Histograms for Electron Conversion Momentum:</vt:lpstr>
      <vt:lpstr>PowerPoint Presentation</vt:lpstr>
      <vt:lpstr>Energy Asymmetry for Electron-Positron Pair:</vt:lpstr>
      <vt:lpstr>Opening Angle between Electron-Positron Pair:</vt:lpstr>
      <vt:lpstr>Conclusion:</vt:lpstr>
      <vt:lpstr>Acknowledgements</vt:lpstr>
      <vt:lpstr>Questions?</vt:lpstr>
    </vt:vector>
  </TitlesOfParts>
  <Company>KSU Department of Physics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Background  Estimates of Radiative Pion and Muon Capture</dc:title>
  <dc:creator>Torres, Ramiro</dc:creator>
  <cp:lastModifiedBy>Torres, Ramiro</cp:lastModifiedBy>
  <cp:revision>63</cp:revision>
  <dcterms:created xsi:type="dcterms:W3CDTF">2015-07-22T19:03:43Z</dcterms:created>
  <dcterms:modified xsi:type="dcterms:W3CDTF">2015-07-28T18:25:23Z</dcterms:modified>
</cp:coreProperties>
</file>