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6" r:id="rId3"/>
    <p:sldId id="272" r:id="rId4"/>
    <p:sldId id="265" r:id="rId5"/>
    <p:sldId id="259" r:id="rId6"/>
    <p:sldId id="258" r:id="rId7"/>
    <p:sldId id="274" r:id="rId8"/>
    <p:sldId id="257" r:id="rId9"/>
    <p:sldId id="261" r:id="rId10"/>
    <p:sldId id="264" r:id="rId11"/>
    <p:sldId id="262" r:id="rId12"/>
    <p:sldId id="263" r:id="rId13"/>
    <p:sldId id="260" r:id="rId14"/>
    <p:sldId id="269" r:id="rId15"/>
    <p:sldId id="267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  <a:srgbClr val="C98BB3"/>
    <a:srgbClr val="FF7C80"/>
    <a:srgbClr val="EB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60"/>
  </p:normalViewPr>
  <p:slideViewPr>
    <p:cSldViewPr>
      <p:cViewPr>
        <p:scale>
          <a:sx n="100" d="100"/>
          <a:sy n="100" d="100"/>
        </p:scale>
        <p:origin x="-2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4B85-FB20-4695-B02E-BE9382A3907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46BF-01E5-440A-88E4-D7FE5AD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photon energy </a:t>
            </a:r>
            <a:r>
              <a:rPr lang="en-US" dirty="0" err="1" smtClean="0"/>
              <a:t>isnt</a:t>
            </a:r>
            <a:r>
              <a:rPr lang="en-US" dirty="0" smtClean="0"/>
              <a:t> big enough an electron doesn’t pop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46BF-01E5-440A-88E4-D7FE5ADEB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PULSAR beam directly for</a:t>
            </a:r>
            <a:r>
              <a:rPr lang="en-US" baseline="0" dirty="0" smtClean="0"/>
              <a:t> 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46BF-01E5-440A-88E4-D7FE5ADEB9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the PULSAR beam directly for</a:t>
            </a:r>
            <a:r>
              <a:rPr lang="en-US" baseline="0" dirty="0" smtClean="0"/>
              <a:t> ATI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46BF-01E5-440A-88E4-D7FE5ADEB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5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Intense electric field</a:t>
            </a:r>
          </a:p>
          <a:p>
            <a:r>
              <a:rPr lang="en-US" dirty="0" smtClean="0"/>
              <a:t>Odd harmonics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46BF-01E5-440A-88E4-D7FE5ADEB9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Filtering harmonics</a:t>
            </a:r>
          </a:p>
          <a:p>
            <a:r>
              <a:rPr lang="en-US" dirty="0" smtClean="0"/>
              <a:t>What does VMI stand for? Will you talk about</a:t>
            </a:r>
            <a:r>
              <a:rPr lang="en-US" baseline="0" dirty="0" smtClean="0"/>
              <a:t> it later?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46BF-01E5-440A-88E4-D7FE5ADEB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200mW?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46BF-01E5-440A-88E4-D7FE5ADEB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E753E6-4D61-46EC-8339-094BE2982BD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C76457-4392-49BE-9879-0A7C483DC9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.gov/awardsearch/showAward?AWD_ID=1461251&amp;HistoricalAwards=fal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Photoionization of atoms using high harmonics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Lydia Bender</a:t>
            </a:r>
          </a:p>
          <a:p>
            <a:r>
              <a:rPr lang="en-US" dirty="0" smtClean="0"/>
              <a:t>Mentor: Dr. </a:t>
            </a:r>
            <a:r>
              <a:rPr lang="en-US" dirty="0" err="1" smtClean="0"/>
              <a:t>Artem</a:t>
            </a:r>
            <a:r>
              <a:rPr lang="en-US" dirty="0" smtClean="0"/>
              <a:t> </a:t>
            </a:r>
            <a:r>
              <a:rPr lang="en-US" dirty="0" err="1" smtClean="0"/>
              <a:t>Rudenko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06" y="167867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Photoelectron images with the laser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5091" r="13280" b="6154"/>
          <a:stretch/>
        </p:blipFill>
        <p:spPr>
          <a:xfrm>
            <a:off x="4800600" y="3093267"/>
            <a:ext cx="3061831" cy="301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43074"/>
            <a:ext cx="3769995" cy="2852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669393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Non-inverted image</a:t>
            </a:r>
          </a:p>
          <a:p>
            <a:r>
              <a:rPr lang="en-US" dirty="0" smtClean="0"/>
              <a:t>(raw data)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6139934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 image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267200" y="1447800"/>
            <a:ext cx="4652506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Neon at 300mW laser power</a:t>
            </a:r>
          </a:p>
          <a:p>
            <a:pPr algn="ctr"/>
            <a:r>
              <a:rPr lang="en-US" sz="2400" dirty="0" smtClean="0"/>
              <a:t>(ATI: Above-Threshold Ionization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5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63904" b="48943"/>
          <a:stretch/>
        </p:blipFill>
        <p:spPr>
          <a:xfrm>
            <a:off x="4648200" y="3109512"/>
            <a:ext cx="3581844" cy="320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12270" r="50000" b="35416"/>
          <a:stretch/>
        </p:blipFill>
        <p:spPr>
          <a:xfrm>
            <a:off x="685800" y="1371600"/>
            <a:ext cx="4114800" cy="3269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6139934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669393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Non-inverted image</a:t>
            </a:r>
          </a:p>
          <a:p>
            <a:r>
              <a:rPr lang="en-US" dirty="0" smtClean="0"/>
              <a:t>(raw </a:t>
            </a:r>
            <a:r>
              <a:rPr lang="en-US" dirty="0"/>
              <a:t>data)</a:t>
            </a: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743450" y="1639907"/>
            <a:ext cx="3200400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9364" y="1848653"/>
            <a:ext cx="2268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Helium with</a:t>
            </a:r>
          </a:p>
          <a:p>
            <a:pPr algn="ctr"/>
            <a:r>
              <a:rPr lang="en-US" sz="2800" dirty="0" smtClean="0"/>
              <a:t>HHG</a:t>
            </a:r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46767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Photoelectron images with high 						        harmonics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Photoelectron energy spectra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Ionization with high			harmonics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Ionization with a laser: 	ATI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81175"/>
            <a:ext cx="398145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9725"/>
            <a:ext cx="4005263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48400" y="1943100"/>
            <a:ext cx="685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820862"/>
            <a:ext cx="4041775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4049"/>
            <a:ext cx="393223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91000" y="3399631"/>
            <a:ext cx="228600" cy="25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r>
              <a:rPr lang="en-US" dirty="0" smtClean="0"/>
              <a:t>Photoelectron energy spectra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3857" y="2220173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Harmonic order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773078"/>
            <a:ext cx="19812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Number of infrared </a:t>
            </a:r>
          </a:p>
          <a:p>
            <a:r>
              <a:rPr lang="en-US" sz="1600" dirty="0" smtClean="0"/>
              <a:t>photons absorbed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48400" y="2133601"/>
            <a:ext cx="838200" cy="7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85657" y="2340089"/>
            <a:ext cx="838200" cy="7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53200" y="2171701"/>
            <a:ext cx="533400" cy="206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1"/>
          </p:cNvCxnSpPr>
          <p:nvPr/>
        </p:nvCxnSpPr>
        <p:spPr>
          <a:xfrm flipV="1">
            <a:off x="2730424" y="2389450"/>
            <a:ext cx="393433" cy="41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88551" y="2502004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(only one photon</a:t>
            </a:r>
          </a:p>
          <a:p>
            <a:r>
              <a:rPr lang="en-US" sz="1600" dirty="0" smtClean="0"/>
              <a:t>Is absorbed!)</a:t>
            </a:r>
            <a:endParaRPr lang="en-US" sz="160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</p:spPr>
        <p:txBody>
          <a:bodyPr>
            <a:noAutofit/>
          </a:bodyPr>
          <a:lstStyle/>
          <a:p>
            <a:r>
              <a:rPr lang="en-US" dirty="0" smtClean="0"/>
              <a:t>Ionization with high			harmonics	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Ionization with a laser: 	ATI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52282" y="1981200"/>
            <a:ext cx="609600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b="3432"/>
          <a:stretch/>
        </p:blipFill>
        <p:spPr bwMode="auto">
          <a:xfrm>
            <a:off x="1219200" y="1750721"/>
            <a:ext cx="5267325" cy="428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750721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Helium and Neon at 1kV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7059" y="4722521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15th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266808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17th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41694" y="440278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19th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39034" y="4583548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21st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730258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17th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70" y="2803625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19th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103926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21st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275648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(He) = 24.6 eV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462769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(Ne) </a:t>
            </a:r>
            <a:r>
              <a:rPr lang="en-US" smtClean="0">
                <a:solidFill>
                  <a:srgbClr val="0000FF"/>
                </a:solidFill>
              </a:rPr>
              <a:t>= </a:t>
            </a:r>
            <a:r>
              <a:rPr lang="en-US" smtClean="0">
                <a:solidFill>
                  <a:srgbClr val="0000FF"/>
                </a:solidFill>
              </a:rPr>
              <a:t>21.5 </a:t>
            </a:r>
            <a:r>
              <a:rPr lang="en-US" dirty="0" smtClean="0">
                <a:solidFill>
                  <a:srgbClr val="0000FF"/>
                </a:solidFill>
              </a:rPr>
              <a:t>eV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5323" y="580827"/>
            <a:ext cx="1021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Photoelectron spectra with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different targets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750721"/>
            <a:ext cx="5638800" cy="44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58809" y="1750721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Helium and Neon at 1kV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638" y="5852073"/>
            <a:ext cx="4054191" cy="10059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7" y="4688930"/>
            <a:ext cx="142841" cy="37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7155" y="4710561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15th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Characterization of the harmonic source</a:t>
            </a:r>
          </a:p>
          <a:p>
            <a:endParaRPr lang="en-US" sz="1200" dirty="0" smtClean="0"/>
          </a:p>
          <a:p>
            <a:r>
              <a:rPr lang="en-US" dirty="0" smtClean="0"/>
              <a:t>Photoionization of different atoms and molecules</a:t>
            </a:r>
          </a:p>
          <a:p>
            <a:endParaRPr lang="en-US" sz="1200" dirty="0" smtClean="0"/>
          </a:p>
          <a:p>
            <a:r>
              <a:rPr lang="en-US" dirty="0" smtClean="0"/>
              <a:t>Measurements of ions</a:t>
            </a:r>
          </a:p>
          <a:p>
            <a:endParaRPr lang="en-US" sz="1200" dirty="0" smtClean="0"/>
          </a:p>
          <a:p>
            <a:r>
              <a:rPr lang="en-US" dirty="0" smtClean="0"/>
              <a:t>Pump-probe experiments using laser + high harmonics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Special thanks to: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Artem</a:t>
            </a:r>
            <a:r>
              <a:rPr lang="en-US" dirty="0" smtClean="0"/>
              <a:t> </a:t>
            </a:r>
            <a:r>
              <a:rPr lang="en-US" dirty="0" err="1" smtClean="0"/>
              <a:t>Rudenko</a:t>
            </a:r>
            <a:endParaRPr lang="en-US" dirty="0" smtClean="0"/>
          </a:p>
          <a:p>
            <a:r>
              <a:rPr lang="en-US" dirty="0" smtClean="0"/>
              <a:t>Dr. Daniel </a:t>
            </a:r>
            <a:r>
              <a:rPr lang="en-US" dirty="0" err="1" smtClean="0"/>
              <a:t>Rolles</a:t>
            </a:r>
            <a:endParaRPr lang="en-US" dirty="0" smtClean="0"/>
          </a:p>
          <a:p>
            <a:r>
              <a:rPr lang="en-US" dirty="0" smtClean="0"/>
              <a:t>Jeff Powell</a:t>
            </a:r>
          </a:p>
          <a:p>
            <a:r>
              <a:rPr lang="en-US" dirty="0" smtClean="0"/>
              <a:t>Lee Pearson</a:t>
            </a:r>
          </a:p>
          <a:p>
            <a:r>
              <a:rPr lang="en-US" dirty="0" err="1" smtClean="0"/>
              <a:t>Seyyed</a:t>
            </a:r>
            <a:r>
              <a:rPr lang="en-US" dirty="0" smtClean="0"/>
              <a:t> </a:t>
            </a:r>
            <a:r>
              <a:rPr lang="en-US" dirty="0" err="1" smtClean="0"/>
              <a:t>Javad</a:t>
            </a:r>
            <a:r>
              <a:rPr lang="en-US" dirty="0" smtClean="0"/>
              <a:t> </a:t>
            </a:r>
            <a:r>
              <a:rPr lang="en-US" dirty="0" err="1" smtClean="0"/>
              <a:t>Robatajazi</a:t>
            </a:r>
            <a:endParaRPr lang="en-US" dirty="0" smtClean="0"/>
          </a:p>
          <a:p>
            <a:r>
              <a:rPr lang="en-US" dirty="0" smtClean="0"/>
              <a:t>NSF funding: through </a:t>
            </a:r>
            <a:r>
              <a:rPr lang="en-US" dirty="0"/>
              <a:t>grant number </a:t>
            </a:r>
            <a:r>
              <a:rPr lang="en-US" dirty="0">
                <a:hlinkClick r:id="rId2"/>
              </a:rPr>
              <a:t>PHYS-1461251</a:t>
            </a:r>
            <a:r>
              <a:rPr lang="en-US" dirty="0"/>
              <a:t>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275" y="2667000"/>
            <a:ext cx="385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Questions?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ionization of atoms and molecules using high harmonics</a:t>
            </a:r>
          </a:p>
          <a:p>
            <a:pPr lvl="1"/>
            <a:r>
              <a:rPr lang="en-US" b="1" u="sng" dirty="0" smtClean="0"/>
              <a:t>My specific focus: </a:t>
            </a:r>
          </a:p>
          <a:p>
            <a:pPr marL="393192" lvl="1" indent="0">
              <a:buNone/>
            </a:pPr>
            <a:endParaRPr lang="en-US" b="1" u="sng" dirty="0"/>
          </a:p>
          <a:p>
            <a:pPr lvl="1">
              <a:buFontTx/>
              <a:buChar char="-"/>
            </a:pPr>
            <a:r>
              <a:rPr lang="en-US" dirty="0" smtClean="0"/>
              <a:t>Compare multiphoton ionization by strong infrared laser and single-photon ionization with its high-order harmonics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- Figure out what harmonics we were producing from the XUUS (</a:t>
            </a:r>
            <a:r>
              <a:rPr lang="en-US" dirty="0" err="1" smtClean="0"/>
              <a:t>e</a:t>
            </a:r>
            <a:r>
              <a:rPr lang="en-US" u="sng" dirty="0" err="1" smtClean="0"/>
              <a:t>X</a:t>
            </a:r>
            <a:r>
              <a:rPr lang="en-US" dirty="0" err="1" smtClean="0"/>
              <a:t>treme</a:t>
            </a:r>
            <a:r>
              <a:rPr lang="en-US" dirty="0" smtClean="0"/>
              <a:t> </a:t>
            </a:r>
            <a:r>
              <a:rPr lang="en-US" u="sng" dirty="0" err="1" smtClean="0"/>
              <a:t>U</a:t>
            </a:r>
            <a:r>
              <a:rPr lang="en-US" dirty="0" err="1" smtClean="0"/>
              <a:t>lraviolet</a:t>
            </a:r>
            <a:r>
              <a:rPr lang="en-US" dirty="0" smtClean="0"/>
              <a:t> </a:t>
            </a:r>
            <a:r>
              <a:rPr lang="en-US" u="sng" dirty="0" smtClean="0"/>
              <a:t>U</a:t>
            </a:r>
            <a:r>
              <a:rPr lang="en-US" dirty="0" smtClean="0"/>
              <a:t>ltrafast </a:t>
            </a:r>
            <a:r>
              <a:rPr lang="en-US" u="sng" dirty="0" smtClean="0"/>
              <a:t>S</a:t>
            </a:r>
            <a:r>
              <a:rPr lang="en-US" dirty="0" smtClean="0"/>
              <a:t>ource)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Photoionization happens when a photon hits an atom/molecule and ejects an electron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Einstein’s photoelectric equation: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𝐸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𝑘𝑖𝑛</m:t>
                    </m:r>
                    <m:r>
                      <a:rPr lang="en-US" sz="3200" i="1">
                        <a:latin typeface="Cambria Math"/>
                      </a:rPr>
                      <m:t>=ħ</m:t>
                    </m:r>
                    <m:r>
                      <m:rPr>
                        <m:sty m:val="p"/>
                      </m:rPr>
                      <a:rPr lang="el-GR" sz="3200" i="1">
                        <a:latin typeface="Cambria Math"/>
                      </a:rPr>
                      <m:t>ω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,</a:t>
                </a:r>
              </a:p>
              <a:p>
                <a:pPr marL="393192" lvl="1" indent="0">
                  <a:buNone/>
                </a:pPr>
                <a:r>
                  <a:rPr lang="en-US" sz="2000" dirty="0" smtClean="0"/>
                  <a:t>where </a:t>
                </a:r>
                <a:r>
                  <a:rPr lang="en-US" sz="2000" i="1" dirty="0" smtClean="0"/>
                  <a:t>E </a:t>
                </a:r>
                <a:r>
                  <a:rPr lang="en-US" sz="2000" i="1" baseline="-25000" dirty="0" smtClean="0"/>
                  <a:t>kin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is the electron kinetic energy, 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/>
                      </a:rPr>
                      <m:t>ħ</m:t>
                    </m:r>
                    <m:r>
                      <m:rPr>
                        <m:sty m:val="p"/>
                      </m:rPr>
                      <a:rPr lang="el-GR" sz="2000" i="0">
                        <a:latin typeface="Cambria Math"/>
                      </a:rPr>
                      <m:t>ω</m:t>
                    </m:r>
                  </m:oMath>
                </a14:m>
                <a:r>
                  <a:rPr lang="en-US" sz="2000" dirty="0" smtClean="0"/>
                  <a:t> the photon energy, and </a:t>
                </a:r>
                <a:r>
                  <a:rPr lang="en-US" sz="2000" i="1" dirty="0" err="1" smtClean="0"/>
                  <a:t>I</a:t>
                </a:r>
                <a:r>
                  <a:rPr lang="en-US" sz="2000" i="1" baseline="-25000" dirty="0" err="1" smtClean="0"/>
                  <a:t>p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– the ionization potential (electron binding energy).</a:t>
                </a:r>
              </a:p>
              <a:p>
                <a:pPr lvl="1"/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Photoionization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Photoionization: many photons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926" y="4829271"/>
            <a:ext cx="4040188" cy="762000"/>
          </a:xfrm>
        </p:spPr>
        <p:txBody>
          <a:bodyPr/>
          <a:lstStyle/>
          <a:p>
            <a:r>
              <a:rPr lang="en-US" dirty="0" smtClean="0"/>
              <a:t>Multiphoton ionization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78" y="774133"/>
            <a:ext cx="3570951" cy="4766963"/>
          </a:xfrm>
        </p:spPr>
      </p:pic>
      <p:sp>
        <p:nvSpPr>
          <p:cNvPr id="12" name="TextBox 11"/>
          <p:cNvSpPr txBox="1"/>
          <p:nvPr/>
        </p:nvSpPr>
        <p:spPr>
          <a:xfrm>
            <a:off x="7754353" y="3877852"/>
            <a:ext cx="140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</a:rPr>
              <a:t>Threshold of ionization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9578" y="4931496"/>
            <a:ext cx="304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81000" y="934292"/>
            <a:ext cx="4040188" cy="3941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Low frequency, long wavelength (visible or infrared light):</a:t>
            </a:r>
            <a:endParaRPr lang="en-US" dirty="0"/>
          </a:p>
          <a:p>
            <a:pPr marL="91440" lvl="0" indent="0">
              <a:buNone/>
            </a:pPr>
            <a:r>
              <a:rPr lang="en-US" i="1" dirty="0" smtClean="0"/>
              <a:t>has </a:t>
            </a:r>
            <a:r>
              <a:rPr lang="en-US" i="1" dirty="0"/>
              <a:t>to absorb multiple photons before it can overcome the ionization </a:t>
            </a:r>
            <a:r>
              <a:rPr lang="en-US" i="1" dirty="0" smtClean="0"/>
              <a:t>threshold</a:t>
            </a:r>
            <a:endParaRPr lang="en-US" i="1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an happen  only if the light has high intensity: “strong-field” regime</a:t>
            </a:r>
            <a:endParaRPr lang="en-US" dirty="0"/>
          </a:p>
          <a:p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7420978" y="2616921"/>
            <a:ext cx="609600" cy="289560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38723" y="2920639"/>
                <a:ext cx="8691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ħ</m:t>
                      </m:r>
                      <m:r>
                        <a:rPr lang="el-GR" sz="3200" b="1" i="0">
                          <a:solidFill>
                            <a:srgbClr val="FF0000"/>
                          </a:solidFill>
                          <a:latin typeface="Cambria Math"/>
                        </a:rPr>
                        <m:t>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723" y="2920639"/>
                <a:ext cx="8691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92153" y="3646092"/>
                <a:ext cx="8691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ħ</m:t>
                      </m:r>
                      <m:r>
                        <a:rPr lang="el-GR" sz="3200" b="1" i="0">
                          <a:solidFill>
                            <a:srgbClr val="FF0000"/>
                          </a:solidFill>
                          <a:latin typeface="Cambria Math"/>
                        </a:rPr>
                        <m:t>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53" y="3646092"/>
                <a:ext cx="869149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92153" y="4313463"/>
                <a:ext cx="8691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ħ</m:t>
                      </m:r>
                      <m:r>
                        <a:rPr lang="el-GR" sz="3200" b="1" i="0">
                          <a:solidFill>
                            <a:srgbClr val="FF0000"/>
                          </a:solidFill>
                          <a:latin typeface="Cambria Math"/>
                        </a:rPr>
                        <m:t>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53" y="4313463"/>
                <a:ext cx="86914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31555" y="4927746"/>
                <a:ext cx="8691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ħ</m:t>
                      </m:r>
                      <m:r>
                        <a:rPr lang="el-GR" sz="3200" b="1" i="0">
                          <a:solidFill>
                            <a:srgbClr val="FF0000"/>
                          </a:solidFill>
                          <a:latin typeface="Cambria Math"/>
                        </a:rPr>
                        <m:t>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555" y="4927746"/>
                <a:ext cx="86914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76200" y="6206138"/>
                <a:ext cx="8229600" cy="575480"/>
              </a:xfrm>
              <a:prstGeom prst="rect">
                <a:avLst/>
              </a:prstGeom>
              <a:noFill/>
              <a:ln w="9652">
                <a:noFill/>
                <a:miter lim="800000"/>
              </a:ln>
            </p:spPr>
            <p:txBody>
              <a:bodyPr vert="horz" lIns="182880" anchor="ctr">
                <a:noAutofit/>
              </a:bodyPr>
              <a:lstStyle>
                <a:lvl1pPr marL="0" indent="0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None/>
                  <a:defRPr kumimoji="0" sz="2400" b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None/>
                  <a:defRPr kumimoji="0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None/>
                  <a:defRPr kumimoji="0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None/>
                  <a:defRPr kumimoji="0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None/>
                  <a:defRPr kumimoji="0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Generalized Einstein’s photoelectric equation:</a:t>
                </a:r>
              </a:p>
              <a:p>
                <a:pPr marL="18288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𝑘𝑖𝑛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ħ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schemeClr val="tx1"/>
                          </a:solidFill>
                          <a:latin typeface="Cambria Math"/>
                        </a:rPr>
                        <m:t>ω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206138"/>
                <a:ext cx="8229600" cy="575480"/>
              </a:xfrm>
              <a:prstGeom prst="rect">
                <a:avLst/>
              </a:prstGeom>
              <a:blipFill rotWithShape="0">
                <a:blip r:embed="rId8"/>
                <a:stretch>
                  <a:fillRect l="-74" t="-79787"/>
                </a:stretch>
              </a:blipFill>
              <a:ln w="9652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3949174" y="6278016"/>
            <a:ext cx="5028158" cy="448719"/>
          </a:xfrm>
        </p:spPr>
        <p:txBody>
          <a:bodyPr lIns="0" tIns="0" rIns="0" bIns="0">
            <a:normAutofit/>
          </a:bodyPr>
          <a:lstStyle/>
          <a:p>
            <a:r>
              <a:rPr lang="en-US" dirty="0" smtClean="0"/>
              <a:t>“Above-threshold” ionization: 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81" y="609600"/>
            <a:ext cx="5195419" cy="55152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01" y="152400"/>
            <a:ext cx="8229600" cy="1143000"/>
          </a:xfrm>
        </p:spPr>
        <p:txBody>
          <a:bodyPr/>
          <a:lstStyle/>
          <a:p>
            <a:r>
              <a:rPr lang="en-US" dirty="0" smtClean="0"/>
              <a:t>Photoionization: single photon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Single-photon ionization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frequency, short wavelength:</a:t>
            </a:r>
          </a:p>
          <a:p>
            <a:pPr marL="109728" indent="0">
              <a:buNone/>
            </a:pPr>
            <a:r>
              <a:rPr lang="en-US" i="1" dirty="0"/>
              <a:t>a</a:t>
            </a:r>
            <a:r>
              <a:rPr lang="en-US" i="1" dirty="0" smtClean="0"/>
              <a:t> single photon (with a large energy) can overcome the ionization threshold</a:t>
            </a:r>
          </a:p>
          <a:p>
            <a:pPr marL="109728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Typically happens in a “weak-field” regime – only one photon is absorbed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19800" y="3216470"/>
                <a:ext cx="8691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ħ</m:t>
                      </m:r>
                      <m:r>
                        <a:rPr lang="el-GR" sz="3200" b="1" i="0">
                          <a:solidFill>
                            <a:srgbClr val="FF0000"/>
                          </a:solidFill>
                          <a:latin typeface="Cambria Math"/>
                        </a:rPr>
                        <m:t>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216470"/>
                <a:ext cx="86914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5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1382" y="1672238"/>
            <a:ext cx="2531204" cy="920771"/>
          </a:xfrm>
          <a:prstGeom prst="roundRect">
            <a:avLst/>
          </a:prstGeom>
          <a:solidFill>
            <a:srgbClr val="B3A2BE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-16015"/>
            <a:ext cx="8229600" cy="1143000"/>
          </a:xfrm>
        </p:spPr>
        <p:txBody>
          <a:bodyPr/>
          <a:lstStyle/>
          <a:p>
            <a:r>
              <a:rPr lang="en-US" dirty="0" smtClean="0"/>
              <a:t>High Harmonic Generation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26" y="3924700"/>
            <a:ext cx="3243088" cy="22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r="7145" b="7508"/>
          <a:stretch/>
        </p:blipFill>
        <p:spPr bwMode="auto">
          <a:xfrm>
            <a:off x="6411092" y="5943600"/>
            <a:ext cx="2588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7541" y="1391718"/>
            <a:ext cx="2964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Since the electron has gained large energy, the photon energy also has to be large due to the conservation of energy</a:t>
            </a:r>
            <a:endParaRPr lang="en-U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92872" y="1628703"/>
            <a:ext cx="2365037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Cambria"/>
                <a:ea typeface="Calibri"/>
                <a:cs typeface="Times New Roman"/>
              </a:rPr>
              <a:t>A single electron is </a:t>
            </a:r>
            <a:r>
              <a:rPr lang="en-US" sz="1600" b="1" dirty="0" smtClean="0">
                <a:latin typeface="Cambria"/>
                <a:ea typeface="Calibri"/>
                <a:cs typeface="Times New Roman"/>
              </a:rPr>
              <a:t>ejected</a:t>
            </a:r>
            <a:r>
              <a:rPr lang="en-US" sz="1600" b="1" dirty="0" smtClean="0"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en-US" sz="1600" b="1" dirty="0">
                <a:effectLst/>
                <a:latin typeface="Cambria"/>
                <a:ea typeface="Calibri"/>
                <a:cs typeface="Times New Roman"/>
              </a:rPr>
              <a:t>from the parent atom/molecule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2773464" y="1884348"/>
            <a:ext cx="25717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61906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/>
              <a:t>- happens when atoms or molecules are irradiated by strong laser field</a:t>
            </a:r>
            <a:endParaRPr lang="en-US" sz="2400" dirty="0"/>
          </a:p>
        </p:txBody>
      </p:sp>
      <p:grpSp>
        <p:nvGrpSpPr>
          <p:cNvPr id="134" name="Group 100"/>
          <p:cNvGrpSpPr>
            <a:grpSpLocks/>
          </p:cNvGrpSpPr>
          <p:nvPr/>
        </p:nvGrpSpPr>
        <p:grpSpPr bwMode="auto">
          <a:xfrm>
            <a:off x="42263" y="3834227"/>
            <a:ext cx="4682137" cy="2033173"/>
            <a:chOff x="1104" y="1584"/>
            <a:chExt cx="3456" cy="1671"/>
          </a:xfrm>
        </p:grpSpPr>
        <p:grpSp>
          <p:nvGrpSpPr>
            <p:cNvPr id="135" name="Group 101"/>
            <p:cNvGrpSpPr>
              <a:grpSpLocks/>
            </p:cNvGrpSpPr>
            <p:nvPr/>
          </p:nvGrpSpPr>
          <p:grpSpPr bwMode="auto">
            <a:xfrm>
              <a:off x="1917" y="1584"/>
              <a:ext cx="1001" cy="1670"/>
              <a:chOff x="1296" y="1392"/>
              <a:chExt cx="1632" cy="2400"/>
            </a:xfrm>
          </p:grpSpPr>
          <p:pic>
            <p:nvPicPr>
              <p:cNvPr id="242" name="Picture 10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392"/>
                <a:ext cx="1632" cy="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3" name="Line 103"/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288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4" name="Picture 104" descr="kugel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160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105" descr="kugel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500"/>
              <a:stretch>
                <a:fillRect/>
              </a:stretch>
            </p:blipFill>
            <p:spPr bwMode="auto">
              <a:xfrm>
                <a:off x="2039" y="2258"/>
                <a:ext cx="96" cy="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 106"/>
            <p:cNvGrpSpPr>
              <a:grpSpLocks/>
            </p:cNvGrpSpPr>
            <p:nvPr/>
          </p:nvGrpSpPr>
          <p:grpSpPr bwMode="auto">
            <a:xfrm>
              <a:off x="1104" y="1584"/>
              <a:ext cx="800" cy="1671"/>
              <a:chOff x="96" y="1395"/>
              <a:chExt cx="1161" cy="2349"/>
            </a:xfrm>
          </p:grpSpPr>
          <p:pic>
            <p:nvPicPr>
              <p:cNvPr id="237" name="Picture 10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395"/>
                <a:ext cx="1161" cy="2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8" name="Line 108"/>
              <p:cNvSpPr>
                <a:spLocks noChangeShapeType="1"/>
              </p:cNvSpPr>
              <p:nvPr/>
            </p:nvSpPr>
            <p:spPr bwMode="auto">
              <a:xfrm>
                <a:off x="864" y="2396"/>
                <a:ext cx="288" cy="24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9" name="Picture 109" descr="kugel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" y="2328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110" descr="kugel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2259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1" name="Rectangle 111"/>
              <p:cNvSpPr>
                <a:spLocks noChangeArrowheads="1"/>
              </p:cNvSpPr>
              <p:nvPr/>
            </p:nvSpPr>
            <p:spPr bwMode="auto">
              <a:xfrm rot="2500737">
                <a:off x="424" y="2315"/>
                <a:ext cx="480" cy="48"/>
              </a:xfrm>
              <a:prstGeom prst="rect">
                <a:avLst/>
              </a:prstGeom>
              <a:solidFill>
                <a:srgbClr val="9FE4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" name="Group 112"/>
            <p:cNvGrpSpPr>
              <a:grpSpLocks/>
            </p:cNvGrpSpPr>
            <p:nvPr/>
          </p:nvGrpSpPr>
          <p:grpSpPr bwMode="auto">
            <a:xfrm>
              <a:off x="3667" y="1584"/>
              <a:ext cx="893" cy="1670"/>
              <a:chOff x="4128" y="1392"/>
              <a:chExt cx="1572" cy="2400"/>
            </a:xfrm>
          </p:grpSpPr>
          <p:pic>
            <p:nvPicPr>
              <p:cNvPr id="235" name="Picture 1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1392"/>
                <a:ext cx="1572" cy="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6" name="Picture 117" descr="kugel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3" y="2199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8" name="Group 118"/>
            <p:cNvGrpSpPr>
              <a:grpSpLocks/>
            </p:cNvGrpSpPr>
            <p:nvPr/>
          </p:nvGrpSpPr>
          <p:grpSpPr bwMode="auto">
            <a:xfrm>
              <a:off x="2930" y="1584"/>
              <a:ext cx="721" cy="1671"/>
              <a:chOff x="2928" y="1392"/>
              <a:chExt cx="1174" cy="2352"/>
            </a:xfrm>
          </p:grpSpPr>
          <p:pic>
            <p:nvPicPr>
              <p:cNvPr id="230" name="Picture 11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392"/>
                <a:ext cx="1162" cy="2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1" name="Picture 120" descr="kugel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" y="2247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121" descr="kugel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9" y="1805"/>
                <a:ext cx="96" cy="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3" name="Freeform 122"/>
              <p:cNvSpPr>
                <a:spLocks/>
              </p:cNvSpPr>
              <p:nvPr/>
            </p:nvSpPr>
            <p:spPr bwMode="auto">
              <a:xfrm>
                <a:off x="3744" y="1657"/>
                <a:ext cx="358" cy="389"/>
              </a:xfrm>
              <a:custGeom>
                <a:avLst/>
                <a:gdLst>
                  <a:gd name="T0" fmla="*/ 144 w 358"/>
                  <a:gd name="T1" fmla="*/ 167 h 389"/>
                  <a:gd name="T2" fmla="*/ 288 w 358"/>
                  <a:gd name="T3" fmla="*/ 29 h 389"/>
                  <a:gd name="T4" fmla="*/ 310 w 358"/>
                  <a:gd name="T5" fmla="*/ 60 h 389"/>
                  <a:gd name="T6" fmla="*/ 0 w 358"/>
                  <a:gd name="T7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389">
                    <a:moveTo>
                      <a:pt x="144" y="167"/>
                    </a:moveTo>
                    <a:cubicBezTo>
                      <a:pt x="168" y="144"/>
                      <a:pt x="260" y="47"/>
                      <a:pt x="288" y="29"/>
                    </a:cubicBezTo>
                    <a:cubicBezTo>
                      <a:pt x="316" y="11"/>
                      <a:pt x="358" y="0"/>
                      <a:pt x="310" y="60"/>
                    </a:cubicBezTo>
                    <a:cubicBezTo>
                      <a:pt x="262" y="120"/>
                      <a:pt x="65" y="321"/>
                      <a:pt x="0" y="389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123"/>
              <p:cNvSpPr>
                <a:spLocks noChangeArrowheads="1"/>
              </p:cNvSpPr>
              <p:nvPr/>
            </p:nvSpPr>
            <p:spPr bwMode="auto">
              <a:xfrm rot="-2540301">
                <a:off x="3434" y="2288"/>
                <a:ext cx="212" cy="62"/>
              </a:xfrm>
              <a:prstGeom prst="rect">
                <a:avLst/>
              </a:prstGeom>
              <a:solidFill>
                <a:srgbClr val="6BB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1128" y="1659"/>
              <a:ext cx="57" cy="46"/>
            </a:xfrm>
            <a:custGeom>
              <a:avLst/>
              <a:gdLst>
                <a:gd name="T0" fmla="*/ 192 w 269"/>
                <a:gd name="T1" fmla="*/ 0 h 257"/>
                <a:gd name="T2" fmla="*/ 189 w 269"/>
                <a:gd name="T3" fmla="*/ 2 h 257"/>
                <a:gd name="T4" fmla="*/ 0 w 269"/>
                <a:gd name="T5" fmla="*/ 120 h 257"/>
                <a:gd name="T6" fmla="*/ 79 w 269"/>
                <a:gd name="T7" fmla="*/ 257 h 257"/>
                <a:gd name="T8" fmla="*/ 269 w 269"/>
                <a:gd name="T9" fmla="*/ 138 h 257"/>
                <a:gd name="T10" fmla="*/ 192 w 269"/>
                <a:gd name="T11" fmla="*/ 0 h 257"/>
                <a:gd name="T12" fmla="*/ 192 w 269"/>
                <a:gd name="T13" fmla="*/ 0 h 257"/>
                <a:gd name="T14" fmla="*/ 191 w 269"/>
                <a:gd name="T15" fmla="*/ 0 h 257"/>
                <a:gd name="T16" fmla="*/ 189 w 269"/>
                <a:gd name="T17" fmla="*/ 2 h 257"/>
                <a:gd name="T18" fmla="*/ 192 w 269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57">
                  <a:moveTo>
                    <a:pt x="192" y="0"/>
                  </a:moveTo>
                  <a:lnTo>
                    <a:pt x="189" y="2"/>
                  </a:lnTo>
                  <a:lnTo>
                    <a:pt x="0" y="120"/>
                  </a:lnTo>
                  <a:lnTo>
                    <a:pt x="79" y="257"/>
                  </a:lnTo>
                  <a:lnTo>
                    <a:pt x="269" y="13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89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1169" y="1640"/>
              <a:ext cx="56" cy="44"/>
            </a:xfrm>
            <a:custGeom>
              <a:avLst/>
              <a:gdLst>
                <a:gd name="T0" fmla="*/ 267 w 267"/>
                <a:gd name="T1" fmla="*/ 138 h 246"/>
                <a:gd name="T2" fmla="*/ 190 w 267"/>
                <a:gd name="T3" fmla="*/ 0 h 246"/>
                <a:gd name="T4" fmla="*/ 0 w 267"/>
                <a:gd name="T5" fmla="*/ 107 h 246"/>
                <a:gd name="T6" fmla="*/ 73 w 267"/>
                <a:gd name="T7" fmla="*/ 246 h 246"/>
                <a:gd name="T8" fmla="*/ 263 w 267"/>
                <a:gd name="T9" fmla="*/ 139 h 246"/>
                <a:gd name="T10" fmla="*/ 267 w 267"/>
                <a:gd name="T11" fmla="*/ 138 h 246"/>
                <a:gd name="T12" fmla="*/ 263 w 267"/>
                <a:gd name="T13" fmla="*/ 139 h 246"/>
                <a:gd name="T14" fmla="*/ 266 w 267"/>
                <a:gd name="T15" fmla="*/ 139 h 246"/>
                <a:gd name="T16" fmla="*/ 267 w 267"/>
                <a:gd name="T17" fmla="*/ 13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46">
                  <a:moveTo>
                    <a:pt x="267" y="138"/>
                  </a:moveTo>
                  <a:lnTo>
                    <a:pt x="190" y="0"/>
                  </a:lnTo>
                  <a:lnTo>
                    <a:pt x="0" y="107"/>
                  </a:lnTo>
                  <a:lnTo>
                    <a:pt x="73" y="246"/>
                  </a:lnTo>
                  <a:lnTo>
                    <a:pt x="263" y="139"/>
                  </a:lnTo>
                  <a:lnTo>
                    <a:pt x="267" y="138"/>
                  </a:lnTo>
                  <a:lnTo>
                    <a:pt x="263" y="139"/>
                  </a:lnTo>
                  <a:lnTo>
                    <a:pt x="266" y="139"/>
                  </a:lnTo>
                  <a:lnTo>
                    <a:pt x="267" y="138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1208" y="1621"/>
              <a:ext cx="49" cy="43"/>
            </a:xfrm>
            <a:custGeom>
              <a:avLst/>
              <a:gdLst>
                <a:gd name="T0" fmla="*/ 165 w 233"/>
                <a:gd name="T1" fmla="*/ 0 h 239"/>
                <a:gd name="T2" fmla="*/ 153 w 233"/>
                <a:gd name="T3" fmla="*/ 7 h 239"/>
                <a:gd name="T4" fmla="*/ 0 w 233"/>
                <a:gd name="T5" fmla="*/ 102 h 239"/>
                <a:gd name="T6" fmla="*/ 81 w 233"/>
                <a:gd name="T7" fmla="*/ 239 h 239"/>
                <a:gd name="T8" fmla="*/ 233 w 233"/>
                <a:gd name="T9" fmla="*/ 142 h 239"/>
                <a:gd name="T10" fmla="*/ 165 w 233"/>
                <a:gd name="T11" fmla="*/ 0 h 239"/>
                <a:gd name="T12" fmla="*/ 165 w 233"/>
                <a:gd name="T13" fmla="*/ 0 h 239"/>
                <a:gd name="T14" fmla="*/ 158 w 233"/>
                <a:gd name="T15" fmla="*/ 2 h 239"/>
                <a:gd name="T16" fmla="*/ 153 w 233"/>
                <a:gd name="T17" fmla="*/ 7 h 239"/>
                <a:gd name="T18" fmla="*/ 165 w 233"/>
                <a:gd name="T1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239">
                  <a:moveTo>
                    <a:pt x="165" y="0"/>
                  </a:moveTo>
                  <a:lnTo>
                    <a:pt x="153" y="7"/>
                  </a:lnTo>
                  <a:lnTo>
                    <a:pt x="0" y="102"/>
                  </a:lnTo>
                  <a:lnTo>
                    <a:pt x="81" y="239"/>
                  </a:lnTo>
                  <a:lnTo>
                    <a:pt x="233" y="142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58" y="2"/>
                  </a:lnTo>
                  <a:lnTo>
                    <a:pt x="153" y="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7"/>
            <p:cNvSpPr>
              <a:spLocks/>
            </p:cNvSpPr>
            <p:nvPr/>
          </p:nvSpPr>
          <p:spPr bwMode="auto">
            <a:xfrm>
              <a:off x="1242" y="1607"/>
              <a:ext cx="52" cy="41"/>
            </a:xfrm>
            <a:custGeom>
              <a:avLst/>
              <a:gdLst>
                <a:gd name="T0" fmla="*/ 197 w 244"/>
                <a:gd name="T1" fmla="*/ 0 h 226"/>
                <a:gd name="T2" fmla="*/ 190 w 244"/>
                <a:gd name="T3" fmla="*/ 1 h 226"/>
                <a:gd name="T4" fmla="*/ 0 w 244"/>
                <a:gd name="T5" fmla="*/ 77 h 226"/>
                <a:gd name="T6" fmla="*/ 55 w 244"/>
                <a:gd name="T7" fmla="*/ 226 h 226"/>
                <a:gd name="T8" fmla="*/ 244 w 244"/>
                <a:gd name="T9" fmla="*/ 150 h 226"/>
                <a:gd name="T10" fmla="*/ 197 w 244"/>
                <a:gd name="T11" fmla="*/ 0 h 226"/>
                <a:gd name="T12" fmla="*/ 197 w 244"/>
                <a:gd name="T13" fmla="*/ 0 h 226"/>
                <a:gd name="T14" fmla="*/ 194 w 244"/>
                <a:gd name="T15" fmla="*/ 0 h 226"/>
                <a:gd name="T16" fmla="*/ 190 w 244"/>
                <a:gd name="T17" fmla="*/ 1 h 226"/>
                <a:gd name="T18" fmla="*/ 197 w 244"/>
                <a:gd name="T1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226">
                  <a:moveTo>
                    <a:pt x="197" y="0"/>
                  </a:moveTo>
                  <a:lnTo>
                    <a:pt x="190" y="1"/>
                  </a:lnTo>
                  <a:lnTo>
                    <a:pt x="0" y="77"/>
                  </a:lnTo>
                  <a:lnTo>
                    <a:pt x="55" y="226"/>
                  </a:lnTo>
                  <a:lnTo>
                    <a:pt x="244" y="15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0" y="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1285" y="1597"/>
              <a:ext cx="48" cy="38"/>
            </a:xfrm>
            <a:custGeom>
              <a:avLst/>
              <a:gdLst>
                <a:gd name="T0" fmla="*/ 231 w 231"/>
                <a:gd name="T1" fmla="*/ 153 h 206"/>
                <a:gd name="T2" fmla="*/ 190 w 231"/>
                <a:gd name="T3" fmla="*/ 0 h 206"/>
                <a:gd name="T4" fmla="*/ 0 w 231"/>
                <a:gd name="T5" fmla="*/ 54 h 206"/>
                <a:gd name="T6" fmla="*/ 41 w 231"/>
                <a:gd name="T7" fmla="*/ 206 h 206"/>
                <a:gd name="T8" fmla="*/ 231 w 231"/>
                <a:gd name="T9" fmla="*/ 153 h 206"/>
                <a:gd name="T10" fmla="*/ 231 w 231"/>
                <a:gd name="T11" fmla="*/ 153 h 206"/>
                <a:gd name="T12" fmla="*/ 190 w 231"/>
                <a:gd name="T13" fmla="*/ 0 h 206"/>
                <a:gd name="T14" fmla="*/ 190 w 231"/>
                <a:gd name="T15" fmla="*/ 0 h 206"/>
                <a:gd name="T16" fmla="*/ 190 w 231"/>
                <a:gd name="T17" fmla="*/ 0 h 206"/>
                <a:gd name="T18" fmla="*/ 231 w 231"/>
                <a:gd name="T19" fmla="*/ 15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6">
                  <a:moveTo>
                    <a:pt x="231" y="153"/>
                  </a:moveTo>
                  <a:lnTo>
                    <a:pt x="190" y="0"/>
                  </a:lnTo>
                  <a:lnTo>
                    <a:pt x="0" y="54"/>
                  </a:lnTo>
                  <a:lnTo>
                    <a:pt x="41" y="206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31" y="15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1324" y="1589"/>
              <a:ext cx="40" cy="36"/>
            </a:xfrm>
            <a:custGeom>
              <a:avLst/>
              <a:gdLst>
                <a:gd name="T0" fmla="*/ 164 w 193"/>
                <a:gd name="T1" fmla="*/ 0 h 198"/>
                <a:gd name="T2" fmla="*/ 152 w 193"/>
                <a:gd name="T3" fmla="*/ 2 h 198"/>
                <a:gd name="T4" fmla="*/ 0 w 193"/>
                <a:gd name="T5" fmla="*/ 45 h 198"/>
                <a:gd name="T6" fmla="*/ 41 w 193"/>
                <a:gd name="T7" fmla="*/ 198 h 198"/>
                <a:gd name="T8" fmla="*/ 193 w 193"/>
                <a:gd name="T9" fmla="*/ 155 h 198"/>
                <a:gd name="T10" fmla="*/ 164 w 193"/>
                <a:gd name="T11" fmla="*/ 0 h 198"/>
                <a:gd name="T12" fmla="*/ 164 w 193"/>
                <a:gd name="T13" fmla="*/ 0 h 198"/>
                <a:gd name="T14" fmla="*/ 158 w 193"/>
                <a:gd name="T15" fmla="*/ 0 h 198"/>
                <a:gd name="T16" fmla="*/ 152 w 193"/>
                <a:gd name="T17" fmla="*/ 2 h 198"/>
                <a:gd name="T18" fmla="*/ 164 w 193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8">
                  <a:moveTo>
                    <a:pt x="164" y="0"/>
                  </a:moveTo>
                  <a:lnTo>
                    <a:pt x="152" y="2"/>
                  </a:lnTo>
                  <a:lnTo>
                    <a:pt x="0" y="45"/>
                  </a:lnTo>
                  <a:lnTo>
                    <a:pt x="41" y="198"/>
                  </a:lnTo>
                  <a:lnTo>
                    <a:pt x="193" y="155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1359" y="1586"/>
              <a:ext cx="44" cy="32"/>
            </a:xfrm>
            <a:custGeom>
              <a:avLst/>
              <a:gdLst>
                <a:gd name="T0" fmla="*/ 192 w 207"/>
                <a:gd name="T1" fmla="*/ 0 h 181"/>
                <a:gd name="T2" fmla="*/ 190 w 207"/>
                <a:gd name="T3" fmla="*/ 1 h 181"/>
                <a:gd name="T4" fmla="*/ 0 w 207"/>
                <a:gd name="T5" fmla="*/ 23 h 181"/>
                <a:gd name="T6" fmla="*/ 17 w 207"/>
                <a:gd name="T7" fmla="*/ 181 h 181"/>
                <a:gd name="T8" fmla="*/ 207 w 207"/>
                <a:gd name="T9" fmla="*/ 159 h 181"/>
                <a:gd name="T10" fmla="*/ 192 w 207"/>
                <a:gd name="T11" fmla="*/ 0 h 181"/>
                <a:gd name="T12" fmla="*/ 192 w 207"/>
                <a:gd name="T13" fmla="*/ 0 h 181"/>
                <a:gd name="T14" fmla="*/ 191 w 207"/>
                <a:gd name="T15" fmla="*/ 0 h 181"/>
                <a:gd name="T16" fmla="*/ 190 w 207"/>
                <a:gd name="T17" fmla="*/ 1 h 181"/>
                <a:gd name="T18" fmla="*/ 192 w 207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1">
                  <a:moveTo>
                    <a:pt x="192" y="0"/>
                  </a:moveTo>
                  <a:lnTo>
                    <a:pt x="190" y="1"/>
                  </a:lnTo>
                  <a:lnTo>
                    <a:pt x="0" y="23"/>
                  </a:lnTo>
                  <a:lnTo>
                    <a:pt x="17" y="181"/>
                  </a:lnTo>
                  <a:lnTo>
                    <a:pt x="207" y="159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1399" y="1584"/>
              <a:ext cx="36" cy="30"/>
            </a:xfrm>
            <a:custGeom>
              <a:avLst/>
              <a:gdLst>
                <a:gd name="T0" fmla="*/ 166 w 166"/>
                <a:gd name="T1" fmla="*/ 0 h 169"/>
                <a:gd name="T2" fmla="*/ 152 w 166"/>
                <a:gd name="T3" fmla="*/ 0 h 169"/>
                <a:gd name="T4" fmla="*/ 0 w 166"/>
                <a:gd name="T5" fmla="*/ 10 h 169"/>
                <a:gd name="T6" fmla="*/ 11 w 166"/>
                <a:gd name="T7" fmla="*/ 169 h 169"/>
                <a:gd name="T8" fmla="*/ 163 w 166"/>
                <a:gd name="T9" fmla="*/ 159 h 169"/>
                <a:gd name="T10" fmla="*/ 166 w 166"/>
                <a:gd name="T11" fmla="*/ 0 h 169"/>
                <a:gd name="T12" fmla="*/ 166 w 166"/>
                <a:gd name="T13" fmla="*/ 0 h 169"/>
                <a:gd name="T14" fmla="*/ 160 w 166"/>
                <a:gd name="T15" fmla="*/ 0 h 169"/>
                <a:gd name="T16" fmla="*/ 152 w 166"/>
                <a:gd name="T17" fmla="*/ 0 h 169"/>
                <a:gd name="T18" fmla="*/ 166 w 166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9">
                  <a:moveTo>
                    <a:pt x="166" y="0"/>
                  </a:moveTo>
                  <a:lnTo>
                    <a:pt x="152" y="0"/>
                  </a:lnTo>
                  <a:lnTo>
                    <a:pt x="0" y="10"/>
                  </a:lnTo>
                  <a:lnTo>
                    <a:pt x="11" y="169"/>
                  </a:lnTo>
                  <a:lnTo>
                    <a:pt x="163" y="159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1431" y="1584"/>
              <a:ext cx="43" cy="32"/>
            </a:xfrm>
            <a:custGeom>
              <a:avLst/>
              <a:gdLst>
                <a:gd name="T0" fmla="*/ 189 w 205"/>
                <a:gd name="T1" fmla="*/ 181 h 181"/>
                <a:gd name="T2" fmla="*/ 205 w 205"/>
                <a:gd name="T3" fmla="*/ 21 h 181"/>
                <a:gd name="T4" fmla="*/ 16 w 205"/>
                <a:gd name="T5" fmla="*/ 0 h 181"/>
                <a:gd name="T6" fmla="*/ 0 w 205"/>
                <a:gd name="T7" fmla="*/ 159 h 181"/>
                <a:gd name="T8" fmla="*/ 189 w 205"/>
                <a:gd name="T9" fmla="*/ 181 h 181"/>
                <a:gd name="T10" fmla="*/ 189 w 205"/>
                <a:gd name="T11" fmla="*/ 181 h 181"/>
                <a:gd name="T12" fmla="*/ 205 w 205"/>
                <a:gd name="T13" fmla="*/ 21 h 181"/>
                <a:gd name="T14" fmla="*/ 205 w 205"/>
                <a:gd name="T15" fmla="*/ 21 h 181"/>
                <a:gd name="T16" fmla="*/ 205 w 205"/>
                <a:gd name="T17" fmla="*/ 21 h 181"/>
                <a:gd name="T18" fmla="*/ 189 w 205"/>
                <a:gd name="T1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181">
                  <a:moveTo>
                    <a:pt x="189" y="181"/>
                  </a:moveTo>
                  <a:lnTo>
                    <a:pt x="205" y="21"/>
                  </a:lnTo>
                  <a:lnTo>
                    <a:pt x="16" y="0"/>
                  </a:lnTo>
                  <a:lnTo>
                    <a:pt x="0" y="159"/>
                  </a:lnTo>
                  <a:lnTo>
                    <a:pt x="189" y="181"/>
                  </a:lnTo>
                  <a:lnTo>
                    <a:pt x="189" y="181"/>
                  </a:lnTo>
                  <a:lnTo>
                    <a:pt x="205" y="21"/>
                  </a:lnTo>
                  <a:lnTo>
                    <a:pt x="205" y="21"/>
                  </a:lnTo>
                  <a:lnTo>
                    <a:pt x="205" y="21"/>
                  </a:lnTo>
                  <a:lnTo>
                    <a:pt x="189" y="181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3"/>
            <p:cNvSpPr>
              <a:spLocks/>
            </p:cNvSpPr>
            <p:nvPr/>
          </p:nvSpPr>
          <p:spPr bwMode="auto">
            <a:xfrm>
              <a:off x="1471" y="1587"/>
              <a:ext cx="46" cy="33"/>
            </a:xfrm>
            <a:custGeom>
              <a:avLst/>
              <a:gdLst>
                <a:gd name="T0" fmla="*/ 223 w 223"/>
                <a:gd name="T1" fmla="*/ 26 h 181"/>
                <a:gd name="T2" fmla="*/ 206 w 223"/>
                <a:gd name="T3" fmla="*/ 22 h 181"/>
                <a:gd name="T4" fmla="*/ 16 w 223"/>
                <a:gd name="T5" fmla="*/ 0 h 181"/>
                <a:gd name="T6" fmla="*/ 0 w 223"/>
                <a:gd name="T7" fmla="*/ 160 h 181"/>
                <a:gd name="T8" fmla="*/ 190 w 223"/>
                <a:gd name="T9" fmla="*/ 181 h 181"/>
                <a:gd name="T10" fmla="*/ 223 w 223"/>
                <a:gd name="T11" fmla="*/ 26 h 181"/>
                <a:gd name="T12" fmla="*/ 223 w 223"/>
                <a:gd name="T13" fmla="*/ 26 h 181"/>
                <a:gd name="T14" fmla="*/ 215 w 223"/>
                <a:gd name="T15" fmla="*/ 23 h 181"/>
                <a:gd name="T16" fmla="*/ 206 w 223"/>
                <a:gd name="T17" fmla="*/ 22 h 181"/>
                <a:gd name="T18" fmla="*/ 223 w 223"/>
                <a:gd name="T19" fmla="*/ 2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81">
                  <a:moveTo>
                    <a:pt x="223" y="26"/>
                  </a:moveTo>
                  <a:lnTo>
                    <a:pt x="206" y="22"/>
                  </a:lnTo>
                  <a:lnTo>
                    <a:pt x="16" y="0"/>
                  </a:lnTo>
                  <a:lnTo>
                    <a:pt x="0" y="160"/>
                  </a:lnTo>
                  <a:lnTo>
                    <a:pt x="190" y="181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15" y="23"/>
                  </a:lnTo>
                  <a:lnTo>
                    <a:pt x="206" y="22"/>
                  </a:lnTo>
                  <a:lnTo>
                    <a:pt x="223" y="26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1507" y="1593"/>
              <a:ext cx="42" cy="36"/>
            </a:xfrm>
            <a:custGeom>
              <a:avLst/>
              <a:gdLst>
                <a:gd name="T0" fmla="*/ 153 w 201"/>
                <a:gd name="T1" fmla="*/ 205 h 205"/>
                <a:gd name="T2" fmla="*/ 201 w 201"/>
                <a:gd name="T3" fmla="*/ 53 h 205"/>
                <a:gd name="T4" fmla="*/ 50 w 201"/>
                <a:gd name="T5" fmla="*/ 0 h 205"/>
                <a:gd name="T6" fmla="*/ 0 w 201"/>
                <a:gd name="T7" fmla="*/ 150 h 205"/>
                <a:gd name="T8" fmla="*/ 152 w 201"/>
                <a:gd name="T9" fmla="*/ 205 h 205"/>
                <a:gd name="T10" fmla="*/ 153 w 201"/>
                <a:gd name="T11" fmla="*/ 205 h 205"/>
                <a:gd name="T12" fmla="*/ 152 w 201"/>
                <a:gd name="T13" fmla="*/ 205 h 205"/>
                <a:gd name="T14" fmla="*/ 153 w 201"/>
                <a:gd name="T15" fmla="*/ 205 h 205"/>
                <a:gd name="T16" fmla="*/ 153 w 201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05">
                  <a:moveTo>
                    <a:pt x="153" y="205"/>
                  </a:moveTo>
                  <a:lnTo>
                    <a:pt x="201" y="53"/>
                  </a:lnTo>
                  <a:lnTo>
                    <a:pt x="50" y="0"/>
                  </a:lnTo>
                  <a:lnTo>
                    <a:pt x="0" y="150"/>
                  </a:lnTo>
                  <a:lnTo>
                    <a:pt x="152" y="205"/>
                  </a:lnTo>
                  <a:lnTo>
                    <a:pt x="153" y="205"/>
                  </a:lnTo>
                  <a:lnTo>
                    <a:pt x="152" y="205"/>
                  </a:lnTo>
                  <a:lnTo>
                    <a:pt x="153" y="205"/>
                  </a:lnTo>
                  <a:lnTo>
                    <a:pt x="153" y="20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1539" y="1602"/>
              <a:ext cx="51" cy="39"/>
            </a:xfrm>
            <a:custGeom>
              <a:avLst/>
              <a:gdLst>
                <a:gd name="T0" fmla="*/ 245 w 245"/>
                <a:gd name="T1" fmla="*/ 67 h 216"/>
                <a:gd name="T2" fmla="*/ 237 w 245"/>
                <a:gd name="T3" fmla="*/ 65 h 216"/>
                <a:gd name="T4" fmla="*/ 48 w 245"/>
                <a:gd name="T5" fmla="*/ 0 h 216"/>
                <a:gd name="T6" fmla="*/ 0 w 245"/>
                <a:gd name="T7" fmla="*/ 152 h 216"/>
                <a:gd name="T8" fmla="*/ 190 w 245"/>
                <a:gd name="T9" fmla="*/ 216 h 216"/>
                <a:gd name="T10" fmla="*/ 245 w 245"/>
                <a:gd name="T11" fmla="*/ 67 h 216"/>
                <a:gd name="T12" fmla="*/ 245 w 245"/>
                <a:gd name="T13" fmla="*/ 67 h 216"/>
                <a:gd name="T14" fmla="*/ 242 w 245"/>
                <a:gd name="T15" fmla="*/ 66 h 216"/>
                <a:gd name="T16" fmla="*/ 237 w 245"/>
                <a:gd name="T17" fmla="*/ 65 h 216"/>
                <a:gd name="T18" fmla="*/ 245 w 245"/>
                <a:gd name="T19" fmla="*/ 6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16">
                  <a:moveTo>
                    <a:pt x="245" y="67"/>
                  </a:moveTo>
                  <a:lnTo>
                    <a:pt x="237" y="65"/>
                  </a:lnTo>
                  <a:lnTo>
                    <a:pt x="48" y="0"/>
                  </a:lnTo>
                  <a:lnTo>
                    <a:pt x="0" y="152"/>
                  </a:lnTo>
                  <a:lnTo>
                    <a:pt x="190" y="216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242" y="66"/>
                  </a:lnTo>
                  <a:lnTo>
                    <a:pt x="237" y="65"/>
                  </a:lnTo>
                  <a:lnTo>
                    <a:pt x="245" y="6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1578" y="1614"/>
              <a:ext cx="55" cy="42"/>
            </a:xfrm>
            <a:custGeom>
              <a:avLst/>
              <a:gdLst>
                <a:gd name="T0" fmla="*/ 262 w 262"/>
                <a:gd name="T1" fmla="*/ 91 h 232"/>
                <a:gd name="T2" fmla="*/ 252 w 262"/>
                <a:gd name="T3" fmla="*/ 86 h 232"/>
                <a:gd name="T4" fmla="*/ 62 w 262"/>
                <a:gd name="T5" fmla="*/ 0 h 232"/>
                <a:gd name="T6" fmla="*/ 0 w 262"/>
                <a:gd name="T7" fmla="*/ 147 h 232"/>
                <a:gd name="T8" fmla="*/ 190 w 262"/>
                <a:gd name="T9" fmla="*/ 232 h 232"/>
                <a:gd name="T10" fmla="*/ 262 w 262"/>
                <a:gd name="T11" fmla="*/ 91 h 232"/>
                <a:gd name="T12" fmla="*/ 262 w 262"/>
                <a:gd name="T13" fmla="*/ 91 h 232"/>
                <a:gd name="T14" fmla="*/ 256 w 262"/>
                <a:gd name="T15" fmla="*/ 88 h 232"/>
                <a:gd name="T16" fmla="*/ 252 w 262"/>
                <a:gd name="T17" fmla="*/ 86 h 232"/>
                <a:gd name="T18" fmla="*/ 262 w 262"/>
                <a:gd name="T19" fmla="*/ 9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32">
                  <a:moveTo>
                    <a:pt x="262" y="91"/>
                  </a:moveTo>
                  <a:lnTo>
                    <a:pt x="252" y="86"/>
                  </a:lnTo>
                  <a:lnTo>
                    <a:pt x="62" y="0"/>
                  </a:lnTo>
                  <a:lnTo>
                    <a:pt x="0" y="147"/>
                  </a:lnTo>
                  <a:lnTo>
                    <a:pt x="190" y="232"/>
                  </a:lnTo>
                  <a:lnTo>
                    <a:pt x="262" y="91"/>
                  </a:lnTo>
                  <a:lnTo>
                    <a:pt x="262" y="91"/>
                  </a:lnTo>
                  <a:lnTo>
                    <a:pt x="256" y="88"/>
                  </a:lnTo>
                  <a:lnTo>
                    <a:pt x="252" y="86"/>
                  </a:lnTo>
                  <a:lnTo>
                    <a:pt x="262" y="91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616" y="1631"/>
              <a:ext cx="49" cy="42"/>
            </a:xfrm>
            <a:custGeom>
              <a:avLst/>
              <a:gdLst>
                <a:gd name="T0" fmla="*/ 153 w 234"/>
                <a:gd name="T1" fmla="*/ 233 h 233"/>
                <a:gd name="T2" fmla="*/ 234 w 234"/>
                <a:gd name="T3" fmla="*/ 96 h 233"/>
                <a:gd name="T4" fmla="*/ 82 w 234"/>
                <a:gd name="T5" fmla="*/ 0 h 233"/>
                <a:gd name="T6" fmla="*/ 0 w 234"/>
                <a:gd name="T7" fmla="*/ 136 h 233"/>
                <a:gd name="T8" fmla="*/ 153 w 234"/>
                <a:gd name="T9" fmla="*/ 233 h 233"/>
                <a:gd name="T10" fmla="*/ 153 w 234"/>
                <a:gd name="T11" fmla="*/ 233 h 233"/>
                <a:gd name="T12" fmla="*/ 153 w 234"/>
                <a:gd name="T13" fmla="*/ 233 h 233"/>
                <a:gd name="T14" fmla="*/ 153 w 234"/>
                <a:gd name="T15" fmla="*/ 233 h 233"/>
                <a:gd name="T16" fmla="*/ 153 w 234"/>
                <a:gd name="T1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33">
                  <a:moveTo>
                    <a:pt x="153" y="233"/>
                  </a:moveTo>
                  <a:lnTo>
                    <a:pt x="234" y="96"/>
                  </a:lnTo>
                  <a:lnTo>
                    <a:pt x="82" y="0"/>
                  </a:lnTo>
                  <a:lnTo>
                    <a:pt x="0" y="136"/>
                  </a:lnTo>
                  <a:lnTo>
                    <a:pt x="153" y="233"/>
                  </a:lnTo>
                  <a:lnTo>
                    <a:pt x="153" y="233"/>
                  </a:lnTo>
                  <a:lnTo>
                    <a:pt x="153" y="233"/>
                  </a:lnTo>
                  <a:lnTo>
                    <a:pt x="153" y="233"/>
                  </a:lnTo>
                  <a:lnTo>
                    <a:pt x="153" y="23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648" y="1648"/>
              <a:ext cx="59" cy="45"/>
            </a:xfrm>
            <a:custGeom>
              <a:avLst/>
              <a:gdLst>
                <a:gd name="T0" fmla="*/ 280 w 280"/>
                <a:gd name="T1" fmla="*/ 127 h 255"/>
                <a:gd name="T2" fmla="*/ 270 w 280"/>
                <a:gd name="T3" fmla="*/ 119 h 255"/>
                <a:gd name="T4" fmla="*/ 80 w 280"/>
                <a:gd name="T5" fmla="*/ 0 h 255"/>
                <a:gd name="T6" fmla="*/ 0 w 280"/>
                <a:gd name="T7" fmla="*/ 137 h 255"/>
                <a:gd name="T8" fmla="*/ 190 w 280"/>
                <a:gd name="T9" fmla="*/ 255 h 255"/>
                <a:gd name="T10" fmla="*/ 280 w 280"/>
                <a:gd name="T11" fmla="*/ 127 h 255"/>
                <a:gd name="T12" fmla="*/ 280 w 280"/>
                <a:gd name="T13" fmla="*/ 127 h 255"/>
                <a:gd name="T14" fmla="*/ 275 w 280"/>
                <a:gd name="T15" fmla="*/ 122 h 255"/>
                <a:gd name="T16" fmla="*/ 270 w 280"/>
                <a:gd name="T17" fmla="*/ 119 h 255"/>
                <a:gd name="T18" fmla="*/ 280 w 280"/>
                <a:gd name="T19" fmla="*/ 12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55">
                  <a:moveTo>
                    <a:pt x="280" y="127"/>
                  </a:moveTo>
                  <a:lnTo>
                    <a:pt x="270" y="119"/>
                  </a:lnTo>
                  <a:lnTo>
                    <a:pt x="80" y="0"/>
                  </a:lnTo>
                  <a:lnTo>
                    <a:pt x="0" y="137"/>
                  </a:lnTo>
                  <a:lnTo>
                    <a:pt x="190" y="255"/>
                  </a:lnTo>
                  <a:lnTo>
                    <a:pt x="280" y="127"/>
                  </a:lnTo>
                  <a:lnTo>
                    <a:pt x="280" y="127"/>
                  </a:lnTo>
                  <a:lnTo>
                    <a:pt x="275" y="122"/>
                  </a:lnTo>
                  <a:lnTo>
                    <a:pt x="270" y="119"/>
                  </a:lnTo>
                  <a:lnTo>
                    <a:pt x="280" y="12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9"/>
            <p:cNvSpPr>
              <a:spLocks/>
            </p:cNvSpPr>
            <p:nvPr/>
          </p:nvSpPr>
          <p:spPr bwMode="auto">
            <a:xfrm>
              <a:off x="1686" y="1671"/>
              <a:ext cx="53" cy="47"/>
            </a:xfrm>
            <a:custGeom>
              <a:avLst/>
              <a:gdLst>
                <a:gd name="T0" fmla="*/ 157 w 254"/>
                <a:gd name="T1" fmla="*/ 263 h 263"/>
                <a:gd name="T2" fmla="*/ 254 w 254"/>
                <a:gd name="T3" fmla="*/ 140 h 263"/>
                <a:gd name="T4" fmla="*/ 102 w 254"/>
                <a:gd name="T5" fmla="*/ 0 h 263"/>
                <a:gd name="T6" fmla="*/ 0 w 254"/>
                <a:gd name="T7" fmla="*/ 119 h 263"/>
                <a:gd name="T8" fmla="*/ 153 w 254"/>
                <a:gd name="T9" fmla="*/ 258 h 263"/>
                <a:gd name="T10" fmla="*/ 157 w 254"/>
                <a:gd name="T11" fmla="*/ 263 h 263"/>
                <a:gd name="T12" fmla="*/ 153 w 254"/>
                <a:gd name="T13" fmla="*/ 258 h 263"/>
                <a:gd name="T14" fmla="*/ 154 w 254"/>
                <a:gd name="T15" fmla="*/ 260 h 263"/>
                <a:gd name="T16" fmla="*/ 157 w 254"/>
                <a:gd name="T1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63">
                  <a:moveTo>
                    <a:pt x="157" y="263"/>
                  </a:moveTo>
                  <a:lnTo>
                    <a:pt x="254" y="140"/>
                  </a:lnTo>
                  <a:lnTo>
                    <a:pt x="102" y="0"/>
                  </a:lnTo>
                  <a:lnTo>
                    <a:pt x="0" y="119"/>
                  </a:lnTo>
                  <a:lnTo>
                    <a:pt x="153" y="258"/>
                  </a:lnTo>
                  <a:lnTo>
                    <a:pt x="157" y="263"/>
                  </a:lnTo>
                  <a:lnTo>
                    <a:pt x="153" y="258"/>
                  </a:lnTo>
                  <a:lnTo>
                    <a:pt x="154" y="260"/>
                  </a:lnTo>
                  <a:lnTo>
                    <a:pt x="157" y="26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1719" y="1695"/>
              <a:ext cx="60" cy="50"/>
            </a:xfrm>
            <a:custGeom>
              <a:avLst/>
              <a:gdLst>
                <a:gd name="T0" fmla="*/ 285 w 285"/>
                <a:gd name="T1" fmla="*/ 151 h 277"/>
                <a:gd name="T2" fmla="*/ 283 w 285"/>
                <a:gd name="T3" fmla="*/ 150 h 277"/>
                <a:gd name="T4" fmla="*/ 93 w 285"/>
                <a:gd name="T5" fmla="*/ 0 h 277"/>
                <a:gd name="T6" fmla="*/ 0 w 285"/>
                <a:gd name="T7" fmla="*/ 127 h 277"/>
                <a:gd name="T8" fmla="*/ 189 w 285"/>
                <a:gd name="T9" fmla="*/ 277 h 277"/>
                <a:gd name="T10" fmla="*/ 285 w 285"/>
                <a:gd name="T11" fmla="*/ 151 h 277"/>
                <a:gd name="T12" fmla="*/ 285 w 285"/>
                <a:gd name="T13" fmla="*/ 151 h 277"/>
                <a:gd name="T14" fmla="*/ 284 w 285"/>
                <a:gd name="T15" fmla="*/ 151 h 277"/>
                <a:gd name="T16" fmla="*/ 283 w 285"/>
                <a:gd name="T17" fmla="*/ 150 h 277"/>
                <a:gd name="T18" fmla="*/ 285 w 285"/>
                <a:gd name="T19" fmla="*/ 15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77">
                  <a:moveTo>
                    <a:pt x="285" y="151"/>
                  </a:moveTo>
                  <a:lnTo>
                    <a:pt x="283" y="150"/>
                  </a:lnTo>
                  <a:lnTo>
                    <a:pt x="93" y="0"/>
                  </a:lnTo>
                  <a:lnTo>
                    <a:pt x="0" y="127"/>
                  </a:lnTo>
                  <a:lnTo>
                    <a:pt x="189" y="277"/>
                  </a:lnTo>
                  <a:lnTo>
                    <a:pt x="285" y="151"/>
                  </a:lnTo>
                  <a:lnTo>
                    <a:pt x="285" y="151"/>
                  </a:lnTo>
                  <a:lnTo>
                    <a:pt x="284" y="151"/>
                  </a:lnTo>
                  <a:lnTo>
                    <a:pt x="283" y="150"/>
                  </a:lnTo>
                  <a:lnTo>
                    <a:pt x="285" y="151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1759" y="1723"/>
              <a:ext cx="62" cy="50"/>
            </a:xfrm>
            <a:custGeom>
              <a:avLst/>
              <a:gdLst>
                <a:gd name="T0" fmla="*/ 297 w 297"/>
                <a:gd name="T1" fmla="*/ 171 h 285"/>
                <a:gd name="T2" fmla="*/ 287 w 297"/>
                <a:gd name="T3" fmla="*/ 162 h 285"/>
                <a:gd name="T4" fmla="*/ 97 w 297"/>
                <a:gd name="T5" fmla="*/ 0 h 285"/>
                <a:gd name="T6" fmla="*/ 0 w 297"/>
                <a:gd name="T7" fmla="*/ 123 h 285"/>
                <a:gd name="T8" fmla="*/ 189 w 297"/>
                <a:gd name="T9" fmla="*/ 285 h 285"/>
                <a:gd name="T10" fmla="*/ 297 w 297"/>
                <a:gd name="T11" fmla="*/ 171 h 285"/>
                <a:gd name="T12" fmla="*/ 297 w 297"/>
                <a:gd name="T13" fmla="*/ 171 h 285"/>
                <a:gd name="T14" fmla="*/ 293 w 297"/>
                <a:gd name="T15" fmla="*/ 166 h 285"/>
                <a:gd name="T16" fmla="*/ 287 w 297"/>
                <a:gd name="T17" fmla="*/ 162 h 285"/>
                <a:gd name="T18" fmla="*/ 297 w 297"/>
                <a:gd name="T19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285">
                  <a:moveTo>
                    <a:pt x="297" y="171"/>
                  </a:moveTo>
                  <a:lnTo>
                    <a:pt x="287" y="162"/>
                  </a:lnTo>
                  <a:lnTo>
                    <a:pt x="97" y="0"/>
                  </a:lnTo>
                  <a:lnTo>
                    <a:pt x="0" y="123"/>
                  </a:lnTo>
                  <a:lnTo>
                    <a:pt x="189" y="28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293" y="166"/>
                  </a:lnTo>
                  <a:lnTo>
                    <a:pt x="287" y="162"/>
                  </a:lnTo>
                  <a:lnTo>
                    <a:pt x="297" y="171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42"/>
            <p:cNvSpPr>
              <a:spLocks/>
            </p:cNvSpPr>
            <p:nvPr/>
          </p:nvSpPr>
          <p:spPr bwMode="auto">
            <a:xfrm>
              <a:off x="1796" y="1753"/>
              <a:ext cx="57" cy="53"/>
            </a:xfrm>
            <a:custGeom>
              <a:avLst/>
              <a:gdLst>
                <a:gd name="T0" fmla="*/ 157 w 269"/>
                <a:gd name="T1" fmla="*/ 293 h 293"/>
                <a:gd name="T2" fmla="*/ 269 w 269"/>
                <a:gd name="T3" fmla="*/ 183 h 293"/>
                <a:gd name="T4" fmla="*/ 117 w 269"/>
                <a:gd name="T5" fmla="*/ 0 h 293"/>
                <a:gd name="T6" fmla="*/ 0 w 269"/>
                <a:gd name="T7" fmla="*/ 104 h 293"/>
                <a:gd name="T8" fmla="*/ 152 w 269"/>
                <a:gd name="T9" fmla="*/ 286 h 293"/>
                <a:gd name="T10" fmla="*/ 157 w 269"/>
                <a:gd name="T11" fmla="*/ 293 h 293"/>
                <a:gd name="T12" fmla="*/ 152 w 269"/>
                <a:gd name="T13" fmla="*/ 286 h 293"/>
                <a:gd name="T14" fmla="*/ 154 w 269"/>
                <a:gd name="T15" fmla="*/ 290 h 293"/>
                <a:gd name="T16" fmla="*/ 157 w 269"/>
                <a:gd name="T1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93">
                  <a:moveTo>
                    <a:pt x="157" y="293"/>
                  </a:moveTo>
                  <a:lnTo>
                    <a:pt x="269" y="183"/>
                  </a:lnTo>
                  <a:lnTo>
                    <a:pt x="117" y="0"/>
                  </a:lnTo>
                  <a:lnTo>
                    <a:pt x="0" y="104"/>
                  </a:lnTo>
                  <a:lnTo>
                    <a:pt x="152" y="286"/>
                  </a:lnTo>
                  <a:lnTo>
                    <a:pt x="157" y="293"/>
                  </a:lnTo>
                  <a:lnTo>
                    <a:pt x="152" y="286"/>
                  </a:lnTo>
                  <a:lnTo>
                    <a:pt x="154" y="290"/>
                  </a:lnTo>
                  <a:lnTo>
                    <a:pt x="157" y="29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829" y="1785"/>
              <a:ext cx="64" cy="54"/>
            </a:xfrm>
            <a:custGeom>
              <a:avLst/>
              <a:gdLst>
                <a:gd name="T0" fmla="*/ 305 w 305"/>
                <a:gd name="T1" fmla="*/ 194 h 299"/>
                <a:gd name="T2" fmla="*/ 295 w 305"/>
                <a:gd name="T3" fmla="*/ 183 h 299"/>
                <a:gd name="T4" fmla="*/ 105 w 305"/>
                <a:gd name="T5" fmla="*/ 0 h 299"/>
                <a:gd name="T6" fmla="*/ 0 w 305"/>
                <a:gd name="T7" fmla="*/ 117 h 299"/>
                <a:gd name="T8" fmla="*/ 190 w 305"/>
                <a:gd name="T9" fmla="*/ 299 h 299"/>
                <a:gd name="T10" fmla="*/ 305 w 305"/>
                <a:gd name="T11" fmla="*/ 194 h 299"/>
                <a:gd name="T12" fmla="*/ 305 w 305"/>
                <a:gd name="T13" fmla="*/ 194 h 299"/>
                <a:gd name="T14" fmla="*/ 301 w 305"/>
                <a:gd name="T15" fmla="*/ 188 h 299"/>
                <a:gd name="T16" fmla="*/ 295 w 305"/>
                <a:gd name="T17" fmla="*/ 183 h 299"/>
                <a:gd name="T18" fmla="*/ 305 w 305"/>
                <a:gd name="T19" fmla="*/ 19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299">
                  <a:moveTo>
                    <a:pt x="305" y="194"/>
                  </a:moveTo>
                  <a:lnTo>
                    <a:pt x="295" y="183"/>
                  </a:lnTo>
                  <a:lnTo>
                    <a:pt x="105" y="0"/>
                  </a:lnTo>
                  <a:lnTo>
                    <a:pt x="0" y="117"/>
                  </a:lnTo>
                  <a:lnTo>
                    <a:pt x="190" y="299"/>
                  </a:lnTo>
                  <a:lnTo>
                    <a:pt x="305" y="194"/>
                  </a:lnTo>
                  <a:lnTo>
                    <a:pt x="305" y="194"/>
                  </a:lnTo>
                  <a:lnTo>
                    <a:pt x="301" y="188"/>
                  </a:lnTo>
                  <a:lnTo>
                    <a:pt x="295" y="183"/>
                  </a:lnTo>
                  <a:lnTo>
                    <a:pt x="305" y="19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1868" y="1820"/>
              <a:ext cx="57" cy="57"/>
            </a:xfrm>
            <a:custGeom>
              <a:avLst/>
              <a:gdLst>
                <a:gd name="T0" fmla="*/ 158 w 277"/>
                <a:gd name="T1" fmla="*/ 315 h 315"/>
                <a:gd name="T2" fmla="*/ 277 w 277"/>
                <a:gd name="T3" fmla="*/ 214 h 315"/>
                <a:gd name="T4" fmla="*/ 125 w 277"/>
                <a:gd name="T5" fmla="*/ 0 h 315"/>
                <a:gd name="T6" fmla="*/ 0 w 277"/>
                <a:gd name="T7" fmla="*/ 93 h 315"/>
                <a:gd name="T8" fmla="*/ 152 w 277"/>
                <a:gd name="T9" fmla="*/ 308 h 315"/>
                <a:gd name="T10" fmla="*/ 158 w 277"/>
                <a:gd name="T11" fmla="*/ 315 h 315"/>
                <a:gd name="T12" fmla="*/ 152 w 277"/>
                <a:gd name="T13" fmla="*/ 308 h 315"/>
                <a:gd name="T14" fmla="*/ 154 w 277"/>
                <a:gd name="T15" fmla="*/ 311 h 315"/>
                <a:gd name="T16" fmla="*/ 158 w 277"/>
                <a:gd name="T1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315">
                  <a:moveTo>
                    <a:pt x="158" y="315"/>
                  </a:moveTo>
                  <a:lnTo>
                    <a:pt x="277" y="214"/>
                  </a:lnTo>
                  <a:lnTo>
                    <a:pt x="125" y="0"/>
                  </a:lnTo>
                  <a:lnTo>
                    <a:pt x="0" y="93"/>
                  </a:lnTo>
                  <a:lnTo>
                    <a:pt x="152" y="308"/>
                  </a:lnTo>
                  <a:lnTo>
                    <a:pt x="158" y="315"/>
                  </a:lnTo>
                  <a:lnTo>
                    <a:pt x="152" y="308"/>
                  </a:lnTo>
                  <a:lnTo>
                    <a:pt x="154" y="311"/>
                  </a:lnTo>
                  <a:lnTo>
                    <a:pt x="158" y="31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1901" y="1858"/>
              <a:ext cx="64" cy="57"/>
            </a:xfrm>
            <a:custGeom>
              <a:avLst/>
              <a:gdLst>
                <a:gd name="T0" fmla="*/ 304 w 304"/>
                <a:gd name="T1" fmla="*/ 216 h 322"/>
                <a:gd name="T2" fmla="*/ 303 w 304"/>
                <a:gd name="T3" fmla="*/ 215 h 322"/>
                <a:gd name="T4" fmla="*/ 113 w 304"/>
                <a:gd name="T5" fmla="*/ 0 h 322"/>
                <a:gd name="T6" fmla="*/ 0 w 304"/>
                <a:gd name="T7" fmla="*/ 108 h 322"/>
                <a:gd name="T8" fmla="*/ 190 w 304"/>
                <a:gd name="T9" fmla="*/ 322 h 322"/>
                <a:gd name="T10" fmla="*/ 304 w 304"/>
                <a:gd name="T11" fmla="*/ 216 h 322"/>
                <a:gd name="T12" fmla="*/ 304 w 304"/>
                <a:gd name="T13" fmla="*/ 216 h 322"/>
                <a:gd name="T14" fmla="*/ 304 w 304"/>
                <a:gd name="T15" fmla="*/ 216 h 322"/>
                <a:gd name="T16" fmla="*/ 303 w 304"/>
                <a:gd name="T17" fmla="*/ 215 h 322"/>
                <a:gd name="T18" fmla="*/ 304 w 304"/>
                <a:gd name="T19" fmla="*/ 21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322">
                  <a:moveTo>
                    <a:pt x="304" y="216"/>
                  </a:moveTo>
                  <a:lnTo>
                    <a:pt x="303" y="215"/>
                  </a:lnTo>
                  <a:lnTo>
                    <a:pt x="113" y="0"/>
                  </a:lnTo>
                  <a:lnTo>
                    <a:pt x="0" y="108"/>
                  </a:lnTo>
                  <a:lnTo>
                    <a:pt x="190" y="322"/>
                  </a:lnTo>
                  <a:lnTo>
                    <a:pt x="304" y="216"/>
                  </a:lnTo>
                  <a:lnTo>
                    <a:pt x="304" y="216"/>
                  </a:lnTo>
                  <a:lnTo>
                    <a:pt x="304" y="216"/>
                  </a:lnTo>
                  <a:lnTo>
                    <a:pt x="303" y="215"/>
                  </a:lnTo>
                  <a:lnTo>
                    <a:pt x="304" y="216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1941" y="1897"/>
              <a:ext cx="65" cy="60"/>
            </a:xfrm>
            <a:custGeom>
              <a:avLst/>
              <a:gdLst>
                <a:gd name="T0" fmla="*/ 312 w 312"/>
                <a:gd name="T1" fmla="*/ 233 h 330"/>
                <a:gd name="T2" fmla="*/ 305 w 312"/>
                <a:gd name="T3" fmla="*/ 226 h 330"/>
                <a:gd name="T4" fmla="*/ 115 w 312"/>
                <a:gd name="T5" fmla="*/ 0 h 330"/>
                <a:gd name="T6" fmla="*/ 0 w 312"/>
                <a:gd name="T7" fmla="*/ 105 h 330"/>
                <a:gd name="T8" fmla="*/ 189 w 312"/>
                <a:gd name="T9" fmla="*/ 330 h 330"/>
                <a:gd name="T10" fmla="*/ 312 w 312"/>
                <a:gd name="T11" fmla="*/ 233 h 330"/>
                <a:gd name="T12" fmla="*/ 312 w 312"/>
                <a:gd name="T13" fmla="*/ 233 h 330"/>
                <a:gd name="T14" fmla="*/ 309 w 312"/>
                <a:gd name="T15" fmla="*/ 230 h 330"/>
                <a:gd name="T16" fmla="*/ 305 w 312"/>
                <a:gd name="T17" fmla="*/ 226 h 330"/>
                <a:gd name="T18" fmla="*/ 312 w 312"/>
                <a:gd name="T19" fmla="*/ 23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30">
                  <a:moveTo>
                    <a:pt x="312" y="233"/>
                  </a:moveTo>
                  <a:lnTo>
                    <a:pt x="305" y="226"/>
                  </a:lnTo>
                  <a:lnTo>
                    <a:pt x="115" y="0"/>
                  </a:lnTo>
                  <a:lnTo>
                    <a:pt x="0" y="105"/>
                  </a:lnTo>
                  <a:lnTo>
                    <a:pt x="189" y="330"/>
                  </a:lnTo>
                  <a:lnTo>
                    <a:pt x="312" y="233"/>
                  </a:lnTo>
                  <a:lnTo>
                    <a:pt x="312" y="233"/>
                  </a:lnTo>
                  <a:lnTo>
                    <a:pt x="309" y="230"/>
                  </a:lnTo>
                  <a:lnTo>
                    <a:pt x="305" y="226"/>
                  </a:lnTo>
                  <a:lnTo>
                    <a:pt x="312" y="23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47"/>
            <p:cNvSpPr>
              <a:spLocks/>
            </p:cNvSpPr>
            <p:nvPr/>
          </p:nvSpPr>
          <p:spPr bwMode="auto">
            <a:xfrm>
              <a:off x="1979" y="1939"/>
              <a:ext cx="60" cy="60"/>
            </a:xfrm>
            <a:custGeom>
              <a:avLst/>
              <a:gdLst>
                <a:gd name="T0" fmla="*/ 156 w 281"/>
                <a:gd name="T1" fmla="*/ 330 h 330"/>
                <a:gd name="T2" fmla="*/ 281 w 281"/>
                <a:gd name="T3" fmla="*/ 237 h 330"/>
                <a:gd name="T4" fmla="*/ 129 w 281"/>
                <a:gd name="T5" fmla="*/ 0 h 330"/>
                <a:gd name="T6" fmla="*/ 0 w 281"/>
                <a:gd name="T7" fmla="*/ 88 h 330"/>
                <a:gd name="T8" fmla="*/ 152 w 281"/>
                <a:gd name="T9" fmla="*/ 324 h 330"/>
                <a:gd name="T10" fmla="*/ 156 w 281"/>
                <a:gd name="T11" fmla="*/ 330 h 330"/>
                <a:gd name="T12" fmla="*/ 152 w 281"/>
                <a:gd name="T13" fmla="*/ 324 h 330"/>
                <a:gd name="T14" fmla="*/ 154 w 281"/>
                <a:gd name="T15" fmla="*/ 328 h 330"/>
                <a:gd name="T16" fmla="*/ 156 w 281"/>
                <a:gd name="T1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330">
                  <a:moveTo>
                    <a:pt x="156" y="330"/>
                  </a:moveTo>
                  <a:lnTo>
                    <a:pt x="281" y="237"/>
                  </a:lnTo>
                  <a:lnTo>
                    <a:pt x="129" y="0"/>
                  </a:lnTo>
                  <a:lnTo>
                    <a:pt x="0" y="88"/>
                  </a:lnTo>
                  <a:lnTo>
                    <a:pt x="152" y="324"/>
                  </a:lnTo>
                  <a:lnTo>
                    <a:pt x="156" y="330"/>
                  </a:lnTo>
                  <a:lnTo>
                    <a:pt x="152" y="324"/>
                  </a:lnTo>
                  <a:lnTo>
                    <a:pt x="154" y="328"/>
                  </a:lnTo>
                  <a:lnTo>
                    <a:pt x="156" y="33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8"/>
            <p:cNvSpPr>
              <a:spLocks/>
            </p:cNvSpPr>
            <p:nvPr/>
          </p:nvSpPr>
          <p:spPr bwMode="auto">
            <a:xfrm>
              <a:off x="2013" y="1981"/>
              <a:ext cx="65" cy="62"/>
            </a:xfrm>
            <a:custGeom>
              <a:avLst/>
              <a:gdLst>
                <a:gd name="T0" fmla="*/ 311 w 311"/>
                <a:gd name="T1" fmla="*/ 247 h 345"/>
                <a:gd name="T2" fmla="*/ 310 w 311"/>
                <a:gd name="T3" fmla="*/ 246 h 345"/>
                <a:gd name="T4" fmla="*/ 120 w 311"/>
                <a:gd name="T5" fmla="*/ 0 h 345"/>
                <a:gd name="T6" fmla="*/ 0 w 311"/>
                <a:gd name="T7" fmla="*/ 98 h 345"/>
                <a:gd name="T8" fmla="*/ 189 w 311"/>
                <a:gd name="T9" fmla="*/ 345 h 345"/>
                <a:gd name="T10" fmla="*/ 311 w 311"/>
                <a:gd name="T11" fmla="*/ 247 h 345"/>
                <a:gd name="T12" fmla="*/ 311 w 311"/>
                <a:gd name="T13" fmla="*/ 247 h 345"/>
                <a:gd name="T14" fmla="*/ 310 w 311"/>
                <a:gd name="T15" fmla="*/ 247 h 345"/>
                <a:gd name="T16" fmla="*/ 310 w 311"/>
                <a:gd name="T17" fmla="*/ 246 h 345"/>
                <a:gd name="T18" fmla="*/ 311 w 311"/>
                <a:gd name="T19" fmla="*/ 24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1" h="345">
                  <a:moveTo>
                    <a:pt x="311" y="247"/>
                  </a:moveTo>
                  <a:lnTo>
                    <a:pt x="310" y="246"/>
                  </a:lnTo>
                  <a:lnTo>
                    <a:pt x="120" y="0"/>
                  </a:lnTo>
                  <a:lnTo>
                    <a:pt x="0" y="98"/>
                  </a:lnTo>
                  <a:lnTo>
                    <a:pt x="189" y="345"/>
                  </a:lnTo>
                  <a:lnTo>
                    <a:pt x="311" y="247"/>
                  </a:lnTo>
                  <a:lnTo>
                    <a:pt x="311" y="247"/>
                  </a:lnTo>
                  <a:lnTo>
                    <a:pt x="310" y="247"/>
                  </a:lnTo>
                  <a:lnTo>
                    <a:pt x="310" y="246"/>
                  </a:lnTo>
                  <a:lnTo>
                    <a:pt x="311" y="24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9"/>
            <p:cNvSpPr>
              <a:spLocks/>
            </p:cNvSpPr>
            <p:nvPr/>
          </p:nvSpPr>
          <p:spPr bwMode="auto">
            <a:xfrm>
              <a:off x="2052" y="2025"/>
              <a:ext cx="67" cy="65"/>
            </a:xfrm>
            <a:custGeom>
              <a:avLst/>
              <a:gdLst>
                <a:gd name="T0" fmla="*/ 317 w 317"/>
                <a:gd name="T1" fmla="*/ 266 h 354"/>
                <a:gd name="T2" fmla="*/ 312 w 317"/>
                <a:gd name="T3" fmla="*/ 257 h 354"/>
                <a:gd name="T4" fmla="*/ 122 w 317"/>
                <a:gd name="T5" fmla="*/ 0 h 354"/>
                <a:gd name="T6" fmla="*/ 0 w 317"/>
                <a:gd name="T7" fmla="*/ 97 h 354"/>
                <a:gd name="T8" fmla="*/ 189 w 317"/>
                <a:gd name="T9" fmla="*/ 354 h 354"/>
                <a:gd name="T10" fmla="*/ 317 w 317"/>
                <a:gd name="T11" fmla="*/ 266 h 354"/>
                <a:gd name="T12" fmla="*/ 317 w 317"/>
                <a:gd name="T13" fmla="*/ 266 h 354"/>
                <a:gd name="T14" fmla="*/ 315 w 317"/>
                <a:gd name="T15" fmla="*/ 262 h 354"/>
                <a:gd name="T16" fmla="*/ 312 w 317"/>
                <a:gd name="T17" fmla="*/ 257 h 354"/>
                <a:gd name="T18" fmla="*/ 317 w 317"/>
                <a:gd name="T19" fmla="*/ 26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54">
                  <a:moveTo>
                    <a:pt x="317" y="266"/>
                  </a:moveTo>
                  <a:lnTo>
                    <a:pt x="312" y="257"/>
                  </a:lnTo>
                  <a:lnTo>
                    <a:pt x="122" y="0"/>
                  </a:lnTo>
                  <a:lnTo>
                    <a:pt x="0" y="97"/>
                  </a:lnTo>
                  <a:lnTo>
                    <a:pt x="189" y="354"/>
                  </a:lnTo>
                  <a:lnTo>
                    <a:pt x="317" y="266"/>
                  </a:lnTo>
                  <a:lnTo>
                    <a:pt x="317" y="266"/>
                  </a:lnTo>
                  <a:lnTo>
                    <a:pt x="315" y="262"/>
                  </a:lnTo>
                  <a:lnTo>
                    <a:pt x="312" y="257"/>
                  </a:lnTo>
                  <a:lnTo>
                    <a:pt x="317" y="266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50"/>
            <p:cNvSpPr>
              <a:spLocks/>
            </p:cNvSpPr>
            <p:nvPr/>
          </p:nvSpPr>
          <p:spPr bwMode="auto">
            <a:xfrm>
              <a:off x="2091" y="2074"/>
              <a:ext cx="59" cy="64"/>
            </a:xfrm>
            <a:custGeom>
              <a:avLst/>
              <a:gdLst>
                <a:gd name="T0" fmla="*/ 156 w 284"/>
                <a:gd name="T1" fmla="*/ 356 h 356"/>
                <a:gd name="T2" fmla="*/ 284 w 284"/>
                <a:gd name="T3" fmla="*/ 268 h 356"/>
                <a:gd name="T4" fmla="*/ 132 w 284"/>
                <a:gd name="T5" fmla="*/ 0 h 356"/>
                <a:gd name="T6" fmla="*/ 0 w 284"/>
                <a:gd name="T7" fmla="*/ 80 h 356"/>
                <a:gd name="T8" fmla="*/ 151 w 284"/>
                <a:gd name="T9" fmla="*/ 349 h 356"/>
                <a:gd name="T10" fmla="*/ 156 w 284"/>
                <a:gd name="T11" fmla="*/ 356 h 356"/>
                <a:gd name="T12" fmla="*/ 151 w 284"/>
                <a:gd name="T13" fmla="*/ 349 h 356"/>
                <a:gd name="T14" fmla="*/ 153 w 284"/>
                <a:gd name="T15" fmla="*/ 352 h 356"/>
                <a:gd name="T16" fmla="*/ 156 w 284"/>
                <a:gd name="T1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356">
                  <a:moveTo>
                    <a:pt x="156" y="356"/>
                  </a:moveTo>
                  <a:lnTo>
                    <a:pt x="284" y="268"/>
                  </a:lnTo>
                  <a:lnTo>
                    <a:pt x="132" y="0"/>
                  </a:lnTo>
                  <a:lnTo>
                    <a:pt x="0" y="80"/>
                  </a:lnTo>
                  <a:lnTo>
                    <a:pt x="151" y="349"/>
                  </a:lnTo>
                  <a:lnTo>
                    <a:pt x="156" y="356"/>
                  </a:lnTo>
                  <a:lnTo>
                    <a:pt x="151" y="349"/>
                  </a:lnTo>
                  <a:lnTo>
                    <a:pt x="153" y="352"/>
                  </a:lnTo>
                  <a:lnTo>
                    <a:pt x="156" y="356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51"/>
            <p:cNvSpPr>
              <a:spLocks/>
            </p:cNvSpPr>
            <p:nvPr/>
          </p:nvSpPr>
          <p:spPr bwMode="auto">
            <a:xfrm>
              <a:off x="2123" y="2121"/>
              <a:ext cx="68" cy="65"/>
            </a:xfrm>
            <a:custGeom>
              <a:avLst/>
              <a:gdLst>
                <a:gd name="T0" fmla="*/ 318 w 318"/>
                <a:gd name="T1" fmla="*/ 275 h 362"/>
                <a:gd name="T2" fmla="*/ 313 w 318"/>
                <a:gd name="T3" fmla="*/ 268 h 362"/>
                <a:gd name="T4" fmla="*/ 123 w 318"/>
                <a:gd name="T5" fmla="*/ 0 h 362"/>
                <a:gd name="T6" fmla="*/ 0 w 318"/>
                <a:gd name="T7" fmla="*/ 95 h 362"/>
                <a:gd name="T8" fmla="*/ 189 w 318"/>
                <a:gd name="T9" fmla="*/ 362 h 362"/>
                <a:gd name="T10" fmla="*/ 318 w 318"/>
                <a:gd name="T11" fmla="*/ 275 h 362"/>
                <a:gd name="T12" fmla="*/ 318 w 318"/>
                <a:gd name="T13" fmla="*/ 275 h 362"/>
                <a:gd name="T14" fmla="*/ 315 w 318"/>
                <a:gd name="T15" fmla="*/ 272 h 362"/>
                <a:gd name="T16" fmla="*/ 313 w 318"/>
                <a:gd name="T17" fmla="*/ 268 h 362"/>
                <a:gd name="T18" fmla="*/ 318 w 318"/>
                <a:gd name="T19" fmla="*/ 27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62">
                  <a:moveTo>
                    <a:pt x="318" y="275"/>
                  </a:moveTo>
                  <a:lnTo>
                    <a:pt x="313" y="268"/>
                  </a:lnTo>
                  <a:lnTo>
                    <a:pt x="123" y="0"/>
                  </a:lnTo>
                  <a:lnTo>
                    <a:pt x="0" y="95"/>
                  </a:lnTo>
                  <a:lnTo>
                    <a:pt x="189" y="362"/>
                  </a:lnTo>
                  <a:lnTo>
                    <a:pt x="318" y="275"/>
                  </a:lnTo>
                  <a:lnTo>
                    <a:pt x="318" y="275"/>
                  </a:lnTo>
                  <a:lnTo>
                    <a:pt x="315" y="272"/>
                  </a:lnTo>
                  <a:lnTo>
                    <a:pt x="313" y="268"/>
                  </a:lnTo>
                  <a:lnTo>
                    <a:pt x="318" y="27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2163" y="2170"/>
              <a:ext cx="60" cy="64"/>
            </a:xfrm>
            <a:custGeom>
              <a:avLst/>
              <a:gdLst>
                <a:gd name="T0" fmla="*/ 155 w 283"/>
                <a:gd name="T1" fmla="*/ 354 h 354"/>
                <a:gd name="T2" fmla="*/ 283 w 283"/>
                <a:gd name="T3" fmla="*/ 269 h 354"/>
                <a:gd name="T4" fmla="*/ 132 w 283"/>
                <a:gd name="T5" fmla="*/ 0 h 354"/>
                <a:gd name="T6" fmla="*/ 0 w 283"/>
                <a:gd name="T7" fmla="*/ 80 h 354"/>
                <a:gd name="T8" fmla="*/ 151 w 283"/>
                <a:gd name="T9" fmla="*/ 349 h 354"/>
                <a:gd name="T10" fmla="*/ 155 w 283"/>
                <a:gd name="T11" fmla="*/ 354 h 354"/>
                <a:gd name="T12" fmla="*/ 151 w 283"/>
                <a:gd name="T13" fmla="*/ 349 h 354"/>
                <a:gd name="T14" fmla="*/ 152 w 283"/>
                <a:gd name="T15" fmla="*/ 351 h 354"/>
                <a:gd name="T16" fmla="*/ 155 w 283"/>
                <a:gd name="T1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54">
                  <a:moveTo>
                    <a:pt x="155" y="354"/>
                  </a:moveTo>
                  <a:lnTo>
                    <a:pt x="283" y="269"/>
                  </a:lnTo>
                  <a:lnTo>
                    <a:pt x="132" y="0"/>
                  </a:lnTo>
                  <a:lnTo>
                    <a:pt x="0" y="80"/>
                  </a:lnTo>
                  <a:lnTo>
                    <a:pt x="151" y="349"/>
                  </a:lnTo>
                  <a:lnTo>
                    <a:pt x="155" y="354"/>
                  </a:lnTo>
                  <a:lnTo>
                    <a:pt x="151" y="349"/>
                  </a:lnTo>
                  <a:lnTo>
                    <a:pt x="152" y="351"/>
                  </a:lnTo>
                  <a:lnTo>
                    <a:pt x="155" y="35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2196" y="2218"/>
              <a:ext cx="66" cy="67"/>
            </a:xfrm>
            <a:custGeom>
              <a:avLst/>
              <a:gdLst>
                <a:gd name="T0" fmla="*/ 315 w 315"/>
                <a:gd name="T1" fmla="*/ 280 h 370"/>
                <a:gd name="T2" fmla="*/ 315 w 315"/>
                <a:gd name="T3" fmla="*/ 279 h 370"/>
                <a:gd name="T4" fmla="*/ 125 w 315"/>
                <a:gd name="T5" fmla="*/ 0 h 370"/>
                <a:gd name="T6" fmla="*/ 0 w 315"/>
                <a:gd name="T7" fmla="*/ 91 h 370"/>
                <a:gd name="T8" fmla="*/ 190 w 315"/>
                <a:gd name="T9" fmla="*/ 370 h 370"/>
                <a:gd name="T10" fmla="*/ 315 w 315"/>
                <a:gd name="T11" fmla="*/ 280 h 370"/>
                <a:gd name="T12" fmla="*/ 315 w 315"/>
                <a:gd name="T13" fmla="*/ 280 h 370"/>
                <a:gd name="T14" fmla="*/ 315 w 315"/>
                <a:gd name="T15" fmla="*/ 279 h 370"/>
                <a:gd name="T16" fmla="*/ 315 w 315"/>
                <a:gd name="T17" fmla="*/ 279 h 370"/>
                <a:gd name="T18" fmla="*/ 315 w 315"/>
                <a:gd name="T19" fmla="*/ 28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70">
                  <a:moveTo>
                    <a:pt x="315" y="280"/>
                  </a:moveTo>
                  <a:lnTo>
                    <a:pt x="315" y="279"/>
                  </a:lnTo>
                  <a:lnTo>
                    <a:pt x="125" y="0"/>
                  </a:lnTo>
                  <a:lnTo>
                    <a:pt x="0" y="91"/>
                  </a:lnTo>
                  <a:lnTo>
                    <a:pt x="190" y="370"/>
                  </a:lnTo>
                  <a:lnTo>
                    <a:pt x="315" y="280"/>
                  </a:lnTo>
                  <a:lnTo>
                    <a:pt x="315" y="280"/>
                  </a:lnTo>
                  <a:lnTo>
                    <a:pt x="315" y="279"/>
                  </a:lnTo>
                  <a:lnTo>
                    <a:pt x="315" y="279"/>
                  </a:lnTo>
                  <a:lnTo>
                    <a:pt x="315" y="28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2236" y="2269"/>
              <a:ext cx="67" cy="68"/>
            </a:xfrm>
            <a:custGeom>
              <a:avLst/>
              <a:gdLst>
                <a:gd name="T0" fmla="*/ 322 w 322"/>
                <a:gd name="T1" fmla="*/ 294 h 378"/>
                <a:gd name="T2" fmla="*/ 317 w 322"/>
                <a:gd name="T3" fmla="*/ 290 h 378"/>
                <a:gd name="T4" fmla="*/ 127 w 322"/>
                <a:gd name="T5" fmla="*/ 0 h 378"/>
                <a:gd name="T6" fmla="*/ 0 w 322"/>
                <a:gd name="T7" fmla="*/ 89 h 378"/>
                <a:gd name="T8" fmla="*/ 190 w 322"/>
                <a:gd name="T9" fmla="*/ 378 h 378"/>
                <a:gd name="T10" fmla="*/ 322 w 322"/>
                <a:gd name="T11" fmla="*/ 294 h 378"/>
                <a:gd name="T12" fmla="*/ 322 w 322"/>
                <a:gd name="T13" fmla="*/ 294 h 378"/>
                <a:gd name="T14" fmla="*/ 319 w 322"/>
                <a:gd name="T15" fmla="*/ 292 h 378"/>
                <a:gd name="T16" fmla="*/ 317 w 322"/>
                <a:gd name="T17" fmla="*/ 290 h 378"/>
                <a:gd name="T18" fmla="*/ 322 w 322"/>
                <a:gd name="T19" fmla="*/ 29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78">
                  <a:moveTo>
                    <a:pt x="322" y="294"/>
                  </a:moveTo>
                  <a:lnTo>
                    <a:pt x="317" y="290"/>
                  </a:lnTo>
                  <a:lnTo>
                    <a:pt x="127" y="0"/>
                  </a:lnTo>
                  <a:lnTo>
                    <a:pt x="0" y="89"/>
                  </a:lnTo>
                  <a:lnTo>
                    <a:pt x="190" y="378"/>
                  </a:lnTo>
                  <a:lnTo>
                    <a:pt x="322" y="294"/>
                  </a:lnTo>
                  <a:lnTo>
                    <a:pt x="322" y="294"/>
                  </a:lnTo>
                  <a:lnTo>
                    <a:pt x="319" y="292"/>
                  </a:lnTo>
                  <a:lnTo>
                    <a:pt x="317" y="290"/>
                  </a:lnTo>
                  <a:lnTo>
                    <a:pt x="322" y="29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2274" y="2322"/>
              <a:ext cx="61" cy="66"/>
            </a:xfrm>
            <a:custGeom>
              <a:avLst/>
              <a:gdLst>
                <a:gd name="T0" fmla="*/ 156 w 287"/>
                <a:gd name="T1" fmla="*/ 365 h 365"/>
                <a:gd name="T2" fmla="*/ 287 w 287"/>
                <a:gd name="T3" fmla="*/ 280 h 365"/>
                <a:gd name="T4" fmla="*/ 136 w 287"/>
                <a:gd name="T5" fmla="*/ 0 h 365"/>
                <a:gd name="T6" fmla="*/ 0 w 287"/>
                <a:gd name="T7" fmla="*/ 79 h 365"/>
                <a:gd name="T8" fmla="*/ 153 w 287"/>
                <a:gd name="T9" fmla="*/ 358 h 365"/>
                <a:gd name="T10" fmla="*/ 156 w 287"/>
                <a:gd name="T11" fmla="*/ 365 h 365"/>
                <a:gd name="T12" fmla="*/ 153 w 287"/>
                <a:gd name="T13" fmla="*/ 358 h 365"/>
                <a:gd name="T14" fmla="*/ 154 w 287"/>
                <a:gd name="T15" fmla="*/ 361 h 365"/>
                <a:gd name="T16" fmla="*/ 156 w 287"/>
                <a:gd name="T1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365">
                  <a:moveTo>
                    <a:pt x="156" y="365"/>
                  </a:moveTo>
                  <a:lnTo>
                    <a:pt x="287" y="280"/>
                  </a:lnTo>
                  <a:lnTo>
                    <a:pt x="136" y="0"/>
                  </a:lnTo>
                  <a:lnTo>
                    <a:pt x="0" y="79"/>
                  </a:lnTo>
                  <a:lnTo>
                    <a:pt x="153" y="358"/>
                  </a:lnTo>
                  <a:lnTo>
                    <a:pt x="156" y="365"/>
                  </a:lnTo>
                  <a:lnTo>
                    <a:pt x="153" y="358"/>
                  </a:lnTo>
                  <a:lnTo>
                    <a:pt x="154" y="361"/>
                  </a:lnTo>
                  <a:lnTo>
                    <a:pt x="156" y="36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>
              <a:off x="2307" y="2371"/>
              <a:ext cx="67" cy="68"/>
            </a:xfrm>
            <a:custGeom>
              <a:avLst/>
              <a:gdLst>
                <a:gd name="T0" fmla="*/ 317 w 317"/>
                <a:gd name="T1" fmla="*/ 280 h 370"/>
                <a:gd name="T2" fmla="*/ 317 w 317"/>
                <a:gd name="T3" fmla="*/ 279 h 370"/>
                <a:gd name="T4" fmla="*/ 127 w 317"/>
                <a:gd name="T5" fmla="*/ 0 h 370"/>
                <a:gd name="T6" fmla="*/ 0 w 317"/>
                <a:gd name="T7" fmla="*/ 92 h 370"/>
                <a:gd name="T8" fmla="*/ 190 w 317"/>
                <a:gd name="T9" fmla="*/ 370 h 370"/>
                <a:gd name="T10" fmla="*/ 317 w 317"/>
                <a:gd name="T11" fmla="*/ 280 h 370"/>
                <a:gd name="T12" fmla="*/ 317 w 317"/>
                <a:gd name="T13" fmla="*/ 280 h 370"/>
                <a:gd name="T14" fmla="*/ 317 w 317"/>
                <a:gd name="T15" fmla="*/ 279 h 370"/>
                <a:gd name="T16" fmla="*/ 317 w 317"/>
                <a:gd name="T17" fmla="*/ 279 h 370"/>
                <a:gd name="T18" fmla="*/ 317 w 317"/>
                <a:gd name="T19" fmla="*/ 28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70">
                  <a:moveTo>
                    <a:pt x="317" y="280"/>
                  </a:moveTo>
                  <a:lnTo>
                    <a:pt x="317" y="279"/>
                  </a:lnTo>
                  <a:lnTo>
                    <a:pt x="127" y="0"/>
                  </a:lnTo>
                  <a:lnTo>
                    <a:pt x="0" y="92"/>
                  </a:lnTo>
                  <a:lnTo>
                    <a:pt x="190" y="370"/>
                  </a:lnTo>
                  <a:lnTo>
                    <a:pt x="317" y="280"/>
                  </a:lnTo>
                  <a:lnTo>
                    <a:pt x="317" y="280"/>
                  </a:lnTo>
                  <a:lnTo>
                    <a:pt x="317" y="279"/>
                  </a:lnTo>
                  <a:lnTo>
                    <a:pt x="317" y="279"/>
                  </a:lnTo>
                  <a:lnTo>
                    <a:pt x="317" y="28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57"/>
            <p:cNvSpPr>
              <a:spLocks/>
            </p:cNvSpPr>
            <p:nvPr/>
          </p:nvSpPr>
          <p:spPr bwMode="auto">
            <a:xfrm>
              <a:off x="2348" y="2422"/>
              <a:ext cx="68" cy="68"/>
            </a:xfrm>
            <a:custGeom>
              <a:avLst/>
              <a:gdLst>
                <a:gd name="T0" fmla="*/ 320 w 320"/>
                <a:gd name="T1" fmla="*/ 295 h 378"/>
                <a:gd name="T2" fmla="*/ 317 w 320"/>
                <a:gd name="T3" fmla="*/ 289 h 378"/>
                <a:gd name="T4" fmla="*/ 127 w 320"/>
                <a:gd name="T5" fmla="*/ 0 h 378"/>
                <a:gd name="T6" fmla="*/ 0 w 320"/>
                <a:gd name="T7" fmla="*/ 89 h 378"/>
                <a:gd name="T8" fmla="*/ 190 w 320"/>
                <a:gd name="T9" fmla="*/ 378 h 378"/>
                <a:gd name="T10" fmla="*/ 320 w 320"/>
                <a:gd name="T11" fmla="*/ 295 h 378"/>
                <a:gd name="T12" fmla="*/ 320 w 320"/>
                <a:gd name="T13" fmla="*/ 295 h 378"/>
                <a:gd name="T14" fmla="*/ 319 w 320"/>
                <a:gd name="T15" fmla="*/ 292 h 378"/>
                <a:gd name="T16" fmla="*/ 317 w 320"/>
                <a:gd name="T17" fmla="*/ 289 h 378"/>
                <a:gd name="T18" fmla="*/ 320 w 320"/>
                <a:gd name="T19" fmla="*/ 29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78">
                  <a:moveTo>
                    <a:pt x="320" y="295"/>
                  </a:moveTo>
                  <a:lnTo>
                    <a:pt x="317" y="289"/>
                  </a:lnTo>
                  <a:lnTo>
                    <a:pt x="127" y="0"/>
                  </a:lnTo>
                  <a:lnTo>
                    <a:pt x="0" y="89"/>
                  </a:lnTo>
                  <a:lnTo>
                    <a:pt x="190" y="378"/>
                  </a:lnTo>
                  <a:lnTo>
                    <a:pt x="320" y="295"/>
                  </a:lnTo>
                  <a:lnTo>
                    <a:pt x="320" y="295"/>
                  </a:lnTo>
                  <a:lnTo>
                    <a:pt x="319" y="292"/>
                  </a:lnTo>
                  <a:lnTo>
                    <a:pt x="317" y="289"/>
                  </a:lnTo>
                  <a:lnTo>
                    <a:pt x="320" y="29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>
              <a:off x="2387" y="2475"/>
              <a:ext cx="61" cy="66"/>
            </a:xfrm>
            <a:custGeom>
              <a:avLst/>
              <a:gdLst>
                <a:gd name="T0" fmla="*/ 156 w 286"/>
                <a:gd name="T1" fmla="*/ 364 h 364"/>
                <a:gd name="T2" fmla="*/ 286 w 286"/>
                <a:gd name="T3" fmla="*/ 279 h 364"/>
                <a:gd name="T4" fmla="*/ 134 w 286"/>
                <a:gd name="T5" fmla="*/ 0 h 364"/>
                <a:gd name="T6" fmla="*/ 0 w 286"/>
                <a:gd name="T7" fmla="*/ 77 h 364"/>
                <a:gd name="T8" fmla="*/ 152 w 286"/>
                <a:gd name="T9" fmla="*/ 357 h 364"/>
                <a:gd name="T10" fmla="*/ 156 w 286"/>
                <a:gd name="T11" fmla="*/ 364 h 364"/>
                <a:gd name="T12" fmla="*/ 152 w 286"/>
                <a:gd name="T13" fmla="*/ 357 h 364"/>
                <a:gd name="T14" fmla="*/ 154 w 286"/>
                <a:gd name="T15" fmla="*/ 361 h 364"/>
                <a:gd name="T16" fmla="*/ 156 w 286"/>
                <a:gd name="T1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364">
                  <a:moveTo>
                    <a:pt x="156" y="364"/>
                  </a:moveTo>
                  <a:lnTo>
                    <a:pt x="286" y="279"/>
                  </a:lnTo>
                  <a:lnTo>
                    <a:pt x="134" y="0"/>
                  </a:lnTo>
                  <a:lnTo>
                    <a:pt x="0" y="77"/>
                  </a:lnTo>
                  <a:lnTo>
                    <a:pt x="152" y="357"/>
                  </a:lnTo>
                  <a:lnTo>
                    <a:pt x="156" y="364"/>
                  </a:lnTo>
                  <a:lnTo>
                    <a:pt x="152" y="357"/>
                  </a:lnTo>
                  <a:lnTo>
                    <a:pt x="154" y="361"/>
                  </a:lnTo>
                  <a:lnTo>
                    <a:pt x="156" y="36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2420" y="2524"/>
              <a:ext cx="67" cy="67"/>
            </a:xfrm>
            <a:custGeom>
              <a:avLst/>
              <a:gdLst>
                <a:gd name="T0" fmla="*/ 320 w 320"/>
                <a:gd name="T1" fmla="*/ 286 h 371"/>
                <a:gd name="T2" fmla="*/ 316 w 320"/>
                <a:gd name="T3" fmla="*/ 279 h 371"/>
                <a:gd name="T4" fmla="*/ 127 w 320"/>
                <a:gd name="T5" fmla="*/ 0 h 371"/>
                <a:gd name="T6" fmla="*/ 0 w 320"/>
                <a:gd name="T7" fmla="*/ 92 h 371"/>
                <a:gd name="T8" fmla="*/ 190 w 320"/>
                <a:gd name="T9" fmla="*/ 371 h 371"/>
                <a:gd name="T10" fmla="*/ 320 w 320"/>
                <a:gd name="T11" fmla="*/ 286 h 371"/>
                <a:gd name="T12" fmla="*/ 320 w 320"/>
                <a:gd name="T13" fmla="*/ 286 h 371"/>
                <a:gd name="T14" fmla="*/ 318 w 320"/>
                <a:gd name="T15" fmla="*/ 283 h 371"/>
                <a:gd name="T16" fmla="*/ 316 w 320"/>
                <a:gd name="T17" fmla="*/ 279 h 371"/>
                <a:gd name="T18" fmla="*/ 320 w 320"/>
                <a:gd name="T19" fmla="*/ 28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71">
                  <a:moveTo>
                    <a:pt x="320" y="286"/>
                  </a:moveTo>
                  <a:lnTo>
                    <a:pt x="316" y="279"/>
                  </a:lnTo>
                  <a:lnTo>
                    <a:pt x="127" y="0"/>
                  </a:lnTo>
                  <a:lnTo>
                    <a:pt x="0" y="92"/>
                  </a:lnTo>
                  <a:lnTo>
                    <a:pt x="190" y="371"/>
                  </a:lnTo>
                  <a:lnTo>
                    <a:pt x="320" y="286"/>
                  </a:lnTo>
                  <a:lnTo>
                    <a:pt x="320" y="286"/>
                  </a:lnTo>
                  <a:lnTo>
                    <a:pt x="318" y="283"/>
                  </a:lnTo>
                  <a:lnTo>
                    <a:pt x="316" y="279"/>
                  </a:lnTo>
                  <a:lnTo>
                    <a:pt x="320" y="286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2458" y="2576"/>
              <a:ext cx="61" cy="65"/>
            </a:xfrm>
            <a:custGeom>
              <a:avLst/>
              <a:gdLst>
                <a:gd name="T0" fmla="*/ 157 w 286"/>
                <a:gd name="T1" fmla="*/ 365 h 365"/>
                <a:gd name="T2" fmla="*/ 286 w 286"/>
                <a:gd name="T3" fmla="*/ 279 h 365"/>
                <a:gd name="T4" fmla="*/ 134 w 286"/>
                <a:gd name="T5" fmla="*/ 0 h 365"/>
                <a:gd name="T6" fmla="*/ 0 w 286"/>
                <a:gd name="T7" fmla="*/ 78 h 365"/>
                <a:gd name="T8" fmla="*/ 152 w 286"/>
                <a:gd name="T9" fmla="*/ 357 h 365"/>
                <a:gd name="T10" fmla="*/ 157 w 286"/>
                <a:gd name="T11" fmla="*/ 365 h 365"/>
                <a:gd name="T12" fmla="*/ 152 w 286"/>
                <a:gd name="T13" fmla="*/ 357 h 365"/>
                <a:gd name="T14" fmla="*/ 154 w 286"/>
                <a:gd name="T15" fmla="*/ 360 h 365"/>
                <a:gd name="T16" fmla="*/ 157 w 286"/>
                <a:gd name="T1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365">
                  <a:moveTo>
                    <a:pt x="157" y="365"/>
                  </a:moveTo>
                  <a:lnTo>
                    <a:pt x="286" y="279"/>
                  </a:lnTo>
                  <a:lnTo>
                    <a:pt x="134" y="0"/>
                  </a:lnTo>
                  <a:lnTo>
                    <a:pt x="0" y="78"/>
                  </a:lnTo>
                  <a:lnTo>
                    <a:pt x="152" y="357"/>
                  </a:lnTo>
                  <a:lnTo>
                    <a:pt x="157" y="365"/>
                  </a:lnTo>
                  <a:lnTo>
                    <a:pt x="152" y="357"/>
                  </a:lnTo>
                  <a:lnTo>
                    <a:pt x="154" y="360"/>
                  </a:lnTo>
                  <a:lnTo>
                    <a:pt x="157" y="36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2492" y="2625"/>
              <a:ext cx="66" cy="66"/>
            </a:xfrm>
            <a:custGeom>
              <a:avLst/>
              <a:gdLst>
                <a:gd name="T0" fmla="*/ 190 w 313"/>
                <a:gd name="T1" fmla="*/ 362 h 362"/>
                <a:gd name="T2" fmla="*/ 313 w 313"/>
                <a:gd name="T3" fmla="*/ 267 h 362"/>
                <a:gd name="T4" fmla="*/ 124 w 313"/>
                <a:gd name="T5" fmla="*/ 0 h 362"/>
                <a:gd name="T6" fmla="*/ 0 w 313"/>
                <a:gd name="T7" fmla="*/ 94 h 362"/>
                <a:gd name="T8" fmla="*/ 190 w 313"/>
                <a:gd name="T9" fmla="*/ 362 h 362"/>
                <a:gd name="T10" fmla="*/ 190 w 313"/>
                <a:gd name="T11" fmla="*/ 362 h 362"/>
                <a:gd name="T12" fmla="*/ 313 w 313"/>
                <a:gd name="T13" fmla="*/ 267 h 362"/>
                <a:gd name="T14" fmla="*/ 313 w 313"/>
                <a:gd name="T15" fmla="*/ 267 h 362"/>
                <a:gd name="T16" fmla="*/ 313 w 313"/>
                <a:gd name="T17" fmla="*/ 267 h 362"/>
                <a:gd name="T18" fmla="*/ 190 w 313"/>
                <a:gd name="T1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62">
                  <a:moveTo>
                    <a:pt x="190" y="362"/>
                  </a:moveTo>
                  <a:lnTo>
                    <a:pt x="313" y="267"/>
                  </a:lnTo>
                  <a:lnTo>
                    <a:pt x="124" y="0"/>
                  </a:lnTo>
                  <a:lnTo>
                    <a:pt x="0" y="94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190" y="362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2532" y="2673"/>
              <a:ext cx="68" cy="65"/>
            </a:xfrm>
            <a:custGeom>
              <a:avLst/>
              <a:gdLst>
                <a:gd name="T0" fmla="*/ 318 w 318"/>
                <a:gd name="T1" fmla="*/ 274 h 362"/>
                <a:gd name="T2" fmla="*/ 313 w 318"/>
                <a:gd name="T3" fmla="*/ 269 h 362"/>
                <a:gd name="T4" fmla="*/ 123 w 318"/>
                <a:gd name="T5" fmla="*/ 0 h 362"/>
                <a:gd name="T6" fmla="*/ 0 w 318"/>
                <a:gd name="T7" fmla="*/ 95 h 362"/>
                <a:gd name="T8" fmla="*/ 190 w 318"/>
                <a:gd name="T9" fmla="*/ 362 h 362"/>
                <a:gd name="T10" fmla="*/ 318 w 318"/>
                <a:gd name="T11" fmla="*/ 274 h 362"/>
                <a:gd name="T12" fmla="*/ 318 w 318"/>
                <a:gd name="T13" fmla="*/ 274 h 362"/>
                <a:gd name="T14" fmla="*/ 316 w 318"/>
                <a:gd name="T15" fmla="*/ 271 h 362"/>
                <a:gd name="T16" fmla="*/ 313 w 318"/>
                <a:gd name="T17" fmla="*/ 269 h 362"/>
                <a:gd name="T18" fmla="*/ 318 w 318"/>
                <a:gd name="T19" fmla="*/ 27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62">
                  <a:moveTo>
                    <a:pt x="318" y="274"/>
                  </a:moveTo>
                  <a:lnTo>
                    <a:pt x="313" y="269"/>
                  </a:lnTo>
                  <a:lnTo>
                    <a:pt x="123" y="0"/>
                  </a:lnTo>
                  <a:lnTo>
                    <a:pt x="0" y="95"/>
                  </a:lnTo>
                  <a:lnTo>
                    <a:pt x="190" y="362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16" y="271"/>
                  </a:lnTo>
                  <a:lnTo>
                    <a:pt x="313" y="269"/>
                  </a:lnTo>
                  <a:lnTo>
                    <a:pt x="318" y="27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63"/>
            <p:cNvSpPr>
              <a:spLocks/>
            </p:cNvSpPr>
            <p:nvPr/>
          </p:nvSpPr>
          <p:spPr bwMode="auto">
            <a:xfrm>
              <a:off x="2572" y="2723"/>
              <a:ext cx="59" cy="63"/>
            </a:xfrm>
            <a:custGeom>
              <a:avLst/>
              <a:gdLst>
                <a:gd name="T0" fmla="*/ 156 w 284"/>
                <a:gd name="T1" fmla="*/ 348 h 348"/>
                <a:gd name="T2" fmla="*/ 284 w 284"/>
                <a:gd name="T3" fmla="*/ 258 h 348"/>
                <a:gd name="T4" fmla="*/ 132 w 284"/>
                <a:gd name="T5" fmla="*/ 0 h 348"/>
                <a:gd name="T6" fmla="*/ 0 w 284"/>
                <a:gd name="T7" fmla="*/ 83 h 348"/>
                <a:gd name="T8" fmla="*/ 151 w 284"/>
                <a:gd name="T9" fmla="*/ 341 h 348"/>
                <a:gd name="T10" fmla="*/ 156 w 284"/>
                <a:gd name="T11" fmla="*/ 348 h 348"/>
                <a:gd name="T12" fmla="*/ 151 w 284"/>
                <a:gd name="T13" fmla="*/ 341 h 348"/>
                <a:gd name="T14" fmla="*/ 154 w 284"/>
                <a:gd name="T15" fmla="*/ 345 h 348"/>
                <a:gd name="T16" fmla="*/ 156 w 284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348">
                  <a:moveTo>
                    <a:pt x="156" y="348"/>
                  </a:moveTo>
                  <a:lnTo>
                    <a:pt x="284" y="258"/>
                  </a:lnTo>
                  <a:lnTo>
                    <a:pt x="132" y="0"/>
                  </a:lnTo>
                  <a:lnTo>
                    <a:pt x="0" y="83"/>
                  </a:lnTo>
                  <a:lnTo>
                    <a:pt x="151" y="341"/>
                  </a:lnTo>
                  <a:lnTo>
                    <a:pt x="156" y="348"/>
                  </a:lnTo>
                  <a:lnTo>
                    <a:pt x="151" y="341"/>
                  </a:lnTo>
                  <a:lnTo>
                    <a:pt x="154" y="345"/>
                  </a:lnTo>
                  <a:lnTo>
                    <a:pt x="156" y="348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64"/>
            <p:cNvSpPr>
              <a:spLocks/>
            </p:cNvSpPr>
            <p:nvPr/>
          </p:nvSpPr>
          <p:spPr bwMode="auto">
            <a:xfrm>
              <a:off x="2604" y="2768"/>
              <a:ext cx="67" cy="64"/>
            </a:xfrm>
            <a:custGeom>
              <a:avLst/>
              <a:gdLst>
                <a:gd name="T0" fmla="*/ 315 w 315"/>
                <a:gd name="T1" fmla="*/ 262 h 354"/>
                <a:gd name="T2" fmla="*/ 312 w 315"/>
                <a:gd name="T3" fmla="*/ 257 h 354"/>
                <a:gd name="T4" fmla="*/ 122 w 315"/>
                <a:gd name="T5" fmla="*/ 0 h 354"/>
                <a:gd name="T6" fmla="*/ 0 w 315"/>
                <a:gd name="T7" fmla="*/ 97 h 354"/>
                <a:gd name="T8" fmla="*/ 190 w 315"/>
                <a:gd name="T9" fmla="*/ 354 h 354"/>
                <a:gd name="T10" fmla="*/ 315 w 315"/>
                <a:gd name="T11" fmla="*/ 262 h 354"/>
                <a:gd name="T12" fmla="*/ 315 w 315"/>
                <a:gd name="T13" fmla="*/ 262 h 354"/>
                <a:gd name="T14" fmla="*/ 314 w 315"/>
                <a:gd name="T15" fmla="*/ 259 h 354"/>
                <a:gd name="T16" fmla="*/ 312 w 315"/>
                <a:gd name="T17" fmla="*/ 257 h 354"/>
                <a:gd name="T18" fmla="*/ 315 w 315"/>
                <a:gd name="T19" fmla="*/ 26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54">
                  <a:moveTo>
                    <a:pt x="315" y="262"/>
                  </a:moveTo>
                  <a:lnTo>
                    <a:pt x="312" y="257"/>
                  </a:lnTo>
                  <a:lnTo>
                    <a:pt x="122" y="0"/>
                  </a:lnTo>
                  <a:lnTo>
                    <a:pt x="0" y="97"/>
                  </a:lnTo>
                  <a:lnTo>
                    <a:pt x="190" y="354"/>
                  </a:lnTo>
                  <a:lnTo>
                    <a:pt x="315" y="262"/>
                  </a:lnTo>
                  <a:lnTo>
                    <a:pt x="315" y="262"/>
                  </a:lnTo>
                  <a:lnTo>
                    <a:pt x="314" y="259"/>
                  </a:lnTo>
                  <a:lnTo>
                    <a:pt x="312" y="257"/>
                  </a:lnTo>
                  <a:lnTo>
                    <a:pt x="315" y="262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65"/>
            <p:cNvSpPr>
              <a:spLocks/>
            </p:cNvSpPr>
            <p:nvPr/>
          </p:nvSpPr>
          <p:spPr bwMode="auto">
            <a:xfrm>
              <a:off x="2643" y="2815"/>
              <a:ext cx="59" cy="60"/>
            </a:xfrm>
            <a:custGeom>
              <a:avLst/>
              <a:gdLst>
                <a:gd name="T0" fmla="*/ 157 w 280"/>
                <a:gd name="T1" fmla="*/ 330 h 330"/>
                <a:gd name="T2" fmla="*/ 280 w 280"/>
                <a:gd name="T3" fmla="*/ 235 h 330"/>
                <a:gd name="T4" fmla="*/ 128 w 280"/>
                <a:gd name="T5" fmla="*/ 0 h 330"/>
                <a:gd name="T6" fmla="*/ 0 w 280"/>
                <a:gd name="T7" fmla="*/ 88 h 330"/>
                <a:gd name="T8" fmla="*/ 152 w 280"/>
                <a:gd name="T9" fmla="*/ 324 h 330"/>
                <a:gd name="T10" fmla="*/ 157 w 280"/>
                <a:gd name="T11" fmla="*/ 330 h 330"/>
                <a:gd name="T12" fmla="*/ 152 w 280"/>
                <a:gd name="T13" fmla="*/ 324 h 330"/>
                <a:gd name="T14" fmla="*/ 155 w 280"/>
                <a:gd name="T15" fmla="*/ 327 h 330"/>
                <a:gd name="T16" fmla="*/ 157 w 280"/>
                <a:gd name="T1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330">
                  <a:moveTo>
                    <a:pt x="157" y="330"/>
                  </a:moveTo>
                  <a:lnTo>
                    <a:pt x="280" y="235"/>
                  </a:lnTo>
                  <a:lnTo>
                    <a:pt x="128" y="0"/>
                  </a:lnTo>
                  <a:lnTo>
                    <a:pt x="0" y="88"/>
                  </a:lnTo>
                  <a:lnTo>
                    <a:pt x="152" y="324"/>
                  </a:lnTo>
                  <a:lnTo>
                    <a:pt x="157" y="330"/>
                  </a:lnTo>
                  <a:lnTo>
                    <a:pt x="152" y="324"/>
                  </a:lnTo>
                  <a:lnTo>
                    <a:pt x="155" y="327"/>
                  </a:lnTo>
                  <a:lnTo>
                    <a:pt x="157" y="33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66"/>
            <p:cNvSpPr>
              <a:spLocks/>
            </p:cNvSpPr>
            <p:nvPr/>
          </p:nvSpPr>
          <p:spPr bwMode="auto">
            <a:xfrm>
              <a:off x="2677" y="2857"/>
              <a:ext cx="65" cy="61"/>
            </a:xfrm>
            <a:custGeom>
              <a:avLst/>
              <a:gdLst>
                <a:gd name="T0" fmla="*/ 191 w 308"/>
                <a:gd name="T1" fmla="*/ 339 h 339"/>
                <a:gd name="T2" fmla="*/ 308 w 308"/>
                <a:gd name="T3" fmla="*/ 236 h 339"/>
                <a:gd name="T4" fmla="*/ 118 w 308"/>
                <a:gd name="T5" fmla="*/ 0 h 339"/>
                <a:gd name="T6" fmla="*/ 0 w 308"/>
                <a:gd name="T7" fmla="*/ 101 h 339"/>
                <a:gd name="T8" fmla="*/ 190 w 308"/>
                <a:gd name="T9" fmla="*/ 337 h 339"/>
                <a:gd name="T10" fmla="*/ 191 w 308"/>
                <a:gd name="T11" fmla="*/ 339 h 339"/>
                <a:gd name="T12" fmla="*/ 190 w 308"/>
                <a:gd name="T13" fmla="*/ 337 h 339"/>
                <a:gd name="T14" fmla="*/ 191 w 308"/>
                <a:gd name="T15" fmla="*/ 338 h 339"/>
                <a:gd name="T16" fmla="*/ 191 w 308"/>
                <a:gd name="T17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339">
                  <a:moveTo>
                    <a:pt x="191" y="339"/>
                  </a:moveTo>
                  <a:lnTo>
                    <a:pt x="308" y="236"/>
                  </a:lnTo>
                  <a:lnTo>
                    <a:pt x="118" y="0"/>
                  </a:lnTo>
                  <a:lnTo>
                    <a:pt x="0" y="101"/>
                  </a:lnTo>
                  <a:lnTo>
                    <a:pt x="190" y="337"/>
                  </a:lnTo>
                  <a:lnTo>
                    <a:pt x="191" y="339"/>
                  </a:lnTo>
                  <a:lnTo>
                    <a:pt x="190" y="337"/>
                  </a:lnTo>
                  <a:lnTo>
                    <a:pt x="191" y="338"/>
                  </a:lnTo>
                  <a:lnTo>
                    <a:pt x="191" y="339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67"/>
            <p:cNvSpPr>
              <a:spLocks/>
            </p:cNvSpPr>
            <p:nvPr/>
          </p:nvSpPr>
          <p:spPr bwMode="auto">
            <a:xfrm>
              <a:off x="2716" y="2899"/>
              <a:ext cx="66" cy="60"/>
            </a:xfrm>
            <a:custGeom>
              <a:avLst/>
              <a:gdLst>
                <a:gd name="T0" fmla="*/ 309 w 309"/>
                <a:gd name="T1" fmla="*/ 229 h 330"/>
                <a:gd name="T2" fmla="*/ 306 w 309"/>
                <a:gd name="T3" fmla="*/ 225 h 330"/>
                <a:gd name="T4" fmla="*/ 116 w 309"/>
                <a:gd name="T5" fmla="*/ 0 h 330"/>
                <a:gd name="T6" fmla="*/ 0 w 309"/>
                <a:gd name="T7" fmla="*/ 105 h 330"/>
                <a:gd name="T8" fmla="*/ 190 w 309"/>
                <a:gd name="T9" fmla="*/ 330 h 330"/>
                <a:gd name="T10" fmla="*/ 309 w 309"/>
                <a:gd name="T11" fmla="*/ 229 h 330"/>
                <a:gd name="T12" fmla="*/ 309 w 309"/>
                <a:gd name="T13" fmla="*/ 229 h 330"/>
                <a:gd name="T14" fmla="*/ 308 w 309"/>
                <a:gd name="T15" fmla="*/ 227 h 330"/>
                <a:gd name="T16" fmla="*/ 306 w 309"/>
                <a:gd name="T17" fmla="*/ 225 h 330"/>
                <a:gd name="T18" fmla="*/ 309 w 309"/>
                <a:gd name="T19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30">
                  <a:moveTo>
                    <a:pt x="309" y="229"/>
                  </a:moveTo>
                  <a:lnTo>
                    <a:pt x="306" y="225"/>
                  </a:lnTo>
                  <a:lnTo>
                    <a:pt x="116" y="0"/>
                  </a:lnTo>
                  <a:lnTo>
                    <a:pt x="0" y="105"/>
                  </a:lnTo>
                  <a:lnTo>
                    <a:pt x="190" y="330"/>
                  </a:lnTo>
                  <a:lnTo>
                    <a:pt x="309" y="229"/>
                  </a:lnTo>
                  <a:lnTo>
                    <a:pt x="309" y="229"/>
                  </a:lnTo>
                  <a:lnTo>
                    <a:pt x="308" y="227"/>
                  </a:lnTo>
                  <a:lnTo>
                    <a:pt x="306" y="225"/>
                  </a:lnTo>
                  <a:lnTo>
                    <a:pt x="309" y="229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68"/>
            <p:cNvSpPr>
              <a:spLocks/>
            </p:cNvSpPr>
            <p:nvPr/>
          </p:nvSpPr>
          <p:spPr bwMode="auto">
            <a:xfrm>
              <a:off x="2756" y="2941"/>
              <a:ext cx="58" cy="55"/>
            </a:xfrm>
            <a:custGeom>
              <a:avLst/>
              <a:gdLst>
                <a:gd name="T0" fmla="*/ 159 w 274"/>
                <a:gd name="T1" fmla="*/ 310 h 310"/>
                <a:gd name="T2" fmla="*/ 274 w 274"/>
                <a:gd name="T3" fmla="*/ 204 h 310"/>
                <a:gd name="T4" fmla="*/ 122 w 274"/>
                <a:gd name="T5" fmla="*/ 0 h 310"/>
                <a:gd name="T6" fmla="*/ 0 w 274"/>
                <a:gd name="T7" fmla="*/ 97 h 310"/>
                <a:gd name="T8" fmla="*/ 151 w 274"/>
                <a:gd name="T9" fmla="*/ 301 h 310"/>
                <a:gd name="T10" fmla="*/ 159 w 274"/>
                <a:gd name="T11" fmla="*/ 310 h 310"/>
                <a:gd name="T12" fmla="*/ 151 w 274"/>
                <a:gd name="T13" fmla="*/ 301 h 310"/>
                <a:gd name="T14" fmla="*/ 155 w 274"/>
                <a:gd name="T15" fmla="*/ 305 h 310"/>
                <a:gd name="T16" fmla="*/ 159 w 274"/>
                <a:gd name="T1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310">
                  <a:moveTo>
                    <a:pt x="159" y="310"/>
                  </a:moveTo>
                  <a:lnTo>
                    <a:pt x="274" y="204"/>
                  </a:lnTo>
                  <a:lnTo>
                    <a:pt x="122" y="0"/>
                  </a:lnTo>
                  <a:lnTo>
                    <a:pt x="0" y="97"/>
                  </a:lnTo>
                  <a:lnTo>
                    <a:pt x="151" y="301"/>
                  </a:lnTo>
                  <a:lnTo>
                    <a:pt x="159" y="310"/>
                  </a:lnTo>
                  <a:lnTo>
                    <a:pt x="151" y="301"/>
                  </a:lnTo>
                  <a:lnTo>
                    <a:pt x="155" y="305"/>
                  </a:lnTo>
                  <a:lnTo>
                    <a:pt x="159" y="31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9"/>
            <p:cNvSpPr>
              <a:spLocks/>
            </p:cNvSpPr>
            <p:nvPr/>
          </p:nvSpPr>
          <p:spPr bwMode="auto">
            <a:xfrm>
              <a:off x="2790" y="2976"/>
              <a:ext cx="63" cy="55"/>
            </a:xfrm>
            <a:custGeom>
              <a:avLst/>
              <a:gdLst>
                <a:gd name="T0" fmla="*/ 189 w 297"/>
                <a:gd name="T1" fmla="*/ 307 h 307"/>
                <a:gd name="T2" fmla="*/ 297 w 297"/>
                <a:gd name="T3" fmla="*/ 193 h 307"/>
                <a:gd name="T4" fmla="*/ 107 w 297"/>
                <a:gd name="T5" fmla="*/ 0 h 307"/>
                <a:gd name="T6" fmla="*/ 0 w 297"/>
                <a:gd name="T7" fmla="*/ 114 h 307"/>
                <a:gd name="T8" fmla="*/ 189 w 297"/>
                <a:gd name="T9" fmla="*/ 307 h 307"/>
                <a:gd name="T10" fmla="*/ 189 w 297"/>
                <a:gd name="T11" fmla="*/ 307 h 307"/>
                <a:gd name="T12" fmla="*/ 297 w 297"/>
                <a:gd name="T13" fmla="*/ 193 h 307"/>
                <a:gd name="T14" fmla="*/ 297 w 297"/>
                <a:gd name="T15" fmla="*/ 193 h 307"/>
                <a:gd name="T16" fmla="*/ 297 w 297"/>
                <a:gd name="T17" fmla="*/ 193 h 307"/>
                <a:gd name="T18" fmla="*/ 189 w 297"/>
                <a:gd name="T1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07">
                  <a:moveTo>
                    <a:pt x="189" y="307"/>
                  </a:moveTo>
                  <a:lnTo>
                    <a:pt x="297" y="193"/>
                  </a:lnTo>
                  <a:lnTo>
                    <a:pt x="107" y="0"/>
                  </a:lnTo>
                  <a:lnTo>
                    <a:pt x="0" y="114"/>
                  </a:lnTo>
                  <a:lnTo>
                    <a:pt x="189" y="307"/>
                  </a:lnTo>
                  <a:lnTo>
                    <a:pt x="189" y="307"/>
                  </a:lnTo>
                  <a:lnTo>
                    <a:pt x="297" y="193"/>
                  </a:lnTo>
                  <a:lnTo>
                    <a:pt x="297" y="193"/>
                  </a:lnTo>
                  <a:lnTo>
                    <a:pt x="297" y="193"/>
                  </a:lnTo>
                  <a:lnTo>
                    <a:pt x="189" y="30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70"/>
            <p:cNvSpPr>
              <a:spLocks/>
            </p:cNvSpPr>
            <p:nvPr/>
          </p:nvSpPr>
          <p:spPr bwMode="auto">
            <a:xfrm>
              <a:off x="2829" y="3011"/>
              <a:ext cx="64" cy="55"/>
            </a:xfrm>
            <a:custGeom>
              <a:avLst/>
              <a:gdLst>
                <a:gd name="T0" fmla="*/ 299 w 299"/>
                <a:gd name="T1" fmla="*/ 194 h 306"/>
                <a:gd name="T2" fmla="*/ 298 w 299"/>
                <a:gd name="T3" fmla="*/ 193 h 306"/>
                <a:gd name="T4" fmla="*/ 108 w 299"/>
                <a:gd name="T5" fmla="*/ 0 h 306"/>
                <a:gd name="T6" fmla="*/ 0 w 299"/>
                <a:gd name="T7" fmla="*/ 114 h 306"/>
                <a:gd name="T8" fmla="*/ 190 w 299"/>
                <a:gd name="T9" fmla="*/ 306 h 306"/>
                <a:gd name="T10" fmla="*/ 299 w 299"/>
                <a:gd name="T11" fmla="*/ 194 h 306"/>
                <a:gd name="T12" fmla="*/ 299 w 299"/>
                <a:gd name="T13" fmla="*/ 194 h 306"/>
                <a:gd name="T14" fmla="*/ 299 w 299"/>
                <a:gd name="T15" fmla="*/ 194 h 306"/>
                <a:gd name="T16" fmla="*/ 298 w 299"/>
                <a:gd name="T17" fmla="*/ 193 h 306"/>
                <a:gd name="T18" fmla="*/ 299 w 299"/>
                <a:gd name="T19" fmla="*/ 19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6">
                  <a:moveTo>
                    <a:pt x="299" y="194"/>
                  </a:moveTo>
                  <a:lnTo>
                    <a:pt x="298" y="193"/>
                  </a:lnTo>
                  <a:lnTo>
                    <a:pt x="108" y="0"/>
                  </a:lnTo>
                  <a:lnTo>
                    <a:pt x="0" y="114"/>
                  </a:lnTo>
                  <a:lnTo>
                    <a:pt x="190" y="306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3"/>
                  </a:lnTo>
                  <a:lnTo>
                    <a:pt x="299" y="19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71"/>
            <p:cNvSpPr>
              <a:spLocks/>
            </p:cNvSpPr>
            <p:nvPr/>
          </p:nvSpPr>
          <p:spPr bwMode="auto">
            <a:xfrm>
              <a:off x="2869" y="3045"/>
              <a:ext cx="56" cy="51"/>
            </a:xfrm>
            <a:custGeom>
              <a:avLst/>
              <a:gdLst>
                <a:gd name="T0" fmla="*/ 158 w 262"/>
                <a:gd name="T1" fmla="*/ 278 h 278"/>
                <a:gd name="T2" fmla="*/ 262 w 262"/>
                <a:gd name="T3" fmla="*/ 161 h 278"/>
                <a:gd name="T4" fmla="*/ 110 w 262"/>
                <a:gd name="T5" fmla="*/ 0 h 278"/>
                <a:gd name="T6" fmla="*/ 0 w 262"/>
                <a:gd name="T7" fmla="*/ 111 h 278"/>
                <a:gd name="T8" fmla="*/ 152 w 262"/>
                <a:gd name="T9" fmla="*/ 272 h 278"/>
                <a:gd name="T10" fmla="*/ 158 w 262"/>
                <a:gd name="T11" fmla="*/ 278 h 278"/>
                <a:gd name="T12" fmla="*/ 152 w 262"/>
                <a:gd name="T13" fmla="*/ 272 h 278"/>
                <a:gd name="T14" fmla="*/ 155 w 262"/>
                <a:gd name="T15" fmla="*/ 275 h 278"/>
                <a:gd name="T16" fmla="*/ 158 w 262"/>
                <a:gd name="T1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278">
                  <a:moveTo>
                    <a:pt x="158" y="278"/>
                  </a:moveTo>
                  <a:lnTo>
                    <a:pt x="262" y="161"/>
                  </a:lnTo>
                  <a:lnTo>
                    <a:pt x="110" y="0"/>
                  </a:lnTo>
                  <a:lnTo>
                    <a:pt x="0" y="111"/>
                  </a:lnTo>
                  <a:lnTo>
                    <a:pt x="152" y="272"/>
                  </a:lnTo>
                  <a:lnTo>
                    <a:pt x="158" y="278"/>
                  </a:lnTo>
                  <a:lnTo>
                    <a:pt x="152" y="272"/>
                  </a:lnTo>
                  <a:lnTo>
                    <a:pt x="155" y="275"/>
                  </a:lnTo>
                  <a:lnTo>
                    <a:pt x="158" y="278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72"/>
            <p:cNvSpPr>
              <a:spLocks/>
            </p:cNvSpPr>
            <p:nvPr/>
          </p:nvSpPr>
          <p:spPr bwMode="auto">
            <a:xfrm>
              <a:off x="2903" y="3074"/>
              <a:ext cx="61" cy="51"/>
            </a:xfrm>
            <a:custGeom>
              <a:avLst/>
              <a:gdLst>
                <a:gd name="T0" fmla="*/ 291 w 291"/>
                <a:gd name="T1" fmla="*/ 163 h 284"/>
                <a:gd name="T2" fmla="*/ 287 w 291"/>
                <a:gd name="T3" fmla="*/ 161 h 284"/>
                <a:gd name="T4" fmla="*/ 98 w 291"/>
                <a:gd name="T5" fmla="*/ 0 h 284"/>
                <a:gd name="T6" fmla="*/ 0 w 291"/>
                <a:gd name="T7" fmla="*/ 123 h 284"/>
                <a:gd name="T8" fmla="*/ 190 w 291"/>
                <a:gd name="T9" fmla="*/ 284 h 284"/>
                <a:gd name="T10" fmla="*/ 291 w 291"/>
                <a:gd name="T11" fmla="*/ 163 h 284"/>
                <a:gd name="T12" fmla="*/ 291 w 291"/>
                <a:gd name="T13" fmla="*/ 163 h 284"/>
                <a:gd name="T14" fmla="*/ 288 w 291"/>
                <a:gd name="T15" fmla="*/ 162 h 284"/>
                <a:gd name="T16" fmla="*/ 287 w 291"/>
                <a:gd name="T17" fmla="*/ 161 h 284"/>
                <a:gd name="T18" fmla="*/ 291 w 291"/>
                <a:gd name="T19" fmla="*/ 16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84">
                  <a:moveTo>
                    <a:pt x="291" y="163"/>
                  </a:moveTo>
                  <a:lnTo>
                    <a:pt x="287" y="161"/>
                  </a:lnTo>
                  <a:lnTo>
                    <a:pt x="98" y="0"/>
                  </a:lnTo>
                  <a:lnTo>
                    <a:pt x="0" y="123"/>
                  </a:lnTo>
                  <a:lnTo>
                    <a:pt x="190" y="284"/>
                  </a:lnTo>
                  <a:lnTo>
                    <a:pt x="291" y="163"/>
                  </a:lnTo>
                  <a:lnTo>
                    <a:pt x="291" y="163"/>
                  </a:lnTo>
                  <a:lnTo>
                    <a:pt x="288" y="162"/>
                  </a:lnTo>
                  <a:lnTo>
                    <a:pt x="287" y="161"/>
                  </a:lnTo>
                  <a:lnTo>
                    <a:pt x="291" y="16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73"/>
            <p:cNvSpPr>
              <a:spLocks/>
            </p:cNvSpPr>
            <p:nvPr/>
          </p:nvSpPr>
          <p:spPr bwMode="auto">
            <a:xfrm>
              <a:off x="2942" y="3104"/>
              <a:ext cx="54" cy="48"/>
            </a:xfrm>
            <a:custGeom>
              <a:avLst/>
              <a:gdLst>
                <a:gd name="T0" fmla="*/ 163 w 254"/>
                <a:gd name="T1" fmla="*/ 267 h 267"/>
                <a:gd name="T2" fmla="*/ 254 w 254"/>
                <a:gd name="T3" fmla="*/ 140 h 267"/>
                <a:gd name="T4" fmla="*/ 103 w 254"/>
                <a:gd name="T5" fmla="*/ 0 h 267"/>
                <a:gd name="T6" fmla="*/ 0 w 254"/>
                <a:gd name="T7" fmla="*/ 118 h 267"/>
                <a:gd name="T8" fmla="*/ 152 w 254"/>
                <a:gd name="T9" fmla="*/ 258 h 267"/>
                <a:gd name="T10" fmla="*/ 163 w 254"/>
                <a:gd name="T11" fmla="*/ 267 h 267"/>
                <a:gd name="T12" fmla="*/ 152 w 254"/>
                <a:gd name="T13" fmla="*/ 258 h 267"/>
                <a:gd name="T14" fmla="*/ 157 w 254"/>
                <a:gd name="T15" fmla="*/ 264 h 267"/>
                <a:gd name="T16" fmla="*/ 163 w 254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67">
                  <a:moveTo>
                    <a:pt x="163" y="267"/>
                  </a:moveTo>
                  <a:lnTo>
                    <a:pt x="254" y="140"/>
                  </a:lnTo>
                  <a:lnTo>
                    <a:pt x="103" y="0"/>
                  </a:lnTo>
                  <a:lnTo>
                    <a:pt x="0" y="118"/>
                  </a:lnTo>
                  <a:lnTo>
                    <a:pt x="152" y="258"/>
                  </a:lnTo>
                  <a:lnTo>
                    <a:pt x="163" y="267"/>
                  </a:lnTo>
                  <a:lnTo>
                    <a:pt x="152" y="258"/>
                  </a:lnTo>
                  <a:lnTo>
                    <a:pt x="157" y="264"/>
                  </a:lnTo>
                  <a:lnTo>
                    <a:pt x="163" y="26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74"/>
            <p:cNvSpPr>
              <a:spLocks/>
            </p:cNvSpPr>
            <p:nvPr/>
          </p:nvSpPr>
          <p:spPr bwMode="auto">
            <a:xfrm>
              <a:off x="2977" y="3126"/>
              <a:ext cx="56" cy="47"/>
            </a:xfrm>
            <a:custGeom>
              <a:avLst/>
              <a:gdLst>
                <a:gd name="T0" fmla="*/ 193 w 269"/>
                <a:gd name="T1" fmla="*/ 256 h 256"/>
                <a:gd name="T2" fmla="*/ 269 w 269"/>
                <a:gd name="T3" fmla="*/ 117 h 256"/>
                <a:gd name="T4" fmla="*/ 79 w 269"/>
                <a:gd name="T5" fmla="*/ 0 h 256"/>
                <a:gd name="T6" fmla="*/ 0 w 269"/>
                <a:gd name="T7" fmla="*/ 136 h 256"/>
                <a:gd name="T8" fmla="*/ 190 w 269"/>
                <a:gd name="T9" fmla="*/ 254 h 256"/>
                <a:gd name="T10" fmla="*/ 193 w 269"/>
                <a:gd name="T11" fmla="*/ 256 h 256"/>
                <a:gd name="T12" fmla="*/ 190 w 269"/>
                <a:gd name="T13" fmla="*/ 254 h 256"/>
                <a:gd name="T14" fmla="*/ 192 w 269"/>
                <a:gd name="T15" fmla="*/ 255 h 256"/>
                <a:gd name="T16" fmla="*/ 193 w 269"/>
                <a:gd name="T1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6">
                  <a:moveTo>
                    <a:pt x="193" y="256"/>
                  </a:moveTo>
                  <a:lnTo>
                    <a:pt x="269" y="117"/>
                  </a:lnTo>
                  <a:lnTo>
                    <a:pt x="79" y="0"/>
                  </a:lnTo>
                  <a:lnTo>
                    <a:pt x="0" y="136"/>
                  </a:lnTo>
                  <a:lnTo>
                    <a:pt x="190" y="254"/>
                  </a:lnTo>
                  <a:lnTo>
                    <a:pt x="193" y="256"/>
                  </a:lnTo>
                  <a:lnTo>
                    <a:pt x="190" y="254"/>
                  </a:lnTo>
                  <a:lnTo>
                    <a:pt x="192" y="255"/>
                  </a:lnTo>
                  <a:lnTo>
                    <a:pt x="193" y="256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75"/>
            <p:cNvSpPr>
              <a:spLocks/>
            </p:cNvSpPr>
            <p:nvPr/>
          </p:nvSpPr>
          <p:spPr bwMode="auto">
            <a:xfrm>
              <a:off x="3017" y="3148"/>
              <a:ext cx="57" cy="45"/>
            </a:xfrm>
            <a:custGeom>
              <a:avLst/>
              <a:gdLst>
                <a:gd name="T0" fmla="*/ 266 w 266"/>
                <a:gd name="T1" fmla="*/ 109 h 247"/>
                <a:gd name="T2" fmla="*/ 263 w 266"/>
                <a:gd name="T3" fmla="*/ 107 h 247"/>
                <a:gd name="T4" fmla="*/ 73 w 266"/>
                <a:gd name="T5" fmla="*/ 0 h 247"/>
                <a:gd name="T6" fmla="*/ 0 w 266"/>
                <a:gd name="T7" fmla="*/ 140 h 247"/>
                <a:gd name="T8" fmla="*/ 190 w 266"/>
                <a:gd name="T9" fmla="*/ 247 h 247"/>
                <a:gd name="T10" fmla="*/ 266 w 266"/>
                <a:gd name="T11" fmla="*/ 109 h 247"/>
                <a:gd name="T12" fmla="*/ 266 w 266"/>
                <a:gd name="T13" fmla="*/ 109 h 247"/>
                <a:gd name="T14" fmla="*/ 265 w 266"/>
                <a:gd name="T15" fmla="*/ 108 h 247"/>
                <a:gd name="T16" fmla="*/ 263 w 266"/>
                <a:gd name="T17" fmla="*/ 107 h 247"/>
                <a:gd name="T18" fmla="*/ 266 w 266"/>
                <a:gd name="T19" fmla="*/ 10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47">
                  <a:moveTo>
                    <a:pt x="266" y="109"/>
                  </a:moveTo>
                  <a:lnTo>
                    <a:pt x="263" y="107"/>
                  </a:lnTo>
                  <a:lnTo>
                    <a:pt x="73" y="0"/>
                  </a:lnTo>
                  <a:lnTo>
                    <a:pt x="0" y="140"/>
                  </a:lnTo>
                  <a:lnTo>
                    <a:pt x="190" y="247"/>
                  </a:lnTo>
                  <a:lnTo>
                    <a:pt x="266" y="109"/>
                  </a:lnTo>
                  <a:lnTo>
                    <a:pt x="266" y="109"/>
                  </a:lnTo>
                  <a:lnTo>
                    <a:pt x="265" y="108"/>
                  </a:lnTo>
                  <a:lnTo>
                    <a:pt x="263" y="107"/>
                  </a:lnTo>
                  <a:lnTo>
                    <a:pt x="266" y="109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6"/>
            <p:cNvSpPr>
              <a:spLocks/>
            </p:cNvSpPr>
            <p:nvPr/>
          </p:nvSpPr>
          <p:spPr bwMode="auto">
            <a:xfrm>
              <a:off x="3057" y="3168"/>
              <a:ext cx="49" cy="43"/>
            </a:xfrm>
            <a:custGeom>
              <a:avLst/>
              <a:gdLst>
                <a:gd name="T0" fmla="*/ 165 w 232"/>
                <a:gd name="T1" fmla="*/ 238 h 238"/>
                <a:gd name="T2" fmla="*/ 232 w 232"/>
                <a:gd name="T3" fmla="*/ 96 h 238"/>
                <a:gd name="T4" fmla="*/ 80 w 232"/>
                <a:gd name="T5" fmla="*/ 0 h 238"/>
                <a:gd name="T6" fmla="*/ 0 w 232"/>
                <a:gd name="T7" fmla="*/ 136 h 238"/>
                <a:gd name="T8" fmla="*/ 151 w 232"/>
                <a:gd name="T9" fmla="*/ 233 h 238"/>
                <a:gd name="T10" fmla="*/ 165 w 232"/>
                <a:gd name="T11" fmla="*/ 238 h 238"/>
                <a:gd name="T12" fmla="*/ 151 w 232"/>
                <a:gd name="T13" fmla="*/ 233 h 238"/>
                <a:gd name="T14" fmla="*/ 158 w 232"/>
                <a:gd name="T15" fmla="*/ 236 h 238"/>
                <a:gd name="T16" fmla="*/ 165 w 232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8">
                  <a:moveTo>
                    <a:pt x="165" y="238"/>
                  </a:moveTo>
                  <a:lnTo>
                    <a:pt x="232" y="96"/>
                  </a:lnTo>
                  <a:lnTo>
                    <a:pt x="80" y="0"/>
                  </a:lnTo>
                  <a:lnTo>
                    <a:pt x="0" y="136"/>
                  </a:lnTo>
                  <a:lnTo>
                    <a:pt x="151" y="233"/>
                  </a:lnTo>
                  <a:lnTo>
                    <a:pt x="165" y="238"/>
                  </a:lnTo>
                  <a:lnTo>
                    <a:pt x="151" y="233"/>
                  </a:lnTo>
                  <a:lnTo>
                    <a:pt x="158" y="236"/>
                  </a:lnTo>
                  <a:lnTo>
                    <a:pt x="165" y="238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77"/>
            <p:cNvSpPr>
              <a:spLocks/>
            </p:cNvSpPr>
            <p:nvPr/>
          </p:nvSpPr>
          <p:spPr bwMode="auto">
            <a:xfrm>
              <a:off x="3092" y="3184"/>
              <a:ext cx="51" cy="41"/>
            </a:xfrm>
            <a:custGeom>
              <a:avLst/>
              <a:gdLst>
                <a:gd name="T0" fmla="*/ 197 w 244"/>
                <a:gd name="T1" fmla="*/ 225 h 225"/>
                <a:gd name="T2" fmla="*/ 244 w 244"/>
                <a:gd name="T3" fmla="*/ 74 h 225"/>
                <a:gd name="T4" fmla="*/ 54 w 244"/>
                <a:gd name="T5" fmla="*/ 0 h 225"/>
                <a:gd name="T6" fmla="*/ 0 w 244"/>
                <a:gd name="T7" fmla="*/ 147 h 225"/>
                <a:gd name="T8" fmla="*/ 190 w 244"/>
                <a:gd name="T9" fmla="*/ 223 h 225"/>
                <a:gd name="T10" fmla="*/ 197 w 244"/>
                <a:gd name="T11" fmla="*/ 225 h 225"/>
                <a:gd name="T12" fmla="*/ 190 w 244"/>
                <a:gd name="T13" fmla="*/ 223 h 225"/>
                <a:gd name="T14" fmla="*/ 193 w 244"/>
                <a:gd name="T15" fmla="*/ 224 h 225"/>
                <a:gd name="T16" fmla="*/ 197 w 244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25">
                  <a:moveTo>
                    <a:pt x="197" y="225"/>
                  </a:moveTo>
                  <a:lnTo>
                    <a:pt x="244" y="74"/>
                  </a:lnTo>
                  <a:lnTo>
                    <a:pt x="54" y="0"/>
                  </a:lnTo>
                  <a:lnTo>
                    <a:pt x="0" y="147"/>
                  </a:lnTo>
                  <a:lnTo>
                    <a:pt x="190" y="223"/>
                  </a:lnTo>
                  <a:lnTo>
                    <a:pt x="197" y="225"/>
                  </a:lnTo>
                  <a:lnTo>
                    <a:pt x="190" y="223"/>
                  </a:lnTo>
                  <a:lnTo>
                    <a:pt x="193" y="224"/>
                  </a:lnTo>
                  <a:lnTo>
                    <a:pt x="197" y="22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78"/>
            <p:cNvSpPr>
              <a:spLocks/>
            </p:cNvSpPr>
            <p:nvPr/>
          </p:nvSpPr>
          <p:spPr bwMode="auto">
            <a:xfrm>
              <a:off x="3133" y="3197"/>
              <a:ext cx="49" cy="38"/>
            </a:xfrm>
            <a:custGeom>
              <a:avLst/>
              <a:gdLst>
                <a:gd name="T0" fmla="*/ 195 w 231"/>
                <a:gd name="T1" fmla="*/ 209 h 209"/>
                <a:gd name="T2" fmla="*/ 231 w 231"/>
                <a:gd name="T3" fmla="*/ 54 h 209"/>
                <a:gd name="T4" fmla="*/ 41 w 231"/>
                <a:gd name="T5" fmla="*/ 0 h 209"/>
                <a:gd name="T6" fmla="*/ 0 w 231"/>
                <a:gd name="T7" fmla="*/ 153 h 209"/>
                <a:gd name="T8" fmla="*/ 190 w 231"/>
                <a:gd name="T9" fmla="*/ 206 h 209"/>
                <a:gd name="T10" fmla="*/ 195 w 231"/>
                <a:gd name="T11" fmla="*/ 209 h 209"/>
                <a:gd name="T12" fmla="*/ 190 w 231"/>
                <a:gd name="T13" fmla="*/ 206 h 209"/>
                <a:gd name="T14" fmla="*/ 192 w 231"/>
                <a:gd name="T15" fmla="*/ 207 h 209"/>
                <a:gd name="T16" fmla="*/ 195 w 231"/>
                <a:gd name="T1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209">
                  <a:moveTo>
                    <a:pt x="195" y="209"/>
                  </a:moveTo>
                  <a:lnTo>
                    <a:pt x="231" y="54"/>
                  </a:lnTo>
                  <a:lnTo>
                    <a:pt x="41" y="0"/>
                  </a:lnTo>
                  <a:lnTo>
                    <a:pt x="0" y="153"/>
                  </a:lnTo>
                  <a:lnTo>
                    <a:pt x="190" y="206"/>
                  </a:lnTo>
                  <a:lnTo>
                    <a:pt x="195" y="209"/>
                  </a:lnTo>
                  <a:lnTo>
                    <a:pt x="190" y="206"/>
                  </a:lnTo>
                  <a:lnTo>
                    <a:pt x="192" y="207"/>
                  </a:lnTo>
                  <a:lnTo>
                    <a:pt x="195" y="209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79"/>
            <p:cNvSpPr>
              <a:spLocks/>
            </p:cNvSpPr>
            <p:nvPr/>
          </p:nvSpPr>
          <p:spPr bwMode="auto">
            <a:xfrm>
              <a:off x="3174" y="3207"/>
              <a:ext cx="38" cy="34"/>
            </a:xfrm>
            <a:custGeom>
              <a:avLst/>
              <a:gdLst>
                <a:gd name="T0" fmla="*/ 159 w 182"/>
                <a:gd name="T1" fmla="*/ 188 h 188"/>
                <a:gd name="T2" fmla="*/ 182 w 182"/>
                <a:gd name="T3" fmla="*/ 31 h 188"/>
                <a:gd name="T4" fmla="*/ 30 w 182"/>
                <a:gd name="T5" fmla="*/ 0 h 188"/>
                <a:gd name="T6" fmla="*/ 0 w 182"/>
                <a:gd name="T7" fmla="*/ 156 h 188"/>
                <a:gd name="T8" fmla="*/ 151 w 182"/>
                <a:gd name="T9" fmla="*/ 187 h 188"/>
                <a:gd name="T10" fmla="*/ 159 w 182"/>
                <a:gd name="T11" fmla="*/ 188 h 188"/>
                <a:gd name="T12" fmla="*/ 151 w 182"/>
                <a:gd name="T13" fmla="*/ 187 h 188"/>
                <a:gd name="T14" fmla="*/ 155 w 182"/>
                <a:gd name="T15" fmla="*/ 188 h 188"/>
                <a:gd name="T16" fmla="*/ 159 w 182"/>
                <a:gd name="T1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8">
                  <a:moveTo>
                    <a:pt x="159" y="188"/>
                  </a:moveTo>
                  <a:lnTo>
                    <a:pt x="182" y="31"/>
                  </a:lnTo>
                  <a:lnTo>
                    <a:pt x="30" y="0"/>
                  </a:lnTo>
                  <a:lnTo>
                    <a:pt x="0" y="156"/>
                  </a:lnTo>
                  <a:lnTo>
                    <a:pt x="151" y="187"/>
                  </a:lnTo>
                  <a:lnTo>
                    <a:pt x="159" y="188"/>
                  </a:lnTo>
                  <a:lnTo>
                    <a:pt x="151" y="187"/>
                  </a:lnTo>
                  <a:lnTo>
                    <a:pt x="155" y="188"/>
                  </a:lnTo>
                  <a:lnTo>
                    <a:pt x="159" y="188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80"/>
            <p:cNvSpPr>
              <a:spLocks/>
            </p:cNvSpPr>
            <p:nvPr/>
          </p:nvSpPr>
          <p:spPr bwMode="auto">
            <a:xfrm>
              <a:off x="3208" y="3212"/>
              <a:ext cx="43" cy="32"/>
            </a:xfrm>
            <a:custGeom>
              <a:avLst/>
              <a:gdLst>
                <a:gd name="T0" fmla="*/ 192 w 205"/>
                <a:gd name="T1" fmla="*/ 181 h 181"/>
                <a:gd name="T2" fmla="*/ 205 w 205"/>
                <a:gd name="T3" fmla="*/ 22 h 181"/>
                <a:gd name="T4" fmla="*/ 16 w 205"/>
                <a:gd name="T5" fmla="*/ 0 h 181"/>
                <a:gd name="T6" fmla="*/ 0 w 205"/>
                <a:gd name="T7" fmla="*/ 158 h 181"/>
                <a:gd name="T8" fmla="*/ 189 w 205"/>
                <a:gd name="T9" fmla="*/ 180 h 181"/>
                <a:gd name="T10" fmla="*/ 192 w 205"/>
                <a:gd name="T11" fmla="*/ 181 h 181"/>
                <a:gd name="T12" fmla="*/ 189 w 205"/>
                <a:gd name="T13" fmla="*/ 180 h 181"/>
                <a:gd name="T14" fmla="*/ 191 w 205"/>
                <a:gd name="T15" fmla="*/ 181 h 181"/>
                <a:gd name="T16" fmla="*/ 192 w 205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81">
                  <a:moveTo>
                    <a:pt x="192" y="181"/>
                  </a:moveTo>
                  <a:lnTo>
                    <a:pt x="205" y="22"/>
                  </a:lnTo>
                  <a:lnTo>
                    <a:pt x="16" y="0"/>
                  </a:lnTo>
                  <a:lnTo>
                    <a:pt x="0" y="158"/>
                  </a:lnTo>
                  <a:lnTo>
                    <a:pt x="189" y="180"/>
                  </a:lnTo>
                  <a:lnTo>
                    <a:pt x="192" y="181"/>
                  </a:lnTo>
                  <a:lnTo>
                    <a:pt x="189" y="180"/>
                  </a:lnTo>
                  <a:lnTo>
                    <a:pt x="191" y="181"/>
                  </a:lnTo>
                  <a:lnTo>
                    <a:pt x="192" y="181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81"/>
            <p:cNvSpPr>
              <a:spLocks/>
            </p:cNvSpPr>
            <p:nvPr/>
          </p:nvSpPr>
          <p:spPr bwMode="auto">
            <a:xfrm>
              <a:off x="3249" y="3216"/>
              <a:ext cx="34" cy="31"/>
            </a:xfrm>
            <a:custGeom>
              <a:avLst/>
              <a:gdLst>
                <a:gd name="T0" fmla="*/ 165 w 165"/>
                <a:gd name="T1" fmla="*/ 169 h 169"/>
                <a:gd name="T2" fmla="*/ 163 w 165"/>
                <a:gd name="T3" fmla="*/ 10 h 169"/>
                <a:gd name="T4" fmla="*/ 11 w 165"/>
                <a:gd name="T5" fmla="*/ 0 h 169"/>
                <a:gd name="T6" fmla="*/ 0 w 165"/>
                <a:gd name="T7" fmla="*/ 159 h 169"/>
                <a:gd name="T8" fmla="*/ 152 w 165"/>
                <a:gd name="T9" fmla="*/ 169 h 169"/>
                <a:gd name="T10" fmla="*/ 165 w 165"/>
                <a:gd name="T11" fmla="*/ 169 h 169"/>
                <a:gd name="T12" fmla="*/ 152 w 165"/>
                <a:gd name="T13" fmla="*/ 169 h 169"/>
                <a:gd name="T14" fmla="*/ 159 w 165"/>
                <a:gd name="T15" fmla="*/ 169 h 169"/>
                <a:gd name="T16" fmla="*/ 165 w 165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9">
                  <a:moveTo>
                    <a:pt x="165" y="169"/>
                  </a:moveTo>
                  <a:lnTo>
                    <a:pt x="163" y="10"/>
                  </a:lnTo>
                  <a:lnTo>
                    <a:pt x="11" y="0"/>
                  </a:lnTo>
                  <a:lnTo>
                    <a:pt x="0" y="159"/>
                  </a:lnTo>
                  <a:lnTo>
                    <a:pt x="152" y="169"/>
                  </a:lnTo>
                  <a:lnTo>
                    <a:pt x="165" y="169"/>
                  </a:lnTo>
                  <a:lnTo>
                    <a:pt x="152" y="169"/>
                  </a:lnTo>
                  <a:lnTo>
                    <a:pt x="159" y="169"/>
                  </a:lnTo>
                  <a:lnTo>
                    <a:pt x="165" y="169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82"/>
            <p:cNvSpPr>
              <a:spLocks/>
            </p:cNvSpPr>
            <p:nvPr/>
          </p:nvSpPr>
          <p:spPr bwMode="auto">
            <a:xfrm>
              <a:off x="3280" y="3215"/>
              <a:ext cx="44" cy="32"/>
            </a:xfrm>
            <a:custGeom>
              <a:avLst/>
              <a:gdLst>
                <a:gd name="T0" fmla="*/ 209 w 209"/>
                <a:gd name="T1" fmla="*/ 158 h 181"/>
                <a:gd name="T2" fmla="*/ 189 w 209"/>
                <a:gd name="T3" fmla="*/ 0 h 181"/>
                <a:gd name="T4" fmla="*/ 0 w 209"/>
                <a:gd name="T5" fmla="*/ 22 h 181"/>
                <a:gd name="T6" fmla="*/ 15 w 209"/>
                <a:gd name="T7" fmla="*/ 181 h 181"/>
                <a:gd name="T8" fmla="*/ 205 w 209"/>
                <a:gd name="T9" fmla="*/ 160 h 181"/>
                <a:gd name="T10" fmla="*/ 209 w 209"/>
                <a:gd name="T11" fmla="*/ 158 h 181"/>
                <a:gd name="T12" fmla="*/ 205 w 209"/>
                <a:gd name="T13" fmla="*/ 160 h 181"/>
                <a:gd name="T14" fmla="*/ 207 w 209"/>
                <a:gd name="T15" fmla="*/ 158 h 181"/>
                <a:gd name="T16" fmla="*/ 209 w 209"/>
                <a:gd name="T17" fmla="*/ 15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81">
                  <a:moveTo>
                    <a:pt x="209" y="158"/>
                  </a:moveTo>
                  <a:lnTo>
                    <a:pt x="189" y="0"/>
                  </a:lnTo>
                  <a:lnTo>
                    <a:pt x="0" y="22"/>
                  </a:lnTo>
                  <a:lnTo>
                    <a:pt x="15" y="181"/>
                  </a:lnTo>
                  <a:lnTo>
                    <a:pt x="205" y="160"/>
                  </a:lnTo>
                  <a:lnTo>
                    <a:pt x="209" y="158"/>
                  </a:lnTo>
                  <a:lnTo>
                    <a:pt x="205" y="160"/>
                  </a:lnTo>
                  <a:lnTo>
                    <a:pt x="207" y="158"/>
                  </a:lnTo>
                  <a:lnTo>
                    <a:pt x="209" y="158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83"/>
            <p:cNvSpPr>
              <a:spLocks/>
            </p:cNvSpPr>
            <p:nvPr/>
          </p:nvSpPr>
          <p:spPr bwMode="auto">
            <a:xfrm>
              <a:off x="3318" y="3208"/>
              <a:ext cx="48" cy="35"/>
            </a:xfrm>
            <a:custGeom>
              <a:avLst/>
              <a:gdLst>
                <a:gd name="T0" fmla="*/ 226 w 226"/>
                <a:gd name="T1" fmla="*/ 153 h 188"/>
                <a:gd name="T2" fmla="*/ 189 w 226"/>
                <a:gd name="T3" fmla="*/ 0 h 188"/>
                <a:gd name="T4" fmla="*/ 0 w 226"/>
                <a:gd name="T5" fmla="*/ 32 h 188"/>
                <a:gd name="T6" fmla="*/ 24 w 226"/>
                <a:gd name="T7" fmla="*/ 188 h 188"/>
                <a:gd name="T8" fmla="*/ 214 w 226"/>
                <a:gd name="T9" fmla="*/ 157 h 188"/>
                <a:gd name="T10" fmla="*/ 226 w 226"/>
                <a:gd name="T11" fmla="*/ 153 h 188"/>
                <a:gd name="T12" fmla="*/ 214 w 226"/>
                <a:gd name="T13" fmla="*/ 157 h 188"/>
                <a:gd name="T14" fmla="*/ 221 w 226"/>
                <a:gd name="T15" fmla="*/ 156 h 188"/>
                <a:gd name="T16" fmla="*/ 226 w 226"/>
                <a:gd name="T17" fmla="*/ 15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88">
                  <a:moveTo>
                    <a:pt x="226" y="153"/>
                  </a:moveTo>
                  <a:lnTo>
                    <a:pt x="189" y="0"/>
                  </a:lnTo>
                  <a:lnTo>
                    <a:pt x="0" y="32"/>
                  </a:lnTo>
                  <a:lnTo>
                    <a:pt x="24" y="188"/>
                  </a:lnTo>
                  <a:lnTo>
                    <a:pt x="214" y="157"/>
                  </a:lnTo>
                  <a:lnTo>
                    <a:pt x="226" y="153"/>
                  </a:lnTo>
                  <a:lnTo>
                    <a:pt x="214" y="157"/>
                  </a:lnTo>
                  <a:lnTo>
                    <a:pt x="221" y="156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84"/>
            <p:cNvSpPr>
              <a:spLocks/>
            </p:cNvSpPr>
            <p:nvPr/>
          </p:nvSpPr>
          <p:spPr bwMode="auto">
            <a:xfrm>
              <a:off x="3357" y="3199"/>
              <a:ext cx="42" cy="37"/>
            </a:xfrm>
            <a:custGeom>
              <a:avLst/>
              <a:gdLst>
                <a:gd name="T0" fmla="*/ 153 w 201"/>
                <a:gd name="T1" fmla="*/ 0 h 205"/>
                <a:gd name="T2" fmla="*/ 152 w 201"/>
                <a:gd name="T3" fmla="*/ 1 h 205"/>
                <a:gd name="T4" fmla="*/ 0 w 201"/>
                <a:gd name="T5" fmla="*/ 54 h 205"/>
                <a:gd name="T6" fmla="*/ 49 w 201"/>
                <a:gd name="T7" fmla="*/ 205 h 205"/>
                <a:gd name="T8" fmla="*/ 201 w 201"/>
                <a:gd name="T9" fmla="*/ 151 h 205"/>
                <a:gd name="T10" fmla="*/ 153 w 201"/>
                <a:gd name="T11" fmla="*/ 0 h 205"/>
                <a:gd name="T12" fmla="*/ 153 w 201"/>
                <a:gd name="T13" fmla="*/ 0 h 205"/>
                <a:gd name="T14" fmla="*/ 153 w 201"/>
                <a:gd name="T15" fmla="*/ 1 h 205"/>
                <a:gd name="T16" fmla="*/ 152 w 201"/>
                <a:gd name="T17" fmla="*/ 1 h 205"/>
                <a:gd name="T18" fmla="*/ 153 w 201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205">
                  <a:moveTo>
                    <a:pt x="153" y="0"/>
                  </a:moveTo>
                  <a:lnTo>
                    <a:pt x="152" y="1"/>
                  </a:lnTo>
                  <a:lnTo>
                    <a:pt x="0" y="54"/>
                  </a:lnTo>
                  <a:lnTo>
                    <a:pt x="49" y="205"/>
                  </a:lnTo>
                  <a:lnTo>
                    <a:pt x="201" y="15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1"/>
                  </a:lnTo>
                  <a:lnTo>
                    <a:pt x="152" y="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85"/>
            <p:cNvSpPr>
              <a:spLocks/>
            </p:cNvSpPr>
            <p:nvPr/>
          </p:nvSpPr>
          <p:spPr bwMode="auto">
            <a:xfrm>
              <a:off x="3388" y="3187"/>
              <a:ext cx="52" cy="39"/>
            </a:xfrm>
            <a:custGeom>
              <a:avLst/>
              <a:gdLst>
                <a:gd name="T0" fmla="*/ 250 w 250"/>
                <a:gd name="T1" fmla="*/ 145 h 216"/>
                <a:gd name="T2" fmla="*/ 190 w 250"/>
                <a:gd name="T3" fmla="*/ 0 h 216"/>
                <a:gd name="T4" fmla="*/ 0 w 250"/>
                <a:gd name="T5" fmla="*/ 64 h 216"/>
                <a:gd name="T6" fmla="*/ 48 w 250"/>
                <a:gd name="T7" fmla="*/ 216 h 216"/>
                <a:gd name="T8" fmla="*/ 237 w 250"/>
                <a:gd name="T9" fmla="*/ 152 h 216"/>
                <a:gd name="T10" fmla="*/ 250 w 250"/>
                <a:gd name="T11" fmla="*/ 145 h 216"/>
                <a:gd name="T12" fmla="*/ 237 w 250"/>
                <a:gd name="T13" fmla="*/ 152 h 216"/>
                <a:gd name="T14" fmla="*/ 244 w 250"/>
                <a:gd name="T15" fmla="*/ 150 h 216"/>
                <a:gd name="T16" fmla="*/ 250 w 250"/>
                <a:gd name="T17" fmla="*/ 1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16">
                  <a:moveTo>
                    <a:pt x="250" y="145"/>
                  </a:moveTo>
                  <a:lnTo>
                    <a:pt x="190" y="0"/>
                  </a:lnTo>
                  <a:lnTo>
                    <a:pt x="0" y="64"/>
                  </a:lnTo>
                  <a:lnTo>
                    <a:pt x="48" y="216"/>
                  </a:lnTo>
                  <a:lnTo>
                    <a:pt x="237" y="152"/>
                  </a:lnTo>
                  <a:lnTo>
                    <a:pt x="250" y="145"/>
                  </a:lnTo>
                  <a:lnTo>
                    <a:pt x="237" y="152"/>
                  </a:lnTo>
                  <a:lnTo>
                    <a:pt x="244" y="150"/>
                  </a:lnTo>
                  <a:lnTo>
                    <a:pt x="250" y="14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86"/>
            <p:cNvSpPr>
              <a:spLocks/>
            </p:cNvSpPr>
            <p:nvPr/>
          </p:nvSpPr>
          <p:spPr bwMode="auto">
            <a:xfrm>
              <a:off x="3426" y="3173"/>
              <a:ext cx="47" cy="42"/>
            </a:xfrm>
            <a:custGeom>
              <a:avLst/>
              <a:gdLst>
                <a:gd name="T0" fmla="*/ 154 w 225"/>
                <a:gd name="T1" fmla="*/ 0 h 226"/>
                <a:gd name="T2" fmla="*/ 152 w 225"/>
                <a:gd name="T3" fmla="*/ 2 h 226"/>
                <a:gd name="T4" fmla="*/ 0 w 225"/>
                <a:gd name="T5" fmla="*/ 88 h 226"/>
                <a:gd name="T6" fmla="*/ 73 w 225"/>
                <a:gd name="T7" fmla="*/ 226 h 226"/>
                <a:gd name="T8" fmla="*/ 225 w 225"/>
                <a:gd name="T9" fmla="*/ 141 h 226"/>
                <a:gd name="T10" fmla="*/ 154 w 225"/>
                <a:gd name="T11" fmla="*/ 0 h 226"/>
                <a:gd name="T12" fmla="*/ 154 w 225"/>
                <a:gd name="T13" fmla="*/ 0 h 226"/>
                <a:gd name="T14" fmla="*/ 153 w 225"/>
                <a:gd name="T15" fmla="*/ 1 h 226"/>
                <a:gd name="T16" fmla="*/ 152 w 225"/>
                <a:gd name="T17" fmla="*/ 2 h 226"/>
                <a:gd name="T18" fmla="*/ 154 w 225"/>
                <a:gd name="T1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6">
                  <a:moveTo>
                    <a:pt x="154" y="0"/>
                  </a:moveTo>
                  <a:lnTo>
                    <a:pt x="152" y="2"/>
                  </a:lnTo>
                  <a:lnTo>
                    <a:pt x="0" y="88"/>
                  </a:lnTo>
                  <a:lnTo>
                    <a:pt x="73" y="226"/>
                  </a:lnTo>
                  <a:lnTo>
                    <a:pt x="225" y="14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52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87"/>
            <p:cNvSpPr>
              <a:spLocks/>
            </p:cNvSpPr>
            <p:nvPr/>
          </p:nvSpPr>
          <p:spPr bwMode="auto">
            <a:xfrm>
              <a:off x="3459" y="3155"/>
              <a:ext cx="55" cy="44"/>
            </a:xfrm>
            <a:custGeom>
              <a:avLst/>
              <a:gdLst>
                <a:gd name="T0" fmla="*/ 267 w 267"/>
                <a:gd name="T1" fmla="*/ 137 h 239"/>
                <a:gd name="T2" fmla="*/ 190 w 267"/>
                <a:gd name="T3" fmla="*/ 0 h 239"/>
                <a:gd name="T4" fmla="*/ 0 w 267"/>
                <a:gd name="T5" fmla="*/ 96 h 239"/>
                <a:gd name="T6" fmla="*/ 69 w 267"/>
                <a:gd name="T7" fmla="*/ 239 h 239"/>
                <a:gd name="T8" fmla="*/ 259 w 267"/>
                <a:gd name="T9" fmla="*/ 142 h 239"/>
                <a:gd name="T10" fmla="*/ 267 w 267"/>
                <a:gd name="T11" fmla="*/ 137 h 239"/>
                <a:gd name="T12" fmla="*/ 259 w 267"/>
                <a:gd name="T13" fmla="*/ 142 h 239"/>
                <a:gd name="T14" fmla="*/ 263 w 267"/>
                <a:gd name="T15" fmla="*/ 140 h 239"/>
                <a:gd name="T16" fmla="*/ 267 w 267"/>
                <a:gd name="T17" fmla="*/ 1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39">
                  <a:moveTo>
                    <a:pt x="267" y="137"/>
                  </a:moveTo>
                  <a:lnTo>
                    <a:pt x="190" y="0"/>
                  </a:lnTo>
                  <a:lnTo>
                    <a:pt x="0" y="96"/>
                  </a:lnTo>
                  <a:lnTo>
                    <a:pt x="69" y="239"/>
                  </a:lnTo>
                  <a:lnTo>
                    <a:pt x="259" y="142"/>
                  </a:lnTo>
                  <a:lnTo>
                    <a:pt x="267" y="137"/>
                  </a:lnTo>
                  <a:lnTo>
                    <a:pt x="259" y="142"/>
                  </a:lnTo>
                  <a:lnTo>
                    <a:pt x="263" y="140"/>
                  </a:lnTo>
                  <a:lnTo>
                    <a:pt x="267" y="13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88"/>
            <p:cNvSpPr>
              <a:spLocks/>
            </p:cNvSpPr>
            <p:nvPr/>
          </p:nvSpPr>
          <p:spPr bwMode="auto">
            <a:xfrm>
              <a:off x="3496" y="3133"/>
              <a:ext cx="60" cy="47"/>
            </a:xfrm>
            <a:custGeom>
              <a:avLst/>
              <a:gdLst>
                <a:gd name="T0" fmla="*/ 281 w 281"/>
                <a:gd name="T1" fmla="*/ 127 h 261"/>
                <a:gd name="T2" fmla="*/ 190 w 281"/>
                <a:gd name="T3" fmla="*/ 0 h 261"/>
                <a:gd name="T4" fmla="*/ 0 w 281"/>
                <a:gd name="T5" fmla="*/ 128 h 261"/>
                <a:gd name="T6" fmla="*/ 85 w 281"/>
                <a:gd name="T7" fmla="*/ 261 h 261"/>
                <a:gd name="T8" fmla="*/ 275 w 281"/>
                <a:gd name="T9" fmla="*/ 133 h 261"/>
                <a:gd name="T10" fmla="*/ 281 w 281"/>
                <a:gd name="T11" fmla="*/ 127 h 261"/>
                <a:gd name="T12" fmla="*/ 275 w 281"/>
                <a:gd name="T13" fmla="*/ 133 h 261"/>
                <a:gd name="T14" fmla="*/ 278 w 281"/>
                <a:gd name="T15" fmla="*/ 130 h 261"/>
                <a:gd name="T16" fmla="*/ 281 w 281"/>
                <a:gd name="T17" fmla="*/ 1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61">
                  <a:moveTo>
                    <a:pt x="281" y="127"/>
                  </a:moveTo>
                  <a:lnTo>
                    <a:pt x="190" y="0"/>
                  </a:lnTo>
                  <a:lnTo>
                    <a:pt x="0" y="128"/>
                  </a:lnTo>
                  <a:lnTo>
                    <a:pt x="85" y="261"/>
                  </a:lnTo>
                  <a:lnTo>
                    <a:pt x="275" y="133"/>
                  </a:lnTo>
                  <a:lnTo>
                    <a:pt x="281" y="127"/>
                  </a:lnTo>
                  <a:lnTo>
                    <a:pt x="275" y="133"/>
                  </a:lnTo>
                  <a:lnTo>
                    <a:pt x="278" y="130"/>
                  </a:lnTo>
                  <a:lnTo>
                    <a:pt x="281" y="12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89"/>
            <p:cNvSpPr>
              <a:spLocks/>
            </p:cNvSpPr>
            <p:nvPr/>
          </p:nvSpPr>
          <p:spPr bwMode="auto">
            <a:xfrm>
              <a:off x="3536" y="3111"/>
              <a:ext cx="52" cy="45"/>
            </a:xfrm>
            <a:custGeom>
              <a:avLst/>
              <a:gdLst>
                <a:gd name="T0" fmla="*/ 154 w 249"/>
                <a:gd name="T1" fmla="*/ 0 h 253"/>
                <a:gd name="T2" fmla="*/ 152 w 249"/>
                <a:gd name="T3" fmla="*/ 1 h 253"/>
                <a:gd name="T4" fmla="*/ 0 w 249"/>
                <a:gd name="T5" fmla="*/ 130 h 253"/>
                <a:gd name="T6" fmla="*/ 97 w 249"/>
                <a:gd name="T7" fmla="*/ 253 h 253"/>
                <a:gd name="T8" fmla="*/ 249 w 249"/>
                <a:gd name="T9" fmla="*/ 124 h 253"/>
                <a:gd name="T10" fmla="*/ 154 w 249"/>
                <a:gd name="T11" fmla="*/ 0 h 253"/>
                <a:gd name="T12" fmla="*/ 154 w 249"/>
                <a:gd name="T13" fmla="*/ 0 h 253"/>
                <a:gd name="T14" fmla="*/ 152 w 249"/>
                <a:gd name="T15" fmla="*/ 1 h 253"/>
                <a:gd name="T16" fmla="*/ 152 w 249"/>
                <a:gd name="T17" fmla="*/ 1 h 253"/>
                <a:gd name="T18" fmla="*/ 154 w 249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53">
                  <a:moveTo>
                    <a:pt x="154" y="0"/>
                  </a:moveTo>
                  <a:lnTo>
                    <a:pt x="152" y="1"/>
                  </a:lnTo>
                  <a:lnTo>
                    <a:pt x="0" y="130"/>
                  </a:lnTo>
                  <a:lnTo>
                    <a:pt x="97" y="253"/>
                  </a:lnTo>
                  <a:lnTo>
                    <a:pt x="249" y="124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90"/>
            <p:cNvSpPr>
              <a:spLocks/>
            </p:cNvSpPr>
            <p:nvPr/>
          </p:nvSpPr>
          <p:spPr bwMode="auto">
            <a:xfrm>
              <a:off x="3567" y="3084"/>
              <a:ext cx="61" cy="49"/>
            </a:xfrm>
            <a:custGeom>
              <a:avLst/>
              <a:gdLst>
                <a:gd name="T0" fmla="*/ 287 w 287"/>
                <a:gd name="T1" fmla="*/ 123 h 277"/>
                <a:gd name="T2" fmla="*/ 189 w 287"/>
                <a:gd name="T3" fmla="*/ 0 h 277"/>
                <a:gd name="T4" fmla="*/ 0 w 287"/>
                <a:gd name="T5" fmla="*/ 150 h 277"/>
                <a:gd name="T6" fmla="*/ 93 w 287"/>
                <a:gd name="T7" fmla="*/ 277 h 277"/>
                <a:gd name="T8" fmla="*/ 283 w 287"/>
                <a:gd name="T9" fmla="*/ 127 h 277"/>
                <a:gd name="T10" fmla="*/ 287 w 287"/>
                <a:gd name="T11" fmla="*/ 123 h 277"/>
                <a:gd name="T12" fmla="*/ 283 w 287"/>
                <a:gd name="T13" fmla="*/ 127 h 277"/>
                <a:gd name="T14" fmla="*/ 285 w 287"/>
                <a:gd name="T15" fmla="*/ 124 h 277"/>
                <a:gd name="T16" fmla="*/ 287 w 287"/>
                <a:gd name="T17" fmla="*/ 12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77">
                  <a:moveTo>
                    <a:pt x="287" y="123"/>
                  </a:moveTo>
                  <a:lnTo>
                    <a:pt x="189" y="0"/>
                  </a:lnTo>
                  <a:lnTo>
                    <a:pt x="0" y="150"/>
                  </a:lnTo>
                  <a:lnTo>
                    <a:pt x="93" y="277"/>
                  </a:lnTo>
                  <a:lnTo>
                    <a:pt x="283" y="127"/>
                  </a:lnTo>
                  <a:lnTo>
                    <a:pt x="287" y="123"/>
                  </a:lnTo>
                  <a:lnTo>
                    <a:pt x="283" y="127"/>
                  </a:lnTo>
                  <a:lnTo>
                    <a:pt x="285" y="124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91"/>
            <p:cNvSpPr>
              <a:spLocks/>
            </p:cNvSpPr>
            <p:nvPr/>
          </p:nvSpPr>
          <p:spPr bwMode="auto">
            <a:xfrm>
              <a:off x="3607" y="3053"/>
              <a:ext cx="62" cy="52"/>
            </a:xfrm>
            <a:custGeom>
              <a:avLst/>
              <a:gdLst>
                <a:gd name="T0" fmla="*/ 297 w 297"/>
                <a:gd name="T1" fmla="*/ 113 h 291"/>
                <a:gd name="T2" fmla="*/ 190 w 297"/>
                <a:gd name="T3" fmla="*/ 0 h 291"/>
                <a:gd name="T4" fmla="*/ 0 w 297"/>
                <a:gd name="T5" fmla="*/ 172 h 291"/>
                <a:gd name="T6" fmla="*/ 101 w 297"/>
                <a:gd name="T7" fmla="*/ 291 h 291"/>
                <a:gd name="T8" fmla="*/ 290 w 297"/>
                <a:gd name="T9" fmla="*/ 120 h 291"/>
                <a:gd name="T10" fmla="*/ 297 w 297"/>
                <a:gd name="T11" fmla="*/ 113 h 291"/>
                <a:gd name="T12" fmla="*/ 290 w 297"/>
                <a:gd name="T13" fmla="*/ 120 h 291"/>
                <a:gd name="T14" fmla="*/ 293 w 297"/>
                <a:gd name="T15" fmla="*/ 116 h 291"/>
                <a:gd name="T16" fmla="*/ 297 w 297"/>
                <a:gd name="T17" fmla="*/ 11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91">
                  <a:moveTo>
                    <a:pt x="297" y="113"/>
                  </a:moveTo>
                  <a:lnTo>
                    <a:pt x="190" y="0"/>
                  </a:lnTo>
                  <a:lnTo>
                    <a:pt x="0" y="172"/>
                  </a:lnTo>
                  <a:lnTo>
                    <a:pt x="101" y="291"/>
                  </a:lnTo>
                  <a:lnTo>
                    <a:pt x="290" y="120"/>
                  </a:lnTo>
                  <a:lnTo>
                    <a:pt x="297" y="113"/>
                  </a:lnTo>
                  <a:lnTo>
                    <a:pt x="290" y="120"/>
                  </a:lnTo>
                  <a:lnTo>
                    <a:pt x="293" y="116"/>
                  </a:lnTo>
                  <a:lnTo>
                    <a:pt x="297" y="11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92"/>
            <p:cNvSpPr>
              <a:spLocks/>
            </p:cNvSpPr>
            <p:nvPr/>
          </p:nvSpPr>
          <p:spPr bwMode="auto">
            <a:xfrm>
              <a:off x="3645" y="3023"/>
              <a:ext cx="56" cy="50"/>
            </a:xfrm>
            <a:custGeom>
              <a:avLst/>
              <a:gdLst>
                <a:gd name="T0" fmla="*/ 155 w 265"/>
                <a:gd name="T1" fmla="*/ 0 h 282"/>
                <a:gd name="T2" fmla="*/ 152 w 265"/>
                <a:gd name="T3" fmla="*/ 3 h 282"/>
                <a:gd name="T4" fmla="*/ 0 w 265"/>
                <a:gd name="T5" fmla="*/ 175 h 282"/>
                <a:gd name="T6" fmla="*/ 114 w 265"/>
                <a:gd name="T7" fmla="*/ 282 h 282"/>
                <a:gd name="T8" fmla="*/ 265 w 265"/>
                <a:gd name="T9" fmla="*/ 110 h 282"/>
                <a:gd name="T10" fmla="*/ 155 w 265"/>
                <a:gd name="T11" fmla="*/ 0 h 282"/>
                <a:gd name="T12" fmla="*/ 155 w 265"/>
                <a:gd name="T13" fmla="*/ 0 h 282"/>
                <a:gd name="T14" fmla="*/ 153 w 265"/>
                <a:gd name="T15" fmla="*/ 2 h 282"/>
                <a:gd name="T16" fmla="*/ 152 w 265"/>
                <a:gd name="T17" fmla="*/ 3 h 282"/>
                <a:gd name="T18" fmla="*/ 155 w 265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82">
                  <a:moveTo>
                    <a:pt x="155" y="0"/>
                  </a:moveTo>
                  <a:lnTo>
                    <a:pt x="152" y="3"/>
                  </a:lnTo>
                  <a:lnTo>
                    <a:pt x="0" y="175"/>
                  </a:lnTo>
                  <a:lnTo>
                    <a:pt x="114" y="282"/>
                  </a:lnTo>
                  <a:lnTo>
                    <a:pt x="265" y="11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2"/>
                  </a:lnTo>
                  <a:lnTo>
                    <a:pt x="152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93"/>
            <p:cNvSpPr>
              <a:spLocks/>
            </p:cNvSpPr>
            <p:nvPr/>
          </p:nvSpPr>
          <p:spPr bwMode="auto">
            <a:xfrm>
              <a:off x="3679" y="2987"/>
              <a:ext cx="63" cy="56"/>
            </a:xfrm>
            <a:custGeom>
              <a:avLst/>
              <a:gdLst>
                <a:gd name="T0" fmla="*/ 305 w 305"/>
                <a:gd name="T1" fmla="*/ 106 h 307"/>
                <a:gd name="T2" fmla="*/ 189 w 305"/>
                <a:gd name="T3" fmla="*/ 0 h 307"/>
                <a:gd name="T4" fmla="*/ 0 w 305"/>
                <a:gd name="T5" fmla="*/ 193 h 307"/>
                <a:gd name="T6" fmla="*/ 107 w 305"/>
                <a:gd name="T7" fmla="*/ 307 h 307"/>
                <a:gd name="T8" fmla="*/ 297 w 305"/>
                <a:gd name="T9" fmla="*/ 114 h 307"/>
                <a:gd name="T10" fmla="*/ 305 w 305"/>
                <a:gd name="T11" fmla="*/ 106 h 307"/>
                <a:gd name="T12" fmla="*/ 297 w 305"/>
                <a:gd name="T13" fmla="*/ 114 h 307"/>
                <a:gd name="T14" fmla="*/ 301 w 305"/>
                <a:gd name="T15" fmla="*/ 109 h 307"/>
                <a:gd name="T16" fmla="*/ 305 w 305"/>
                <a:gd name="T17" fmla="*/ 1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07">
                  <a:moveTo>
                    <a:pt x="305" y="106"/>
                  </a:moveTo>
                  <a:lnTo>
                    <a:pt x="189" y="0"/>
                  </a:lnTo>
                  <a:lnTo>
                    <a:pt x="0" y="193"/>
                  </a:lnTo>
                  <a:lnTo>
                    <a:pt x="107" y="307"/>
                  </a:lnTo>
                  <a:lnTo>
                    <a:pt x="297" y="114"/>
                  </a:lnTo>
                  <a:lnTo>
                    <a:pt x="305" y="106"/>
                  </a:lnTo>
                  <a:lnTo>
                    <a:pt x="297" y="114"/>
                  </a:lnTo>
                  <a:lnTo>
                    <a:pt x="301" y="109"/>
                  </a:lnTo>
                  <a:lnTo>
                    <a:pt x="305" y="106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94"/>
            <p:cNvSpPr>
              <a:spLocks/>
            </p:cNvSpPr>
            <p:nvPr/>
          </p:nvSpPr>
          <p:spPr bwMode="auto">
            <a:xfrm>
              <a:off x="3716" y="2952"/>
              <a:ext cx="59" cy="54"/>
            </a:xfrm>
            <a:custGeom>
              <a:avLst/>
              <a:gdLst>
                <a:gd name="T0" fmla="*/ 155 w 275"/>
                <a:gd name="T1" fmla="*/ 0 h 306"/>
                <a:gd name="T2" fmla="*/ 152 w 275"/>
                <a:gd name="T3" fmla="*/ 5 h 306"/>
                <a:gd name="T4" fmla="*/ 0 w 275"/>
                <a:gd name="T5" fmla="*/ 208 h 306"/>
                <a:gd name="T6" fmla="*/ 123 w 275"/>
                <a:gd name="T7" fmla="*/ 306 h 306"/>
                <a:gd name="T8" fmla="*/ 275 w 275"/>
                <a:gd name="T9" fmla="*/ 102 h 306"/>
                <a:gd name="T10" fmla="*/ 155 w 275"/>
                <a:gd name="T11" fmla="*/ 0 h 306"/>
                <a:gd name="T12" fmla="*/ 155 w 275"/>
                <a:gd name="T13" fmla="*/ 0 h 306"/>
                <a:gd name="T14" fmla="*/ 153 w 275"/>
                <a:gd name="T15" fmla="*/ 3 h 306"/>
                <a:gd name="T16" fmla="*/ 152 w 275"/>
                <a:gd name="T17" fmla="*/ 5 h 306"/>
                <a:gd name="T18" fmla="*/ 155 w 275"/>
                <a:gd name="T1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306">
                  <a:moveTo>
                    <a:pt x="155" y="0"/>
                  </a:moveTo>
                  <a:lnTo>
                    <a:pt x="152" y="5"/>
                  </a:lnTo>
                  <a:lnTo>
                    <a:pt x="0" y="208"/>
                  </a:lnTo>
                  <a:lnTo>
                    <a:pt x="123" y="306"/>
                  </a:lnTo>
                  <a:lnTo>
                    <a:pt x="275" y="10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3"/>
                  </a:lnTo>
                  <a:lnTo>
                    <a:pt x="152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95"/>
            <p:cNvSpPr>
              <a:spLocks/>
            </p:cNvSpPr>
            <p:nvPr/>
          </p:nvSpPr>
          <p:spPr bwMode="auto">
            <a:xfrm>
              <a:off x="3749" y="2910"/>
              <a:ext cx="65" cy="61"/>
            </a:xfrm>
            <a:custGeom>
              <a:avLst/>
              <a:gdLst>
                <a:gd name="T0" fmla="*/ 306 w 306"/>
                <a:gd name="T1" fmla="*/ 105 h 329"/>
                <a:gd name="T2" fmla="*/ 189 w 306"/>
                <a:gd name="T3" fmla="*/ 0 h 329"/>
                <a:gd name="T4" fmla="*/ 0 w 306"/>
                <a:gd name="T5" fmla="*/ 224 h 329"/>
                <a:gd name="T6" fmla="*/ 116 w 306"/>
                <a:gd name="T7" fmla="*/ 329 h 329"/>
                <a:gd name="T8" fmla="*/ 306 w 306"/>
                <a:gd name="T9" fmla="*/ 105 h 329"/>
                <a:gd name="T10" fmla="*/ 306 w 306"/>
                <a:gd name="T11" fmla="*/ 105 h 329"/>
                <a:gd name="T12" fmla="*/ 189 w 306"/>
                <a:gd name="T13" fmla="*/ 0 h 329"/>
                <a:gd name="T14" fmla="*/ 189 w 306"/>
                <a:gd name="T15" fmla="*/ 0 h 329"/>
                <a:gd name="T16" fmla="*/ 189 w 306"/>
                <a:gd name="T17" fmla="*/ 0 h 329"/>
                <a:gd name="T18" fmla="*/ 306 w 306"/>
                <a:gd name="T19" fmla="*/ 10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29">
                  <a:moveTo>
                    <a:pt x="306" y="105"/>
                  </a:moveTo>
                  <a:lnTo>
                    <a:pt x="189" y="0"/>
                  </a:lnTo>
                  <a:lnTo>
                    <a:pt x="0" y="224"/>
                  </a:lnTo>
                  <a:lnTo>
                    <a:pt x="116" y="329"/>
                  </a:lnTo>
                  <a:lnTo>
                    <a:pt x="306" y="105"/>
                  </a:lnTo>
                  <a:lnTo>
                    <a:pt x="306" y="105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306" y="10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96"/>
            <p:cNvSpPr>
              <a:spLocks/>
            </p:cNvSpPr>
            <p:nvPr/>
          </p:nvSpPr>
          <p:spPr bwMode="auto">
            <a:xfrm>
              <a:off x="3789" y="2870"/>
              <a:ext cx="66" cy="60"/>
            </a:xfrm>
            <a:custGeom>
              <a:avLst/>
              <a:gdLst>
                <a:gd name="T0" fmla="*/ 313 w 313"/>
                <a:gd name="T1" fmla="*/ 97 h 331"/>
                <a:gd name="T2" fmla="*/ 190 w 313"/>
                <a:gd name="T3" fmla="*/ 0 h 331"/>
                <a:gd name="T4" fmla="*/ 0 w 313"/>
                <a:gd name="T5" fmla="*/ 226 h 331"/>
                <a:gd name="T6" fmla="*/ 117 w 313"/>
                <a:gd name="T7" fmla="*/ 331 h 331"/>
                <a:gd name="T8" fmla="*/ 307 w 313"/>
                <a:gd name="T9" fmla="*/ 105 h 331"/>
                <a:gd name="T10" fmla="*/ 313 w 313"/>
                <a:gd name="T11" fmla="*/ 97 h 331"/>
                <a:gd name="T12" fmla="*/ 307 w 313"/>
                <a:gd name="T13" fmla="*/ 105 h 331"/>
                <a:gd name="T14" fmla="*/ 311 w 313"/>
                <a:gd name="T15" fmla="*/ 100 h 331"/>
                <a:gd name="T16" fmla="*/ 313 w 313"/>
                <a:gd name="T17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31">
                  <a:moveTo>
                    <a:pt x="313" y="97"/>
                  </a:moveTo>
                  <a:lnTo>
                    <a:pt x="190" y="0"/>
                  </a:lnTo>
                  <a:lnTo>
                    <a:pt x="0" y="226"/>
                  </a:lnTo>
                  <a:lnTo>
                    <a:pt x="117" y="331"/>
                  </a:lnTo>
                  <a:lnTo>
                    <a:pt x="307" y="105"/>
                  </a:lnTo>
                  <a:lnTo>
                    <a:pt x="313" y="97"/>
                  </a:lnTo>
                  <a:lnTo>
                    <a:pt x="307" y="105"/>
                  </a:lnTo>
                  <a:lnTo>
                    <a:pt x="311" y="100"/>
                  </a:lnTo>
                  <a:lnTo>
                    <a:pt x="313" y="97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97"/>
            <p:cNvSpPr>
              <a:spLocks/>
            </p:cNvSpPr>
            <p:nvPr/>
          </p:nvSpPr>
          <p:spPr bwMode="auto">
            <a:xfrm>
              <a:off x="3828" y="2828"/>
              <a:ext cx="59" cy="59"/>
            </a:xfrm>
            <a:custGeom>
              <a:avLst/>
              <a:gdLst>
                <a:gd name="T0" fmla="*/ 155 w 279"/>
                <a:gd name="T1" fmla="*/ 0 h 328"/>
                <a:gd name="T2" fmla="*/ 152 w 279"/>
                <a:gd name="T3" fmla="*/ 4 h 328"/>
                <a:gd name="T4" fmla="*/ 0 w 279"/>
                <a:gd name="T5" fmla="*/ 240 h 328"/>
                <a:gd name="T6" fmla="*/ 128 w 279"/>
                <a:gd name="T7" fmla="*/ 328 h 328"/>
                <a:gd name="T8" fmla="*/ 279 w 279"/>
                <a:gd name="T9" fmla="*/ 91 h 328"/>
                <a:gd name="T10" fmla="*/ 155 w 279"/>
                <a:gd name="T11" fmla="*/ 0 h 328"/>
                <a:gd name="T12" fmla="*/ 155 w 279"/>
                <a:gd name="T13" fmla="*/ 0 h 328"/>
                <a:gd name="T14" fmla="*/ 153 w 279"/>
                <a:gd name="T15" fmla="*/ 2 h 328"/>
                <a:gd name="T16" fmla="*/ 152 w 279"/>
                <a:gd name="T17" fmla="*/ 4 h 328"/>
                <a:gd name="T18" fmla="*/ 155 w 279"/>
                <a:gd name="T1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328">
                  <a:moveTo>
                    <a:pt x="155" y="0"/>
                  </a:moveTo>
                  <a:lnTo>
                    <a:pt x="152" y="4"/>
                  </a:lnTo>
                  <a:lnTo>
                    <a:pt x="0" y="240"/>
                  </a:lnTo>
                  <a:lnTo>
                    <a:pt x="128" y="328"/>
                  </a:lnTo>
                  <a:lnTo>
                    <a:pt x="279" y="9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2"/>
                  </a:lnTo>
                  <a:lnTo>
                    <a:pt x="152" y="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98"/>
            <p:cNvSpPr>
              <a:spLocks/>
            </p:cNvSpPr>
            <p:nvPr/>
          </p:nvSpPr>
          <p:spPr bwMode="auto">
            <a:xfrm>
              <a:off x="3861" y="2781"/>
              <a:ext cx="65" cy="65"/>
            </a:xfrm>
            <a:custGeom>
              <a:avLst/>
              <a:gdLst>
                <a:gd name="T0" fmla="*/ 190 w 312"/>
                <a:gd name="T1" fmla="*/ 0 h 356"/>
                <a:gd name="T2" fmla="*/ 189 w 312"/>
                <a:gd name="T3" fmla="*/ 3 h 356"/>
                <a:gd name="T4" fmla="*/ 0 w 312"/>
                <a:gd name="T5" fmla="*/ 260 h 356"/>
                <a:gd name="T6" fmla="*/ 122 w 312"/>
                <a:gd name="T7" fmla="*/ 356 h 356"/>
                <a:gd name="T8" fmla="*/ 312 w 312"/>
                <a:gd name="T9" fmla="*/ 98 h 356"/>
                <a:gd name="T10" fmla="*/ 190 w 312"/>
                <a:gd name="T11" fmla="*/ 0 h 356"/>
                <a:gd name="T12" fmla="*/ 190 w 312"/>
                <a:gd name="T13" fmla="*/ 0 h 356"/>
                <a:gd name="T14" fmla="*/ 190 w 312"/>
                <a:gd name="T15" fmla="*/ 1 h 356"/>
                <a:gd name="T16" fmla="*/ 189 w 312"/>
                <a:gd name="T17" fmla="*/ 3 h 356"/>
                <a:gd name="T18" fmla="*/ 190 w 312"/>
                <a:gd name="T1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356">
                  <a:moveTo>
                    <a:pt x="190" y="0"/>
                  </a:moveTo>
                  <a:lnTo>
                    <a:pt x="189" y="3"/>
                  </a:lnTo>
                  <a:lnTo>
                    <a:pt x="0" y="260"/>
                  </a:lnTo>
                  <a:lnTo>
                    <a:pt x="122" y="356"/>
                  </a:lnTo>
                  <a:lnTo>
                    <a:pt x="312" y="9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1"/>
                  </a:lnTo>
                  <a:lnTo>
                    <a:pt x="189" y="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99"/>
            <p:cNvSpPr>
              <a:spLocks/>
            </p:cNvSpPr>
            <p:nvPr/>
          </p:nvSpPr>
          <p:spPr bwMode="auto">
            <a:xfrm>
              <a:off x="3901" y="2737"/>
              <a:ext cx="66" cy="62"/>
            </a:xfrm>
            <a:custGeom>
              <a:avLst/>
              <a:gdLst>
                <a:gd name="T0" fmla="*/ 317 w 317"/>
                <a:gd name="T1" fmla="*/ 89 h 346"/>
                <a:gd name="T2" fmla="*/ 190 w 317"/>
                <a:gd name="T3" fmla="*/ 0 h 346"/>
                <a:gd name="T4" fmla="*/ 0 w 317"/>
                <a:gd name="T5" fmla="*/ 246 h 346"/>
                <a:gd name="T6" fmla="*/ 121 w 317"/>
                <a:gd name="T7" fmla="*/ 346 h 346"/>
                <a:gd name="T8" fmla="*/ 311 w 317"/>
                <a:gd name="T9" fmla="*/ 100 h 346"/>
                <a:gd name="T10" fmla="*/ 317 w 317"/>
                <a:gd name="T11" fmla="*/ 89 h 346"/>
                <a:gd name="T12" fmla="*/ 311 w 317"/>
                <a:gd name="T13" fmla="*/ 100 h 346"/>
                <a:gd name="T14" fmla="*/ 315 w 317"/>
                <a:gd name="T15" fmla="*/ 95 h 346"/>
                <a:gd name="T16" fmla="*/ 317 w 317"/>
                <a:gd name="T17" fmla="*/ 8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46">
                  <a:moveTo>
                    <a:pt x="317" y="89"/>
                  </a:moveTo>
                  <a:lnTo>
                    <a:pt x="190" y="0"/>
                  </a:lnTo>
                  <a:lnTo>
                    <a:pt x="0" y="246"/>
                  </a:lnTo>
                  <a:lnTo>
                    <a:pt x="121" y="346"/>
                  </a:lnTo>
                  <a:lnTo>
                    <a:pt x="311" y="100"/>
                  </a:lnTo>
                  <a:lnTo>
                    <a:pt x="317" y="89"/>
                  </a:lnTo>
                  <a:lnTo>
                    <a:pt x="311" y="100"/>
                  </a:lnTo>
                  <a:lnTo>
                    <a:pt x="315" y="95"/>
                  </a:lnTo>
                  <a:lnTo>
                    <a:pt x="317" y="89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00"/>
            <p:cNvSpPr>
              <a:spLocks/>
            </p:cNvSpPr>
            <p:nvPr/>
          </p:nvSpPr>
          <p:spPr bwMode="auto">
            <a:xfrm>
              <a:off x="3940" y="2688"/>
              <a:ext cx="60" cy="65"/>
            </a:xfrm>
            <a:custGeom>
              <a:avLst/>
              <a:gdLst>
                <a:gd name="T0" fmla="*/ 156 w 283"/>
                <a:gd name="T1" fmla="*/ 0 h 355"/>
                <a:gd name="T2" fmla="*/ 151 w 283"/>
                <a:gd name="T3" fmla="*/ 7 h 355"/>
                <a:gd name="T4" fmla="*/ 0 w 283"/>
                <a:gd name="T5" fmla="*/ 275 h 355"/>
                <a:gd name="T6" fmla="*/ 132 w 283"/>
                <a:gd name="T7" fmla="*/ 355 h 355"/>
                <a:gd name="T8" fmla="*/ 283 w 283"/>
                <a:gd name="T9" fmla="*/ 88 h 355"/>
                <a:gd name="T10" fmla="*/ 156 w 283"/>
                <a:gd name="T11" fmla="*/ 0 h 355"/>
                <a:gd name="T12" fmla="*/ 156 w 283"/>
                <a:gd name="T13" fmla="*/ 0 h 355"/>
                <a:gd name="T14" fmla="*/ 152 w 283"/>
                <a:gd name="T15" fmla="*/ 3 h 355"/>
                <a:gd name="T16" fmla="*/ 151 w 283"/>
                <a:gd name="T17" fmla="*/ 7 h 355"/>
                <a:gd name="T18" fmla="*/ 156 w 283"/>
                <a:gd name="T1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5">
                  <a:moveTo>
                    <a:pt x="156" y="0"/>
                  </a:moveTo>
                  <a:lnTo>
                    <a:pt x="151" y="7"/>
                  </a:lnTo>
                  <a:lnTo>
                    <a:pt x="0" y="275"/>
                  </a:lnTo>
                  <a:lnTo>
                    <a:pt x="132" y="355"/>
                  </a:lnTo>
                  <a:lnTo>
                    <a:pt x="283" y="88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2" y="3"/>
                  </a:lnTo>
                  <a:lnTo>
                    <a:pt x="151" y="7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01"/>
            <p:cNvSpPr>
              <a:spLocks/>
            </p:cNvSpPr>
            <p:nvPr/>
          </p:nvSpPr>
          <p:spPr bwMode="auto">
            <a:xfrm>
              <a:off x="3973" y="2640"/>
              <a:ext cx="67" cy="66"/>
            </a:xfrm>
            <a:custGeom>
              <a:avLst/>
              <a:gdLst>
                <a:gd name="T0" fmla="*/ 319 w 319"/>
                <a:gd name="T1" fmla="*/ 85 h 362"/>
                <a:gd name="T2" fmla="*/ 189 w 319"/>
                <a:gd name="T3" fmla="*/ 0 h 362"/>
                <a:gd name="T4" fmla="*/ 0 w 319"/>
                <a:gd name="T5" fmla="*/ 267 h 362"/>
                <a:gd name="T6" fmla="*/ 123 w 319"/>
                <a:gd name="T7" fmla="*/ 362 h 362"/>
                <a:gd name="T8" fmla="*/ 313 w 319"/>
                <a:gd name="T9" fmla="*/ 93 h 362"/>
                <a:gd name="T10" fmla="*/ 319 w 319"/>
                <a:gd name="T11" fmla="*/ 85 h 362"/>
                <a:gd name="T12" fmla="*/ 313 w 319"/>
                <a:gd name="T13" fmla="*/ 93 h 362"/>
                <a:gd name="T14" fmla="*/ 316 w 319"/>
                <a:gd name="T15" fmla="*/ 90 h 362"/>
                <a:gd name="T16" fmla="*/ 319 w 319"/>
                <a:gd name="T17" fmla="*/ 8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362">
                  <a:moveTo>
                    <a:pt x="319" y="85"/>
                  </a:moveTo>
                  <a:lnTo>
                    <a:pt x="189" y="0"/>
                  </a:lnTo>
                  <a:lnTo>
                    <a:pt x="0" y="267"/>
                  </a:lnTo>
                  <a:lnTo>
                    <a:pt x="123" y="362"/>
                  </a:lnTo>
                  <a:lnTo>
                    <a:pt x="313" y="93"/>
                  </a:lnTo>
                  <a:lnTo>
                    <a:pt x="319" y="85"/>
                  </a:lnTo>
                  <a:lnTo>
                    <a:pt x="313" y="93"/>
                  </a:lnTo>
                  <a:lnTo>
                    <a:pt x="316" y="90"/>
                  </a:lnTo>
                  <a:lnTo>
                    <a:pt x="319" y="85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02"/>
            <p:cNvSpPr>
              <a:spLocks/>
            </p:cNvSpPr>
            <p:nvPr/>
          </p:nvSpPr>
          <p:spPr bwMode="auto">
            <a:xfrm>
              <a:off x="4012" y="2590"/>
              <a:ext cx="59" cy="66"/>
            </a:xfrm>
            <a:custGeom>
              <a:avLst/>
              <a:gdLst>
                <a:gd name="T0" fmla="*/ 156 w 286"/>
                <a:gd name="T1" fmla="*/ 0 h 363"/>
                <a:gd name="T2" fmla="*/ 152 w 286"/>
                <a:gd name="T3" fmla="*/ 7 h 363"/>
                <a:gd name="T4" fmla="*/ 0 w 286"/>
                <a:gd name="T5" fmla="*/ 286 h 363"/>
                <a:gd name="T6" fmla="*/ 135 w 286"/>
                <a:gd name="T7" fmla="*/ 363 h 363"/>
                <a:gd name="T8" fmla="*/ 286 w 286"/>
                <a:gd name="T9" fmla="*/ 85 h 363"/>
                <a:gd name="T10" fmla="*/ 156 w 286"/>
                <a:gd name="T11" fmla="*/ 0 h 363"/>
                <a:gd name="T12" fmla="*/ 156 w 286"/>
                <a:gd name="T13" fmla="*/ 0 h 363"/>
                <a:gd name="T14" fmla="*/ 154 w 286"/>
                <a:gd name="T15" fmla="*/ 3 h 363"/>
                <a:gd name="T16" fmla="*/ 152 w 286"/>
                <a:gd name="T17" fmla="*/ 7 h 363"/>
                <a:gd name="T18" fmla="*/ 156 w 286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363">
                  <a:moveTo>
                    <a:pt x="156" y="0"/>
                  </a:moveTo>
                  <a:lnTo>
                    <a:pt x="152" y="7"/>
                  </a:lnTo>
                  <a:lnTo>
                    <a:pt x="0" y="286"/>
                  </a:lnTo>
                  <a:lnTo>
                    <a:pt x="135" y="363"/>
                  </a:lnTo>
                  <a:lnTo>
                    <a:pt x="286" y="8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4" y="3"/>
                  </a:lnTo>
                  <a:lnTo>
                    <a:pt x="152" y="7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03"/>
            <p:cNvSpPr>
              <a:spLocks/>
            </p:cNvSpPr>
            <p:nvPr/>
          </p:nvSpPr>
          <p:spPr bwMode="auto">
            <a:xfrm>
              <a:off x="4044" y="2539"/>
              <a:ext cx="67" cy="68"/>
            </a:xfrm>
            <a:custGeom>
              <a:avLst/>
              <a:gdLst>
                <a:gd name="T0" fmla="*/ 316 w 316"/>
                <a:gd name="T1" fmla="*/ 92 h 370"/>
                <a:gd name="T2" fmla="*/ 189 w 316"/>
                <a:gd name="T3" fmla="*/ 0 h 370"/>
                <a:gd name="T4" fmla="*/ 0 w 316"/>
                <a:gd name="T5" fmla="*/ 279 h 370"/>
                <a:gd name="T6" fmla="*/ 126 w 316"/>
                <a:gd name="T7" fmla="*/ 370 h 370"/>
                <a:gd name="T8" fmla="*/ 316 w 316"/>
                <a:gd name="T9" fmla="*/ 92 h 370"/>
                <a:gd name="T10" fmla="*/ 316 w 316"/>
                <a:gd name="T11" fmla="*/ 92 h 370"/>
                <a:gd name="T12" fmla="*/ 189 w 316"/>
                <a:gd name="T13" fmla="*/ 0 h 370"/>
                <a:gd name="T14" fmla="*/ 189 w 316"/>
                <a:gd name="T15" fmla="*/ 0 h 370"/>
                <a:gd name="T16" fmla="*/ 189 w 316"/>
                <a:gd name="T17" fmla="*/ 0 h 370"/>
                <a:gd name="T18" fmla="*/ 316 w 316"/>
                <a:gd name="T19" fmla="*/ 9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70">
                  <a:moveTo>
                    <a:pt x="316" y="92"/>
                  </a:moveTo>
                  <a:lnTo>
                    <a:pt x="189" y="0"/>
                  </a:lnTo>
                  <a:lnTo>
                    <a:pt x="0" y="279"/>
                  </a:lnTo>
                  <a:lnTo>
                    <a:pt x="126" y="370"/>
                  </a:lnTo>
                  <a:lnTo>
                    <a:pt x="316" y="92"/>
                  </a:lnTo>
                  <a:lnTo>
                    <a:pt x="316" y="92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316" y="92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04"/>
            <p:cNvSpPr>
              <a:spLocks/>
            </p:cNvSpPr>
            <p:nvPr/>
          </p:nvSpPr>
          <p:spPr bwMode="auto">
            <a:xfrm>
              <a:off x="4084" y="2489"/>
              <a:ext cx="67" cy="67"/>
            </a:xfrm>
            <a:custGeom>
              <a:avLst/>
              <a:gdLst>
                <a:gd name="T0" fmla="*/ 321 w 321"/>
                <a:gd name="T1" fmla="*/ 83 h 371"/>
                <a:gd name="T2" fmla="*/ 190 w 321"/>
                <a:gd name="T3" fmla="*/ 0 h 371"/>
                <a:gd name="T4" fmla="*/ 0 w 321"/>
                <a:gd name="T5" fmla="*/ 279 h 371"/>
                <a:gd name="T6" fmla="*/ 127 w 321"/>
                <a:gd name="T7" fmla="*/ 371 h 371"/>
                <a:gd name="T8" fmla="*/ 317 w 321"/>
                <a:gd name="T9" fmla="*/ 92 h 371"/>
                <a:gd name="T10" fmla="*/ 321 w 321"/>
                <a:gd name="T11" fmla="*/ 83 h 371"/>
                <a:gd name="T12" fmla="*/ 317 w 321"/>
                <a:gd name="T13" fmla="*/ 92 h 371"/>
                <a:gd name="T14" fmla="*/ 319 w 321"/>
                <a:gd name="T15" fmla="*/ 88 h 371"/>
                <a:gd name="T16" fmla="*/ 321 w 321"/>
                <a:gd name="T17" fmla="*/ 8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71">
                  <a:moveTo>
                    <a:pt x="321" y="83"/>
                  </a:moveTo>
                  <a:lnTo>
                    <a:pt x="190" y="0"/>
                  </a:lnTo>
                  <a:lnTo>
                    <a:pt x="0" y="279"/>
                  </a:lnTo>
                  <a:lnTo>
                    <a:pt x="127" y="371"/>
                  </a:lnTo>
                  <a:lnTo>
                    <a:pt x="317" y="92"/>
                  </a:lnTo>
                  <a:lnTo>
                    <a:pt x="321" y="83"/>
                  </a:lnTo>
                  <a:lnTo>
                    <a:pt x="317" y="92"/>
                  </a:lnTo>
                  <a:lnTo>
                    <a:pt x="319" y="88"/>
                  </a:lnTo>
                  <a:lnTo>
                    <a:pt x="321" y="83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05"/>
            <p:cNvSpPr>
              <a:spLocks/>
            </p:cNvSpPr>
            <p:nvPr/>
          </p:nvSpPr>
          <p:spPr bwMode="auto">
            <a:xfrm>
              <a:off x="4123" y="2437"/>
              <a:ext cx="61" cy="67"/>
            </a:xfrm>
            <a:custGeom>
              <a:avLst/>
              <a:gdLst>
                <a:gd name="T0" fmla="*/ 156 w 287"/>
                <a:gd name="T1" fmla="*/ 0 h 372"/>
                <a:gd name="T2" fmla="*/ 152 w 287"/>
                <a:gd name="T3" fmla="*/ 8 h 372"/>
                <a:gd name="T4" fmla="*/ 0 w 287"/>
                <a:gd name="T5" fmla="*/ 298 h 372"/>
                <a:gd name="T6" fmla="*/ 135 w 287"/>
                <a:gd name="T7" fmla="*/ 372 h 372"/>
                <a:gd name="T8" fmla="*/ 287 w 287"/>
                <a:gd name="T9" fmla="*/ 83 h 372"/>
                <a:gd name="T10" fmla="*/ 156 w 287"/>
                <a:gd name="T11" fmla="*/ 0 h 372"/>
                <a:gd name="T12" fmla="*/ 156 w 287"/>
                <a:gd name="T13" fmla="*/ 0 h 372"/>
                <a:gd name="T14" fmla="*/ 154 w 287"/>
                <a:gd name="T15" fmla="*/ 3 h 372"/>
                <a:gd name="T16" fmla="*/ 152 w 287"/>
                <a:gd name="T17" fmla="*/ 8 h 372"/>
                <a:gd name="T18" fmla="*/ 156 w 287"/>
                <a:gd name="T1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72">
                  <a:moveTo>
                    <a:pt x="156" y="0"/>
                  </a:moveTo>
                  <a:lnTo>
                    <a:pt x="152" y="8"/>
                  </a:lnTo>
                  <a:lnTo>
                    <a:pt x="0" y="298"/>
                  </a:lnTo>
                  <a:lnTo>
                    <a:pt x="135" y="372"/>
                  </a:lnTo>
                  <a:lnTo>
                    <a:pt x="287" y="8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4" y="3"/>
                  </a:lnTo>
                  <a:lnTo>
                    <a:pt x="152" y="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06"/>
            <p:cNvSpPr>
              <a:spLocks/>
            </p:cNvSpPr>
            <p:nvPr/>
          </p:nvSpPr>
          <p:spPr bwMode="auto">
            <a:xfrm>
              <a:off x="4157" y="2387"/>
              <a:ext cx="67" cy="66"/>
            </a:xfrm>
            <a:custGeom>
              <a:avLst/>
              <a:gdLst>
                <a:gd name="T0" fmla="*/ 321 w 321"/>
                <a:gd name="T1" fmla="*/ 84 h 370"/>
                <a:gd name="T2" fmla="*/ 190 w 321"/>
                <a:gd name="T3" fmla="*/ 0 h 370"/>
                <a:gd name="T4" fmla="*/ 0 w 321"/>
                <a:gd name="T5" fmla="*/ 279 h 370"/>
                <a:gd name="T6" fmla="*/ 127 w 321"/>
                <a:gd name="T7" fmla="*/ 370 h 370"/>
                <a:gd name="T8" fmla="*/ 317 w 321"/>
                <a:gd name="T9" fmla="*/ 91 h 370"/>
                <a:gd name="T10" fmla="*/ 321 w 321"/>
                <a:gd name="T11" fmla="*/ 84 h 370"/>
                <a:gd name="T12" fmla="*/ 317 w 321"/>
                <a:gd name="T13" fmla="*/ 91 h 370"/>
                <a:gd name="T14" fmla="*/ 319 w 321"/>
                <a:gd name="T15" fmla="*/ 87 h 370"/>
                <a:gd name="T16" fmla="*/ 321 w 321"/>
                <a:gd name="T17" fmla="*/ 8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70">
                  <a:moveTo>
                    <a:pt x="321" y="84"/>
                  </a:moveTo>
                  <a:lnTo>
                    <a:pt x="190" y="0"/>
                  </a:lnTo>
                  <a:lnTo>
                    <a:pt x="0" y="279"/>
                  </a:lnTo>
                  <a:lnTo>
                    <a:pt x="127" y="370"/>
                  </a:lnTo>
                  <a:lnTo>
                    <a:pt x="317" y="91"/>
                  </a:lnTo>
                  <a:lnTo>
                    <a:pt x="321" y="84"/>
                  </a:lnTo>
                  <a:lnTo>
                    <a:pt x="317" y="91"/>
                  </a:lnTo>
                  <a:lnTo>
                    <a:pt x="319" y="87"/>
                  </a:lnTo>
                  <a:lnTo>
                    <a:pt x="321" y="8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07"/>
            <p:cNvSpPr>
              <a:spLocks/>
            </p:cNvSpPr>
            <p:nvPr/>
          </p:nvSpPr>
          <p:spPr bwMode="auto">
            <a:xfrm>
              <a:off x="4195" y="2334"/>
              <a:ext cx="61" cy="67"/>
            </a:xfrm>
            <a:custGeom>
              <a:avLst/>
              <a:gdLst>
                <a:gd name="T0" fmla="*/ 156 w 287"/>
                <a:gd name="T1" fmla="*/ 0 h 374"/>
                <a:gd name="T2" fmla="*/ 152 w 287"/>
                <a:gd name="T3" fmla="*/ 8 h 374"/>
                <a:gd name="T4" fmla="*/ 0 w 287"/>
                <a:gd name="T5" fmla="*/ 298 h 374"/>
                <a:gd name="T6" fmla="*/ 135 w 287"/>
                <a:gd name="T7" fmla="*/ 374 h 374"/>
                <a:gd name="T8" fmla="*/ 287 w 287"/>
                <a:gd name="T9" fmla="*/ 84 h 374"/>
                <a:gd name="T10" fmla="*/ 156 w 287"/>
                <a:gd name="T11" fmla="*/ 0 h 374"/>
                <a:gd name="T12" fmla="*/ 156 w 287"/>
                <a:gd name="T13" fmla="*/ 0 h 374"/>
                <a:gd name="T14" fmla="*/ 154 w 287"/>
                <a:gd name="T15" fmla="*/ 5 h 374"/>
                <a:gd name="T16" fmla="*/ 152 w 287"/>
                <a:gd name="T17" fmla="*/ 8 h 374"/>
                <a:gd name="T18" fmla="*/ 156 w 287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74">
                  <a:moveTo>
                    <a:pt x="156" y="0"/>
                  </a:moveTo>
                  <a:lnTo>
                    <a:pt x="152" y="8"/>
                  </a:lnTo>
                  <a:lnTo>
                    <a:pt x="0" y="298"/>
                  </a:lnTo>
                  <a:lnTo>
                    <a:pt x="135" y="374"/>
                  </a:lnTo>
                  <a:lnTo>
                    <a:pt x="287" y="84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4" y="5"/>
                  </a:lnTo>
                  <a:lnTo>
                    <a:pt x="152" y="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08"/>
            <p:cNvSpPr>
              <a:spLocks/>
            </p:cNvSpPr>
            <p:nvPr/>
          </p:nvSpPr>
          <p:spPr bwMode="auto">
            <a:xfrm>
              <a:off x="4228" y="2283"/>
              <a:ext cx="67" cy="68"/>
            </a:xfrm>
            <a:custGeom>
              <a:avLst/>
              <a:gdLst>
                <a:gd name="T0" fmla="*/ 316 w 316"/>
                <a:gd name="T1" fmla="*/ 92 h 370"/>
                <a:gd name="T2" fmla="*/ 190 w 316"/>
                <a:gd name="T3" fmla="*/ 0 h 370"/>
                <a:gd name="T4" fmla="*/ 0 w 316"/>
                <a:gd name="T5" fmla="*/ 279 h 370"/>
                <a:gd name="T6" fmla="*/ 127 w 316"/>
                <a:gd name="T7" fmla="*/ 370 h 370"/>
                <a:gd name="T8" fmla="*/ 316 w 316"/>
                <a:gd name="T9" fmla="*/ 92 h 370"/>
                <a:gd name="T10" fmla="*/ 316 w 316"/>
                <a:gd name="T11" fmla="*/ 92 h 370"/>
                <a:gd name="T12" fmla="*/ 190 w 316"/>
                <a:gd name="T13" fmla="*/ 0 h 370"/>
                <a:gd name="T14" fmla="*/ 190 w 316"/>
                <a:gd name="T15" fmla="*/ 0 h 370"/>
                <a:gd name="T16" fmla="*/ 190 w 316"/>
                <a:gd name="T17" fmla="*/ 0 h 370"/>
                <a:gd name="T18" fmla="*/ 316 w 316"/>
                <a:gd name="T19" fmla="*/ 9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70">
                  <a:moveTo>
                    <a:pt x="316" y="92"/>
                  </a:moveTo>
                  <a:lnTo>
                    <a:pt x="190" y="0"/>
                  </a:lnTo>
                  <a:lnTo>
                    <a:pt x="0" y="279"/>
                  </a:lnTo>
                  <a:lnTo>
                    <a:pt x="127" y="370"/>
                  </a:lnTo>
                  <a:lnTo>
                    <a:pt x="316" y="92"/>
                  </a:lnTo>
                  <a:lnTo>
                    <a:pt x="316" y="9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316" y="92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09"/>
            <p:cNvSpPr>
              <a:spLocks/>
            </p:cNvSpPr>
            <p:nvPr/>
          </p:nvSpPr>
          <p:spPr bwMode="auto">
            <a:xfrm>
              <a:off x="4268" y="2234"/>
              <a:ext cx="67" cy="66"/>
            </a:xfrm>
            <a:custGeom>
              <a:avLst/>
              <a:gdLst>
                <a:gd name="T0" fmla="*/ 320 w 320"/>
                <a:gd name="T1" fmla="*/ 84 h 370"/>
                <a:gd name="T2" fmla="*/ 190 w 320"/>
                <a:gd name="T3" fmla="*/ 0 h 370"/>
                <a:gd name="T4" fmla="*/ 0 w 320"/>
                <a:gd name="T5" fmla="*/ 278 h 370"/>
                <a:gd name="T6" fmla="*/ 126 w 320"/>
                <a:gd name="T7" fmla="*/ 370 h 370"/>
                <a:gd name="T8" fmla="*/ 316 w 320"/>
                <a:gd name="T9" fmla="*/ 91 h 370"/>
                <a:gd name="T10" fmla="*/ 320 w 320"/>
                <a:gd name="T11" fmla="*/ 84 h 370"/>
                <a:gd name="T12" fmla="*/ 316 w 320"/>
                <a:gd name="T13" fmla="*/ 91 h 370"/>
                <a:gd name="T14" fmla="*/ 318 w 320"/>
                <a:gd name="T15" fmla="*/ 88 h 370"/>
                <a:gd name="T16" fmla="*/ 320 w 320"/>
                <a:gd name="T17" fmla="*/ 8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70">
                  <a:moveTo>
                    <a:pt x="320" y="84"/>
                  </a:moveTo>
                  <a:lnTo>
                    <a:pt x="190" y="0"/>
                  </a:lnTo>
                  <a:lnTo>
                    <a:pt x="0" y="278"/>
                  </a:lnTo>
                  <a:lnTo>
                    <a:pt x="126" y="370"/>
                  </a:lnTo>
                  <a:lnTo>
                    <a:pt x="316" y="91"/>
                  </a:lnTo>
                  <a:lnTo>
                    <a:pt x="320" y="84"/>
                  </a:lnTo>
                  <a:lnTo>
                    <a:pt x="316" y="91"/>
                  </a:lnTo>
                  <a:lnTo>
                    <a:pt x="318" y="88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10"/>
            <p:cNvSpPr>
              <a:spLocks/>
            </p:cNvSpPr>
            <p:nvPr/>
          </p:nvSpPr>
          <p:spPr bwMode="auto">
            <a:xfrm>
              <a:off x="4308" y="2182"/>
              <a:ext cx="60" cy="67"/>
            </a:xfrm>
            <a:custGeom>
              <a:avLst/>
              <a:gdLst>
                <a:gd name="T0" fmla="*/ 157 w 286"/>
                <a:gd name="T1" fmla="*/ 0 h 365"/>
                <a:gd name="T2" fmla="*/ 151 w 286"/>
                <a:gd name="T3" fmla="*/ 9 h 365"/>
                <a:gd name="T4" fmla="*/ 0 w 286"/>
                <a:gd name="T5" fmla="*/ 287 h 365"/>
                <a:gd name="T6" fmla="*/ 134 w 286"/>
                <a:gd name="T7" fmla="*/ 365 h 365"/>
                <a:gd name="T8" fmla="*/ 286 w 286"/>
                <a:gd name="T9" fmla="*/ 87 h 365"/>
                <a:gd name="T10" fmla="*/ 157 w 286"/>
                <a:gd name="T11" fmla="*/ 0 h 365"/>
                <a:gd name="T12" fmla="*/ 157 w 286"/>
                <a:gd name="T13" fmla="*/ 0 h 365"/>
                <a:gd name="T14" fmla="*/ 154 w 286"/>
                <a:gd name="T15" fmla="*/ 4 h 365"/>
                <a:gd name="T16" fmla="*/ 151 w 286"/>
                <a:gd name="T17" fmla="*/ 9 h 365"/>
                <a:gd name="T18" fmla="*/ 157 w 286"/>
                <a:gd name="T1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365">
                  <a:moveTo>
                    <a:pt x="157" y="0"/>
                  </a:moveTo>
                  <a:lnTo>
                    <a:pt x="151" y="9"/>
                  </a:lnTo>
                  <a:lnTo>
                    <a:pt x="0" y="287"/>
                  </a:lnTo>
                  <a:lnTo>
                    <a:pt x="134" y="365"/>
                  </a:lnTo>
                  <a:lnTo>
                    <a:pt x="286" y="87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4" y="4"/>
                  </a:lnTo>
                  <a:lnTo>
                    <a:pt x="151" y="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12"/>
            <p:cNvSpPr>
              <a:spLocks/>
            </p:cNvSpPr>
            <p:nvPr/>
          </p:nvSpPr>
          <p:spPr bwMode="auto">
            <a:xfrm>
              <a:off x="4381" y="2085"/>
              <a:ext cx="67" cy="66"/>
            </a:xfrm>
            <a:custGeom>
              <a:avLst/>
              <a:gdLst>
                <a:gd name="T0" fmla="*/ 317 w 317"/>
                <a:gd name="T1" fmla="*/ 89 h 362"/>
                <a:gd name="T2" fmla="*/ 189 w 317"/>
                <a:gd name="T3" fmla="*/ 0 h 362"/>
                <a:gd name="T4" fmla="*/ 0 w 317"/>
                <a:gd name="T5" fmla="*/ 268 h 362"/>
                <a:gd name="T6" fmla="*/ 123 w 317"/>
                <a:gd name="T7" fmla="*/ 362 h 362"/>
                <a:gd name="T8" fmla="*/ 313 w 317"/>
                <a:gd name="T9" fmla="*/ 95 h 362"/>
                <a:gd name="T10" fmla="*/ 317 w 317"/>
                <a:gd name="T11" fmla="*/ 89 h 362"/>
                <a:gd name="T12" fmla="*/ 313 w 317"/>
                <a:gd name="T13" fmla="*/ 95 h 362"/>
                <a:gd name="T14" fmla="*/ 315 w 317"/>
                <a:gd name="T15" fmla="*/ 91 h 362"/>
                <a:gd name="T16" fmla="*/ 317 w 317"/>
                <a:gd name="T17" fmla="*/ 8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62">
                  <a:moveTo>
                    <a:pt x="317" y="89"/>
                  </a:moveTo>
                  <a:lnTo>
                    <a:pt x="189" y="0"/>
                  </a:lnTo>
                  <a:lnTo>
                    <a:pt x="0" y="268"/>
                  </a:lnTo>
                  <a:lnTo>
                    <a:pt x="123" y="362"/>
                  </a:lnTo>
                  <a:lnTo>
                    <a:pt x="313" y="95"/>
                  </a:lnTo>
                  <a:lnTo>
                    <a:pt x="317" y="89"/>
                  </a:lnTo>
                  <a:lnTo>
                    <a:pt x="313" y="95"/>
                  </a:lnTo>
                  <a:lnTo>
                    <a:pt x="315" y="91"/>
                  </a:lnTo>
                  <a:lnTo>
                    <a:pt x="317" y="89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13"/>
            <p:cNvSpPr>
              <a:spLocks/>
            </p:cNvSpPr>
            <p:nvPr/>
          </p:nvSpPr>
          <p:spPr bwMode="auto">
            <a:xfrm>
              <a:off x="4420" y="2039"/>
              <a:ext cx="59" cy="63"/>
            </a:xfrm>
            <a:custGeom>
              <a:avLst/>
              <a:gdLst>
                <a:gd name="T0" fmla="*/ 158 w 283"/>
                <a:gd name="T1" fmla="*/ 0 h 349"/>
                <a:gd name="T2" fmla="*/ 152 w 283"/>
                <a:gd name="T3" fmla="*/ 8 h 349"/>
                <a:gd name="T4" fmla="*/ 0 w 283"/>
                <a:gd name="T5" fmla="*/ 265 h 349"/>
                <a:gd name="T6" fmla="*/ 132 w 283"/>
                <a:gd name="T7" fmla="*/ 349 h 349"/>
                <a:gd name="T8" fmla="*/ 283 w 283"/>
                <a:gd name="T9" fmla="*/ 91 h 349"/>
                <a:gd name="T10" fmla="*/ 158 w 283"/>
                <a:gd name="T11" fmla="*/ 0 h 349"/>
                <a:gd name="T12" fmla="*/ 158 w 283"/>
                <a:gd name="T13" fmla="*/ 0 h 349"/>
                <a:gd name="T14" fmla="*/ 154 w 283"/>
                <a:gd name="T15" fmla="*/ 4 h 349"/>
                <a:gd name="T16" fmla="*/ 152 w 283"/>
                <a:gd name="T17" fmla="*/ 8 h 349"/>
                <a:gd name="T18" fmla="*/ 158 w 283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49">
                  <a:moveTo>
                    <a:pt x="158" y="0"/>
                  </a:moveTo>
                  <a:lnTo>
                    <a:pt x="152" y="8"/>
                  </a:lnTo>
                  <a:lnTo>
                    <a:pt x="0" y="265"/>
                  </a:lnTo>
                  <a:lnTo>
                    <a:pt x="132" y="349"/>
                  </a:lnTo>
                  <a:lnTo>
                    <a:pt x="283" y="9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4" y="4"/>
                  </a:lnTo>
                  <a:lnTo>
                    <a:pt x="152" y="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14"/>
            <p:cNvSpPr>
              <a:spLocks/>
            </p:cNvSpPr>
            <p:nvPr/>
          </p:nvSpPr>
          <p:spPr bwMode="auto">
            <a:xfrm>
              <a:off x="4452" y="1994"/>
              <a:ext cx="67" cy="63"/>
            </a:xfrm>
            <a:custGeom>
              <a:avLst/>
              <a:gdLst>
                <a:gd name="T0" fmla="*/ 314 w 314"/>
                <a:gd name="T1" fmla="*/ 94 h 347"/>
                <a:gd name="T2" fmla="*/ 190 w 314"/>
                <a:gd name="T3" fmla="*/ 0 h 347"/>
                <a:gd name="T4" fmla="*/ 0 w 314"/>
                <a:gd name="T5" fmla="*/ 247 h 347"/>
                <a:gd name="T6" fmla="*/ 121 w 314"/>
                <a:gd name="T7" fmla="*/ 347 h 347"/>
                <a:gd name="T8" fmla="*/ 310 w 314"/>
                <a:gd name="T9" fmla="*/ 100 h 347"/>
                <a:gd name="T10" fmla="*/ 314 w 314"/>
                <a:gd name="T11" fmla="*/ 94 h 347"/>
                <a:gd name="T12" fmla="*/ 310 w 314"/>
                <a:gd name="T13" fmla="*/ 100 h 347"/>
                <a:gd name="T14" fmla="*/ 312 w 314"/>
                <a:gd name="T15" fmla="*/ 96 h 347"/>
                <a:gd name="T16" fmla="*/ 314 w 314"/>
                <a:gd name="T17" fmla="*/ 9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47">
                  <a:moveTo>
                    <a:pt x="314" y="94"/>
                  </a:moveTo>
                  <a:lnTo>
                    <a:pt x="190" y="0"/>
                  </a:lnTo>
                  <a:lnTo>
                    <a:pt x="0" y="247"/>
                  </a:lnTo>
                  <a:lnTo>
                    <a:pt x="121" y="347"/>
                  </a:lnTo>
                  <a:lnTo>
                    <a:pt x="310" y="100"/>
                  </a:lnTo>
                  <a:lnTo>
                    <a:pt x="314" y="94"/>
                  </a:lnTo>
                  <a:lnTo>
                    <a:pt x="310" y="100"/>
                  </a:lnTo>
                  <a:lnTo>
                    <a:pt x="312" y="96"/>
                  </a:lnTo>
                  <a:lnTo>
                    <a:pt x="314" y="94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5"/>
            <p:cNvSpPr>
              <a:spLocks/>
            </p:cNvSpPr>
            <p:nvPr/>
          </p:nvSpPr>
          <p:spPr bwMode="auto">
            <a:xfrm>
              <a:off x="4492" y="1952"/>
              <a:ext cx="59" cy="59"/>
            </a:xfrm>
            <a:custGeom>
              <a:avLst/>
              <a:gdLst>
                <a:gd name="T0" fmla="*/ 152 w 281"/>
                <a:gd name="T1" fmla="*/ 0 h 324"/>
                <a:gd name="T2" fmla="*/ 0 w 281"/>
                <a:gd name="T3" fmla="*/ 236 h 324"/>
                <a:gd name="T4" fmla="*/ 129 w 281"/>
                <a:gd name="T5" fmla="*/ 324 h 324"/>
                <a:gd name="T6" fmla="*/ 281 w 281"/>
                <a:gd name="T7" fmla="*/ 88 h 324"/>
                <a:gd name="T8" fmla="*/ 152 w 281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24">
                  <a:moveTo>
                    <a:pt x="152" y="0"/>
                  </a:moveTo>
                  <a:lnTo>
                    <a:pt x="0" y="236"/>
                  </a:lnTo>
                  <a:lnTo>
                    <a:pt x="129" y="324"/>
                  </a:lnTo>
                  <a:lnTo>
                    <a:pt x="281" y="8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E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" name="Group 264"/>
          <p:cNvGrpSpPr>
            <a:grpSpLocks/>
          </p:cNvGrpSpPr>
          <p:nvPr/>
        </p:nvGrpSpPr>
        <p:grpSpPr bwMode="auto">
          <a:xfrm rot="19736682" flipV="1">
            <a:off x="3963261" y="3908109"/>
            <a:ext cx="1025009" cy="370386"/>
            <a:chOff x="108" y="1296"/>
            <a:chExt cx="821" cy="244"/>
          </a:xfrm>
        </p:grpSpPr>
        <p:sp>
          <p:nvSpPr>
            <p:cNvPr id="247" name="Freeform 265"/>
            <p:cNvSpPr>
              <a:spLocks/>
            </p:cNvSpPr>
            <p:nvPr/>
          </p:nvSpPr>
          <p:spPr bwMode="auto">
            <a:xfrm>
              <a:off x="108" y="1296"/>
              <a:ext cx="766" cy="201"/>
            </a:xfrm>
            <a:custGeom>
              <a:avLst/>
              <a:gdLst>
                <a:gd name="T0" fmla="*/ 0 w 1440"/>
                <a:gd name="T1" fmla="*/ 408 h 412"/>
                <a:gd name="T2" fmla="*/ 124 w 1440"/>
                <a:gd name="T3" fmla="*/ 0 h 412"/>
                <a:gd name="T4" fmla="*/ 244 w 1440"/>
                <a:gd name="T5" fmla="*/ 408 h 412"/>
                <a:gd name="T6" fmla="*/ 396 w 1440"/>
                <a:gd name="T7" fmla="*/ 0 h 412"/>
                <a:gd name="T8" fmla="*/ 502 w 1440"/>
                <a:gd name="T9" fmla="*/ 405 h 412"/>
                <a:gd name="T10" fmla="*/ 652 w 1440"/>
                <a:gd name="T11" fmla="*/ 12 h 412"/>
                <a:gd name="T12" fmla="*/ 768 w 1440"/>
                <a:gd name="T13" fmla="*/ 408 h 412"/>
                <a:gd name="T14" fmla="*/ 916 w 1440"/>
                <a:gd name="T15" fmla="*/ 8 h 412"/>
                <a:gd name="T16" fmla="*/ 1020 w 1440"/>
                <a:gd name="T17" fmla="*/ 412 h 412"/>
                <a:gd name="T18" fmla="*/ 1176 w 1440"/>
                <a:gd name="T19" fmla="*/ 4 h 412"/>
                <a:gd name="T20" fmla="*/ 1256 w 1440"/>
                <a:gd name="T21" fmla="*/ 236 h 412"/>
                <a:gd name="T22" fmla="*/ 1440 w 1440"/>
                <a:gd name="T23" fmla="*/ 23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412">
                  <a:moveTo>
                    <a:pt x="0" y="408"/>
                  </a:moveTo>
                  <a:lnTo>
                    <a:pt x="124" y="0"/>
                  </a:lnTo>
                  <a:lnTo>
                    <a:pt x="244" y="408"/>
                  </a:lnTo>
                  <a:lnTo>
                    <a:pt x="396" y="0"/>
                  </a:lnTo>
                  <a:lnTo>
                    <a:pt x="502" y="405"/>
                  </a:lnTo>
                  <a:lnTo>
                    <a:pt x="652" y="12"/>
                  </a:lnTo>
                  <a:lnTo>
                    <a:pt x="768" y="408"/>
                  </a:lnTo>
                  <a:lnTo>
                    <a:pt x="916" y="8"/>
                  </a:lnTo>
                  <a:lnTo>
                    <a:pt x="1020" y="412"/>
                  </a:lnTo>
                  <a:lnTo>
                    <a:pt x="1176" y="4"/>
                  </a:lnTo>
                  <a:lnTo>
                    <a:pt x="1256" y="236"/>
                  </a:lnTo>
                  <a:lnTo>
                    <a:pt x="1440" y="236"/>
                  </a:lnTo>
                </a:path>
              </a:pathLst>
            </a:custGeom>
            <a:noFill/>
            <a:ln w="508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Freeform 266"/>
            <p:cNvSpPr>
              <a:spLocks/>
            </p:cNvSpPr>
            <p:nvPr/>
          </p:nvSpPr>
          <p:spPr bwMode="auto">
            <a:xfrm>
              <a:off x="163" y="1339"/>
              <a:ext cx="766" cy="201"/>
            </a:xfrm>
            <a:custGeom>
              <a:avLst/>
              <a:gdLst>
                <a:gd name="T0" fmla="*/ 0 w 1440"/>
                <a:gd name="T1" fmla="*/ 408 h 412"/>
                <a:gd name="T2" fmla="*/ 124 w 1440"/>
                <a:gd name="T3" fmla="*/ 0 h 412"/>
                <a:gd name="T4" fmla="*/ 244 w 1440"/>
                <a:gd name="T5" fmla="*/ 408 h 412"/>
                <a:gd name="T6" fmla="*/ 396 w 1440"/>
                <a:gd name="T7" fmla="*/ 0 h 412"/>
                <a:gd name="T8" fmla="*/ 502 w 1440"/>
                <a:gd name="T9" fmla="*/ 405 h 412"/>
                <a:gd name="T10" fmla="*/ 652 w 1440"/>
                <a:gd name="T11" fmla="*/ 12 h 412"/>
                <a:gd name="T12" fmla="*/ 768 w 1440"/>
                <a:gd name="T13" fmla="*/ 408 h 412"/>
                <a:gd name="T14" fmla="*/ 916 w 1440"/>
                <a:gd name="T15" fmla="*/ 8 h 412"/>
                <a:gd name="T16" fmla="*/ 1020 w 1440"/>
                <a:gd name="T17" fmla="*/ 412 h 412"/>
                <a:gd name="T18" fmla="*/ 1176 w 1440"/>
                <a:gd name="T19" fmla="*/ 4 h 412"/>
                <a:gd name="T20" fmla="*/ 1256 w 1440"/>
                <a:gd name="T21" fmla="*/ 236 h 412"/>
                <a:gd name="T22" fmla="*/ 1440 w 1440"/>
                <a:gd name="T23" fmla="*/ 23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0" h="412">
                  <a:moveTo>
                    <a:pt x="0" y="408"/>
                  </a:moveTo>
                  <a:lnTo>
                    <a:pt x="124" y="0"/>
                  </a:lnTo>
                  <a:lnTo>
                    <a:pt x="244" y="408"/>
                  </a:lnTo>
                  <a:lnTo>
                    <a:pt x="396" y="0"/>
                  </a:lnTo>
                  <a:lnTo>
                    <a:pt x="502" y="405"/>
                  </a:lnTo>
                  <a:lnTo>
                    <a:pt x="652" y="12"/>
                  </a:lnTo>
                  <a:lnTo>
                    <a:pt x="768" y="408"/>
                  </a:lnTo>
                  <a:lnTo>
                    <a:pt x="916" y="8"/>
                  </a:lnTo>
                  <a:lnTo>
                    <a:pt x="1020" y="412"/>
                  </a:lnTo>
                  <a:lnTo>
                    <a:pt x="1176" y="4"/>
                  </a:lnTo>
                  <a:lnTo>
                    <a:pt x="1256" y="236"/>
                  </a:lnTo>
                  <a:lnTo>
                    <a:pt x="1440" y="236"/>
                  </a:lnTo>
                </a:path>
              </a:pathLst>
            </a:custGeom>
            <a:noFill/>
            <a:ln w="50800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" name="Line 103"/>
          <p:cNvSpPr>
            <a:spLocks noChangeShapeType="1"/>
          </p:cNvSpPr>
          <p:nvPr/>
        </p:nvSpPr>
        <p:spPr bwMode="auto">
          <a:xfrm rot="5400000">
            <a:off x="3973550" y="4800102"/>
            <a:ext cx="26568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ounded Rectangle 250"/>
          <p:cNvSpPr/>
          <p:nvPr/>
        </p:nvSpPr>
        <p:spPr>
          <a:xfrm>
            <a:off x="3212951" y="1622820"/>
            <a:ext cx="2531204" cy="920771"/>
          </a:xfrm>
          <a:prstGeom prst="roundRect">
            <a:avLst/>
          </a:prstGeom>
          <a:solidFill>
            <a:srgbClr val="B3A2BE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Text Box 2"/>
          <p:cNvSpPr txBox="1">
            <a:spLocks noChangeArrowheads="1"/>
          </p:cNvSpPr>
          <p:nvPr/>
        </p:nvSpPr>
        <p:spPr bwMode="auto">
          <a:xfrm>
            <a:off x="3328991" y="1608220"/>
            <a:ext cx="2365037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ffectLst/>
                <a:latin typeface="Cambria"/>
                <a:ea typeface="Calibri"/>
                <a:cs typeface="Times New Roman"/>
              </a:rPr>
              <a:t>The electron gains energy in an electric field of the laser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4670320" y="2971800"/>
            <a:ext cx="2531204" cy="696036"/>
          </a:xfrm>
          <a:prstGeom prst="roundRect">
            <a:avLst/>
          </a:prstGeom>
          <a:solidFill>
            <a:srgbClr val="B3A2BE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Text Box 2"/>
          <p:cNvSpPr txBox="1">
            <a:spLocks noChangeArrowheads="1"/>
          </p:cNvSpPr>
          <p:nvPr/>
        </p:nvSpPr>
        <p:spPr bwMode="auto">
          <a:xfrm>
            <a:off x="4698849" y="2978330"/>
            <a:ext cx="2365037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ffectLst/>
                <a:latin typeface="Cambria"/>
                <a:ea typeface="Calibri"/>
                <a:cs typeface="Times New Roman"/>
              </a:rPr>
              <a:t>The electron crashes back into the atom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8" name="Down Arrow 257"/>
          <p:cNvSpPr/>
          <p:nvPr/>
        </p:nvSpPr>
        <p:spPr>
          <a:xfrm rot="19500000">
            <a:off x="5271753" y="2618231"/>
            <a:ext cx="212973" cy="288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00688" y="2636544"/>
            <a:ext cx="403388" cy="173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1627506" y="2640142"/>
            <a:ext cx="1949535" cy="1931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endCxn id="256" idx="1"/>
          </p:cNvCxnSpPr>
          <p:nvPr/>
        </p:nvCxnSpPr>
        <p:spPr>
          <a:xfrm flipV="1">
            <a:off x="3569449" y="3319818"/>
            <a:ext cx="1100871" cy="750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ounded Rectangle 268"/>
          <p:cNvSpPr/>
          <p:nvPr/>
        </p:nvSpPr>
        <p:spPr>
          <a:xfrm>
            <a:off x="5811377" y="4619785"/>
            <a:ext cx="1722797" cy="653578"/>
          </a:xfrm>
          <a:prstGeom prst="roundRect">
            <a:avLst/>
          </a:prstGeom>
          <a:solidFill>
            <a:srgbClr val="B3A2BE"/>
          </a:solidFill>
          <a:ln w="381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Text Box 2"/>
          <p:cNvSpPr txBox="1">
            <a:spLocks noChangeArrowheads="1"/>
          </p:cNvSpPr>
          <p:nvPr/>
        </p:nvSpPr>
        <p:spPr bwMode="auto">
          <a:xfrm>
            <a:off x="5548251" y="4565731"/>
            <a:ext cx="2300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b="1" dirty="0" smtClean="0">
                <a:latin typeface="Cambria"/>
                <a:ea typeface="Calibri"/>
                <a:cs typeface="Times New Roman"/>
              </a:rPr>
              <a:t>The e</a:t>
            </a:r>
            <a:r>
              <a:rPr lang="en-US" sz="1400" b="1" dirty="0" smtClean="0">
                <a:effectLst/>
                <a:latin typeface="Cambria"/>
                <a:ea typeface="Calibri"/>
                <a:cs typeface="Times New Roman"/>
              </a:rPr>
              <a:t>lectron </a:t>
            </a:r>
          </a:p>
          <a:p>
            <a:pPr marL="0" marR="0" algn="ctr">
              <a:spcBef>
                <a:spcPts val="0"/>
              </a:spcBef>
            </a:pPr>
            <a:r>
              <a:rPr lang="en-US" sz="1400" b="1" dirty="0" smtClean="0">
                <a:effectLst/>
                <a:latin typeface="Cambria"/>
                <a:ea typeface="Calibri"/>
                <a:cs typeface="Times New Roman"/>
              </a:rPr>
              <a:t>recombines, the atom returns to the ground state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2" name="Down Arrow 271"/>
          <p:cNvSpPr/>
          <p:nvPr/>
        </p:nvSpPr>
        <p:spPr>
          <a:xfrm rot="19500000">
            <a:off x="7235235" y="5643248"/>
            <a:ext cx="25717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Down Arrow 272"/>
          <p:cNvSpPr/>
          <p:nvPr/>
        </p:nvSpPr>
        <p:spPr>
          <a:xfrm rot="19500000">
            <a:off x="6286213" y="3748974"/>
            <a:ext cx="25717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ounded Rectangle 277"/>
          <p:cNvSpPr/>
          <p:nvPr/>
        </p:nvSpPr>
        <p:spPr>
          <a:xfrm>
            <a:off x="6900956" y="6325750"/>
            <a:ext cx="1722797" cy="164141"/>
          </a:xfrm>
          <a:prstGeom prst="roundRect">
            <a:avLst/>
          </a:prstGeom>
          <a:solidFill>
            <a:srgbClr val="B3A2BE"/>
          </a:solidFill>
          <a:ln w="381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7380665" y="6430083"/>
            <a:ext cx="772735" cy="229097"/>
          </a:xfrm>
          <a:prstGeom prst="roundRect">
            <a:avLst/>
          </a:prstGeom>
          <a:solidFill>
            <a:srgbClr val="B3A2BE"/>
          </a:solidFill>
          <a:ln w="381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Text Box 2"/>
          <p:cNvSpPr txBox="1">
            <a:spLocks noChangeArrowheads="1"/>
          </p:cNvSpPr>
          <p:nvPr/>
        </p:nvSpPr>
        <p:spPr bwMode="auto">
          <a:xfrm>
            <a:off x="6611989" y="6228281"/>
            <a:ext cx="2300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b="1" dirty="0" smtClean="0">
                <a:latin typeface="Cambria"/>
                <a:ea typeface="Calibri"/>
                <a:cs typeface="Times New Roman"/>
              </a:rPr>
              <a:t>High-energy photon is emitted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68" name="Straight Connector 267"/>
          <p:cNvCxnSpPr/>
          <p:nvPr/>
        </p:nvCxnSpPr>
        <p:spPr>
          <a:xfrm flipV="1">
            <a:off x="4146424" y="4800102"/>
            <a:ext cx="811676" cy="11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4" grpId="0"/>
      <p:bldP spid="17" grpId="0" animBg="1"/>
      <p:bldP spid="251" grpId="0" animBg="1"/>
      <p:bldP spid="252" grpId="0"/>
      <p:bldP spid="256" grpId="0" animBg="1"/>
      <p:bldP spid="257" grpId="0"/>
      <p:bldP spid="258" grpId="0" animBg="1"/>
      <p:bldP spid="269" grpId="0" animBg="1"/>
      <p:bldP spid="270" grpId="0"/>
      <p:bldP spid="272" grpId="0" animBg="1"/>
      <p:bldP spid="273" grpId="0" animBg="1"/>
      <p:bldP spid="278" grpId="0" animBg="1"/>
      <p:bldP spid="279" grpId="0" animBg="1"/>
      <p:bldP spid="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78" y="1828800"/>
            <a:ext cx="5887309" cy="124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trajan\home\lgbender\profile\downloads\IMG_20150623_205112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41675" r="16203" b="33432"/>
          <a:stretch/>
        </p:blipFill>
        <p:spPr bwMode="auto">
          <a:xfrm flipV="1">
            <a:off x="1682620" y="3581400"/>
            <a:ext cx="6008619" cy="12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Harmonics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89966" l="7518" r="94928"/>
                    </a14:imgEffect>
                  </a14:imgLayer>
                </a14:imgProps>
              </a:ext>
            </a:extLst>
          </a:blip>
          <a:srcRect l="7356" r="5147"/>
          <a:stretch>
            <a:fillRect/>
          </a:stretch>
        </p:blipFill>
        <p:spPr bwMode="auto">
          <a:xfrm>
            <a:off x="886221" y="2088097"/>
            <a:ext cx="5147059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2" y="3144717"/>
            <a:ext cx="1185269" cy="126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8"/>
          <a:stretch/>
        </p:blipFill>
        <p:spPr bwMode="auto">
          <a:xfrm>
            <a:off x="571683" y="4201352"/>
            <a:ext cx="2350695" cy="9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2176635">
            <a:off x="165985" y="2658609"/>
            <a:ext cx="792343" cy="3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4491" y="2043159"/>
            <a:ext cx="1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PULSAR laser beam (800 nm)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9689" y="2996054"/>
            <a:ext cx="9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Beam Viewer 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8434" y="3226884"/>
            <a:ext cx="11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XUV-IR</a:t>
            </a:r>
          </a:p>
          <a:p>
            <a:pPr algn="ctr"/>
            <a:r>
              <a:rPr lang="en-US" sz="1200" dirty="0" smtClean="0"/>
              <a:t>Separator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51013" y="4062853"/>
            <a:ext cx="111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Filters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08797" y="3229118"/>
            <a:ext cx="11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Toroidal</a:t>
            </a:r>
          </a:p>
          <a:p>
            <a:pPr algn="ctr"/>
            <a:r>
              <a:rPr lang="en-US" sz="1200" dirty="0" smtClean="0"/>
              <a:t>Mirror</a:t>
            </a:r>
            <a:endParaRPr lang="en-US" sz="1200" dirty="0"/>
          </a:p>
        </p:txBody>
      </p:sp>
      <p:cxnSp>
        <p:nvCxnSpPr>
          <p:cNvPr id="25" name="Curved Connector 24"/>
          <p:cNvCxnSpPr/>
          <p:nvPr/>
        </p:nvCxnSpPr>
        <p:spPr>
          <a:xfrm rot="5400000">
            <a:off x="1408036" y="3499205"/>
            <a:ext cx="1135188" cy="552451"/>
          </a:xfrm>
          <a:prstGeom prst="curvedConnector3">
            <a:avLst>
              <a:gd name="adj1" fmla="val -2022"/>
            </a:avLst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9" t="2975" r="37580" b="14403"/>
          <a:stretch/>
        </p:blipFill>
        <p:spPr>
          <a:xfrm>
            <a:off x="6423805" y="2198557"/>
            <a:ext cx="1240947" cy="2302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478" y="298082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VMI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042805" y="3834254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8269425" y="2948538"/>
            <a:ext cx="652163" cy="228600"/>
          </a:xfrm>
          <a:prstGeom prst="curvedConnector3">
            <a:avLst>
              <a:gd name="adj1" fmla="val 22250"/>
            </a:avLst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82" y="4634661"/>
            <a:ext cx="2024220" cy="185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urved Connector 19"/>
          <p:cNvCxnSpPr/>
          <p:nvPr/>
        </p:nvCxnSpPr>
        <p:spPr>
          <a:xfrm rot="10800000" flipV="1">
            <a:off x="6233306" y="4259812"/>
            <a:ext cx="1133475" cy="852103"/>
          </a:xfrm>
          <a:prstGeom prst="curvedConnector3">
            <a:avLst>
              <a:gd name="adj1" fmla="val 7143"/>
            </a:avLst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02" y="1434118"/>
            <a:ext cx="2533650" cy="14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urved Connector 22"/>
          <p:cNvCxnSpPr/>
          <p:nvPr/>
        </p:nvCxnSpPr>
        <p:spPr>
          <a:xfrm rot="16200000" flipV="1">
            <a:off x="4732056" y="3018805"/>
            <a:ext cx="1097498" cy="533400"/>
          </a:xfrm>
          <a:prstGeom prst="curvedConnector3">
            <a:avLst>
              <a:gd name="adj1" fmla="val 47397"/>
            </a:avLst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973" y="2750859"/>
            <a:ext cx="89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XUUS</a:t>
            </a:r>
            <a:endParaRPr lang="en-US" dirty="0"/>
          </a:p>
        </p:txBody>
      </p:sp>
      <p:pic>
        <p:nvPicPr>
          <p:cNvPr id="24" name="Picture 2" descr="\\trajan\home\lgbender\profile\downloads\IMG_20150623_20511250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41675" r="16203" b="33432"/>
          <a:stretch/>
        </p:blipFill>
        <p:spPr bwMode="auto">
          <a:xfrm flipV="1">
            <a:off x="7923013" y="2403665"/>
            <a:ext cx="1116386" cy="2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09" y="1664770"/>
            <a:ext cx="28098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261461"/>
            <a:ext cx="8229600" cy="1143000"/>
          </a:xfrm>
        </p:spPr>
        <p:txBody>
          <a:bodyPr/>
          <a:lstStyle/>
          <a:p>
            <a:r>
              <a:rPr lang="en-US" dirty="0" smtClean="0"/>
              <a:t>Velocity Map Imaging (VMI)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246" y="161580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Camera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19746" y="178507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MCP/Phosphor screen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95546" y="5310893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Repeller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06849" y="3899811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Extractor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1680" y="40536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46" y="5649447"/>
            <a:ext cx="115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629146" y="5570665"/>
            <a:ext cx="228600" cy="1898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09946" y="5310893"/>
            <a:ext cx="762000" cy="1692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19757" y="4401808"/>
            <a:ext cx="400047" cy="293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22040" y="2307616"/>
            <a:ext cx="1023934" cy="4811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52746" y="405369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562346" y="1874320"/>
            <a:ext cx="495300" cy="203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5D3972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533366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3147</TotalTime>
  <Words>556</Words>
  <Application>Microsoft Office PowerPoint</Application>
  <PresentationFormat>On-screen Show (4:3)</PresentationFormat>
  <Paragraphs>133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Photoionization of atoms using high harmonics </vt:lpstr>
      <vt:lpstr>Project Focus</vt:lpstr>
      <vt:lpstr>Photoionization</vt:lpstr>
      <vt:lpstr>Photoionization: many photons</vt:lpstr>
      <vt:lpstr>Photoionization: single photon</vt:lpstr>
      <vt:lpstr>High Harmonic Generation</vt:lpstr>
      <vt:lpstr>High Harmonics</vt:lpstr>
      <vt:lpstr>Experimental Setup</vt:lpstr>
      <vt:lpstr>Velocity Map Imaging (VMI)</vt:lpstr>
      <vt:lpstr>Photoelectron images with the laser</vt:lpstr>
      <vt:lpstr>Photoelectron images with high               harmonics</vt:lpstr>
      <vt:lpstr>Photoelectron energy spectra</vt:lpstr>
      <vt:lpstr>Photoelectron energy spectra</vt:lpstr>
      <vt:lpstr>Photoelectron spectra with       different targets</vt:lpstr>
      <vt:lpstr>What now?</vt:lpstr>
      <vt:lpstr>Acknowledgements</vt:lpstr>
      <vt:lpstr>PowerPoint Presentation</vt:lpstr>
    </vt:vector>
  </TitlesOfParts>
  <Company>KSU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Bender, Lydia</dc:creator>
  <cp:lastModifiedBy>Bender, Lydia</cp:lastModifiedBy>
  <cp:revision>103</cp:revision>
  <dcterms:created xsi:type="dcterms:W3CDTF">2015-07-20T18:40:36Z</dcterms:created>
  <dcterms:modified xsi:type="dcterms:W3CDTF">2015-07-31T14:08:46Z</dcterms:modified>
</cp:coreProperties>
</file>