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0"/>
  </p:notesMasterIdLst>
  <p:sldIdLst>
    <p:sldId id="256" r:id="rId2"/>
    <p:sldId id="271" r:id="rId3"/>
    <p:sldId id="257" r:id="rId4"/>
    <p:sldId id="269" r:id="rId5"/>
    <p:sldId id="263" r:id="rId6"/>
    <p:sldId id="283" r:id="rId7"/>
    <p:sldId id="261" r:id="rId8"/>
    <p:sldId id="266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84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49" autoAdjust="0"/>
  </p:normalViewPr>
  <p:slideViewPr>
    <p:cSldViewPr>
      <p:cViewPr varScale="1">
        <p:scale>
          <a:sx n="92" d="100"/>
          <a:sy n="92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0875-4EBC-49B4-802B-39BAB35B4E4F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342CC-ACD9-4CBC-9FD8-51C860D76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8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Citation:</a:t>
            </a:r>
            <a:r>
              <a:rPr lang="en-US" baseline="0" dirty="0" smtClean="0"/>
              <a:t> Strong field dynamics and control of molecular dissociation</a:t>
            </a:r>
          </a:p>
          <a:p>
            <a:r>
              <a:rPr lang="en-US" baseline="0" dirty="0" smtClean="0"/>
              <a:t>By Sarah Roxanna Nichols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80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NSF grant number PHYS-1461251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3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960C8-1AEA-4D07-9CA3-66C044FB602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051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0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Chakra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5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Citation: [2]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0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Pulsar Laser</a:t>
            </a:r>
          </a:p>
          <a:p>
            <a:r>
              <a:rPr lang="en-US" dirty="0" smtClean="0"/>
              <a:t>25</a:t>
            </a:r>
            <a:r>
              <a:rPr lang="en-US" baseline="0" dirty="0" smtClean="0"/>
              <a:t> fs pulse</a:t>
            </a:r>
          </a:p>
          <a:p>
            <a:r>
              <a:rPr lang="en-US" baseline="0" dirty="0" smtClean="0"/>
              <a:t>800 nm</a:t>
            </a:r>
          </a:p>
          <a:p>
            <a:r>
              <a:rPr lang="en-US" baseline="0" dirty="0" smtClean="0"/>
              <a:t>10 KHz</a:t>
            </a:r>
          </a:p>
          <a:p>
            <a:r>
              <a:rPr lang="en-US" baseline="0" dirty="0" smtClean="0"/>
              <a:t>2 </a:t>
            </a:r>
            <a:r>
              <a:rPr lang="en-US" baseline="0" dirty="0" err="1" smtClean="0"/>
              <a:t>mJ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1.5x10^14 W/cm^2 intensity for pump and probe pulses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Ionization potential citation http://www.indsci.com/docs/manuals/VX500_IP.pdf</a:t>
            </a:r>
          </a:p>
          <a:p>
            <a:r>
              <a:rPr lang="en-US" baseline="0" dirty="0" smtClean="0"/>
              <a:t>Vapor pressure: http://www.chemicalbook.com/ProductMSDSDetailCB6854214_EN.htm#2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3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Through the use of an ultrafast pump-probe setup and high-resolution techniques, Coulomb explosion imaging was achieved.  We classified  various ion fragments and dissociation channels after ionization of </a:t>
            </a:r>
            <a:r>
              <a:rPr lang="en-US" altLang="en-US" dirty="0" err="1" smtClean="0"/>
              <a:t>diiodomethane</a:t>
            </a:r>
            <a:r>
              <a:rPr lang="en-US" altLang="en-US" dirty="0" smtClean="0"/>
              <a:t> via pump and probe pulses.  Furthermore, we observed bending vibrations within the molecular structure after dissociation.  Future work will be conducted  to establish a complete movie of the molecule’s motion as well as study different light-induced reaction in similar molecules.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342CC-ACD9-4CBC-9FD8-51C860D76F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7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1A64-6E63-43E0-AACC-8E64AAFA20DA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ACFE-C72A-491A-9E9E-8A4F44AE08C5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40D3-27A9-441E-8A92-307FD9FFDC61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EE25-5A6D-420C-98EF-AFD7A799D8F4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E120-89F1-4760-94E2-C289CA504DE4}" type="datetime1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DA56A-2A4E-4CE7-BB2D-C007AB08ED10}" type="datetime1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CF00E-DD0F-487F-901D-146B64538960}" type="datetime1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DE0AC-682C-499B-A51B-3F186182D129}" type="datetime1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2345-6ECF-4482-AAE5-1E8F2361C231}" type="datetime1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EB7B-E541-4AAC-983C-FDAA18E238F6}" type="datetime1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A972-FD45-4D7E-ACF3-9299320EF40C}" type="datetime1">
              <a:rPr lang="en-US" smtClean="0"/>
              <a:t>7/30/2015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C68D853-E76A-4BAF-B2B2-F7E7A4F45F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ED228B-58F7-4DAF-A131-6AC5852196AD}" type="datetime1">
              <a:rPr lang="en-US" smtClean="0"/>
              <a:t>7/30/2015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Coulomb Explosion Imaging and Ionization of </a:t>
            </a:r>
            <a:r>
              <a:rPr lang="en-US" dirty="0" err="1" smtClean="0"/>
              <a:t>Diiodomethane</a:t>
            </a:r>
            <a:r>
              <a:rPr lang="en-US" dirty="0" smtClean="0"/>
              <a:t> in Strong Laser Pulses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Kyle Jensen</a:t>
            </a:r>
            <a:br>
              <a:rPr lang="en-US" dirty="0" smtClean="0"/>
            </a:br>
            <a:r>
              <a:rPr lang="en-US" dirty="0" smtClean="0"/>
              <a:t>Mentors: Dr. </a:t>
            </a:r>
            <a:r>
              <a:rPr lang="en-US" dirty="0" err="1" smtClean="0"/>
              <a:t>Artem</a:t>
            </a:r>
            <a:r>
              <a:rPr lang="en-US" dirty="0" smtClean="0"/>
              <a:t> </a:t>
            </a:r>
            <a:r>
              <a:rPr lang="en-US" dirty="0" err="1" smtClean="0"/>
              <a:t>Rudenko</a:t>
            </a:r>
            <a:r>
              <a:rPr lang="en-US" dirty="0" smtClean="0"/>
              <a:t> and Dr. Daniel </a:t>
            </a:r>
            <a:r>
              <a:rPr lang="en-US" dirty="0" err="1" smtClean="0"/>
              <a:t>Rolles</a:t>
            </a:r>
            <a:endParaRPr lang="en-US" dirty="0" smtClean="0"/>
          </a:p>
          <a:p>
            <a:r>
              <a:rPr lang="en-US" dirty="0" smtClean="0"/>
              <a:t>Kansas State University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638800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84" y="5689600"/>
            <a:ext cx="1295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Calibrate Time of Flight (</a:t>
            </a:r>
            <a:r>
              <a:rPr lang="en-US" dirty="0" err="1" smtClean="0"/>
              <a:t>ToF</a:t>
            </a:r>
            <a:r>
              <a:rPr lang="en-US" dirty="0" smtClean="0"/>
              <a:t>) spectra</a:t>
            </a:r>
          </a:p>
          <a:p>
            <a:pPr lvl="1"/>
            <a:r>
              <a:rPr lang="en-US" dirty="0" smtClean="0"/>
              <a:t>(</a:t>
            </a:r>
            <a:r>
              <a:rPr lang="en-US" i="1" dirty="0" smtClean="0"/>
              <a:t>define mass to charge ratios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Classify potential dissociation channels and measure fragment energies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Analyze the ion yields and kinetic energy release (KER) as a function of pump-probe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r>
              <a:rPr lang="en-US" dirty="0" smtClean="0"/>
              <a:t> Ion Calibration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44"/>
          <a:stretch/>
        </p:blipFill>
        <p:spPr>
          <a:xfrm>
            <a:off x="196336" y="1524000"/>
            <a:ext cx="7499864" cy="51816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r>
              <a:rPr lang="en-US" dirty="0" smtClean="0"/>
              <a:t>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>
          <a:xfrm>
            <a:off x="152400" y="1524000"/>
            <a:ext cx="8229600" cy="46481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4792" y="4169033"/>
            <a:ext cx="82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++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924800" y="2819400"/>
            <a:ext cx="152400" cy="533400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5786" y="4114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454719" y="3722132"/>
            <a:ext cx="198933" cy="392668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57400" y="160020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07612" y="1905000"/>
            <a:ext cx="304816" cy="533400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91200" y="2362200"/>
            <a:ext cx="304800" cy="260866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35967" y="2072959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2294" y="42994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19206" y="4103343"/>
            <a:ext cx="356823" cy="260866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05143" y="2561756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565944" y="3505200"/>
            <a:ext cx="699963" cy="663833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05000" y="2602468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flipH="1">
            <a:off x="2056522" y="2971800"/>
            <a:ext cx="166835" cy="164068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79571" y="1888293"/>
            <a:ext cx="39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30000" dirty="0" smtClean="0">
                <a:solidFill>
                  <a:schemeClr val="bg1"/>
                </a:solidFill>
              </a:rPr>
              <a:t>++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943919" y="2257625"/>
            <a:ext cx="183561" cy="529509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8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8" y="1905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of Dissociation Channels: Ion-Ion Coincidence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8" y="1447800"/>
            <a:ext cx="8153400" cy="51054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53200" y="2362200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r>
              <a:rPr lang="en-US" dirty="0" smtClean="0">
                <a:solidFill>
                  <a:schemeClr val="bg1"/>
                </a:solidFill>
              </a:rPr>
              <a:t>+I</a:t>
            </a:r>
            <a:r>
              <a:rPr lang="en-US" baseline="30000" dirty="0" smtClean="0">
                <a:solidFill>
                  <a:schemeClr val="bg1"/>
                </a:solidFill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163994" y="2755180"/>
            <a:ext cx="456006" cy="140420"/>
          </a:xfrm>
          <a:prstGeom prst="straightConnector1">
            <a:avLst/>
          </a:prstGeom>
          <a:ln w="63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445078" y="3515992"/>
            <a:ext cx="1981201" cy="1626884"/>
            <a:chOff x="1260106" y="3754535"/>
            <a:chExt cx="1981201" cy="1626884"/>
          </a:xfrm>
        </p:grpSpPr>
        <p:pic>
          <p:nvPicPr>
            <p:cNvPr id="16" name="Picture 3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260106" y="4159709"/>
              <a:ext cx="1981201" cy="1221710"/>
            </a:xfrm>
            <a:prstGeom prst="rect">
              <a:avLst/>
            </a:prstGeom>
            <a:ln w="6480">
              <a:noFill/>
            </a:ln>
          </p:spPr>
        </p:pic>
        <p:sp>
          <p:nvSpPr>
            <p:cNvPr id="17" name="CustomShape 1"/>
            <p:cNvSpPr/>
            <p:nvPr/>
          </p:nvSpPr>
          <p:spPr>
            <a:xfrm>
              <a:off x="1755526" y="4108884"/>
              <a:ext cx="990360" cy="661680"/>
            </a:xfrm>
            <a:prstGeom prst="arc">
              <a:avLst>
                <a:gd name="adj1" fmla="val 10979539"/>
                <a:gd name="adj2" fmla="val 0"/>
              </a:avLst>
            </a:prstGeom>
            <a:noFill/>
            <a:ln w="44280">
              <a:solidFill>
                <a:srgbClr val="C00000"/>
              </a:solidFill>
              <a:round/>
              <a:headEnd type="stealth" w="med" len="med"/>
              <a:tailEnd type="stealth" w="med" len="med"/>
            </a:ln>
          </p:spPr>
        </p:sp>
        <p:sp>
          <p:nvSpPr>
            <p:cNvPr id="18" name="CustomShape 6"/>
            <p:cNvSpPr/>
            <p:nvPr/>
          </p:nvSpPr>
          <p:spPr>
            <a:xfrm>
              <a:off x="1755526" y="3754535"/>
              <a:ext cx="1078920" cy="364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~300 fs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98494"/>
              </p:ext>
            </p:extLst>
          </p:nvPr>
        </p:nvGraphicFramePr>
        <p:xfrm>
          <a:off x="-304799" y="729018"/>
          <a:ext cx="7543800" cy="6128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Graph" r:id="rId5" imgW="4023360" imgH="3108960" progId="Origin50.Graph">
                  <p:embed/>
                </p:oleObj>
              </mc:Choice>
              <mc:Fallback>
                <p:oleObj name="Graph" r:id="rId5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04799" y="729018"/>
                        <a:ext cx="7543800" cy="6128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795119" y="1291983"/>
            <a:ext cx="12811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I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</a:rPr>
              <a:t>CH</a:t>
            </a:r>
            <a:r>
              <a:rPr lang="en-US" sz="24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</a:rPr>
              <a:t>I</a:t>
            </a:r>
            <a:r>
              <a:rPr lang="en-US" sz="2400" b="1" baseline="30000" dirty="0" smtClean="0">
                <a:solidFill>
                  <a:srgbClr val="0000CC"/>
                </a:solidFill>
              </a:rPr>
              <a:t>+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7030A0"/>
                </a:solidFill>
              </a:rPr>
              <a:t>I</a:t>
            </a:r>
            <a:r>
              <a:rPr lang="en-US" sz="2400" b="1" baseline="-25000" dirty="0" smtClean="0">
                <a:solidFill>
                  <a:srgbClr val="7030A0"/>
                </a:solidFill>
              </a:rPr>
              <a:t>2</a:t>
            </a:r>
            <a:r>
              <a:rPr lang="en-US" sz="2400" b="1" baseline="30000" dirty="0" smtClean="0">
                <a:solidFill>
                  <a:srgbClr val="7030A0"/>
                </a:solidFill>
              </a:rPr>
              <a:t>+</a:t>
            </a:r>
            <a:endParaRPr lang="en-US" sz="2400" b="1" baseline="30000" dirty="0">
              <a:solidFill>
                <a:srgbClr val="7030A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I</a:t>
            </a:r>
            <a:r>
              <a:rPr lang="en-US" sz="2400" b="1" baseline="-25000" dirty="0" smtClean="0"/>
              <a:t>2</a:t>
            </a:r>
            <a:r>
              <a:rPr lang="en-US" sz="2400" b="1" baseline="30000" dirty="0" smtClean="0"/>
              <a:t>+</a:t>
            </a:r>
            <a:endParaRPr lang="en-US" sz="2400" b="1" baseline="30000" dirty="0"/>
          </a:p>
          <a:p>
            <a:pPr marL="342900" indent="-342900">
              <a:buFontTx/>
              <a:buChar char="-"/>
            </a:pPr>
            <a:endParaRPr lang="en-US" sz="2400" b="1" baseline="30000" dirty="0">
              <a:solidFill>
                <a:srgbClr val="0000CC"/>
              </a:solidFill>
            </a:endParaRPr>
          </a:p>
          <a:p>
            <a:pPr marL="342900" indent="-342900">
              <a:buFontTx/>
              <a:buChar char="-"/>
            </a:pP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55904" y="1510748"/>
            <a:ext cx="114181" cy="1257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42652" y="1855304"/>
            <a:ext cx="114181" cy="12571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42652" y="2209800"/>
            <a:ext cx="114181" cy="1257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41115" y="2560980"/>
            <a:ext cx="114181" cy="1257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6249121"/>
            <a:ext cx="139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Delay / fs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138270" y="3384513"/>
            <a:ext cx="281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Normalized ion yield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67275" y="52247"/>
            <a:ext cx="8041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Delay-dependent yields of different fragments</a:t>
            </a:r>
            <a:endParaRPr lang="en-US" sz="3200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24200" y="2971800"/>
            <a:ext cx="1143000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stomShape 6"/>
          <p:cNvSpPr/>
          <p:nvPr/>
        </p:nvSpPr>
        <p:spPr>
          <a:xfrm>
            <a:off x="2789634" y="2554707"/>
            <a:ext cx="1078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7030A0"/>
                </a:solidFill>
                <a:latin typeface="Calibri"/>
              </a:rPr>
              <a:t>300 fs: bending vibrations!</a:t>
            </a:r>
            <a:endParaRPr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9"/>
            <a:ext cx="8458200" cy="6819014"/>
          </a:xfr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24153" y="1600200"/>
            <a:ext cx="0" cy="3276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1600200"/>
            <a:ext cx="0" cy="3276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0" y="1676400"/>
            <a:ext cx="0" cy="3276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30179" y="4784651"/>
            <a:ext cx="20574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33260" y="4784651"/>
            <a:ext cx="19812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2719419" y="4953000"/>
            <a:ext cx="1078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~300 fs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" name="CustomShape 6"/>
          <p:cNvSpPr/>
          <p:nvPr/>
        </p:nvSpPr>
        <p:spPr>
          <a:xfrm>
            <a:off x="5257800" y="4951228"/>
            <a:ext cx="10789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~300 fs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133537"/>
            <a:ext cx="605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Enlarged view of the CH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channel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1981200" y="914400"/>
            <a:ext cx="5257800" cy="593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7246" r="13372" b="11594"/>
          <a:stretch/>
        </p:blipFill>
        <p:spPr>
          <a:xfrm flipH="1">
            <a:off x="990600" y="1143000"/>
            <a:ext cx="6629400" cy="4267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77147"/>
              </p:ext>
            </p:extLst>
          </p:nvPr>
        </p:nvGraphicFramePr>
        <p:xfrm>
          <a:off x="-639418" y="970720"/>
          <a:ext cx="9829800" cy="532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39418" y="970720"/>
                        <a:ext cx="9829800" cy="5322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86200" y="5814367"/>
            <a:ext cx="138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Delay </a:t>
            </a:r>
            <a:r>
              <a:rPr lang="en-US" sz="2400" b="1" dirty="0"/>
              <a:t>(</a:t>
            </a:r>
            <a:r>
              <a:rPr lang="en-US" sz="2400" b="1" dirty="0" smtClean="0"/>
              <a:t>fs)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54924" y="33077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KER </a:t>
            </a:r>
            <a:r>
              <a:rPr lang="en-US" sz="2400" b="1" dirty="0"/>
              <a:t>(</a:t>
            </a:r>
            <a:r>
              <a:rPr lang="en-US" sz="2400" b="1" dirty="0" smtClean="0"/>
              <a:t>eV)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05921" y="65782"/>
            <a:ext cx="5998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Delay-dependent KER of CH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+ I</a:t>
            </a:r>
            <a:r>
              <a:rPr lang="en-US" sz="3200" b="1" baseline="30000" dirty="0" smtClean="0"/>
              <a:t>+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smtClean="0"/>
              <a:t>coincident  channel</a:t>
            </a:r>
            <a:endParaRPr lang="en-US" sz="32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447800"/>
            <a:ext cx="22573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Bound molecule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005" y="4818247"/>
            <a:ext cx="295177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Dissociating molecule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75482" y="4583555"/>
            <a:ext cx="12573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24475" y="1983432"/>
            <a:ext cx="951007" cy="12280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31977" y="568327"/>
                <a:ext cx="131555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77" y="568327"/>
                <a:ext cx="1315553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33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measured the ionic fragments after ionization, dissociation and Coulomb explosion of CH</a:t>
            </a:r>
            <a:r>
              <a:rPr lang="en-US" baseline="-25000" dirty="0" smtClean="0"/>
              <a:t>2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molecule in a pump-probe experiment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We observe bending vibrations of the molecule  and mapped one of the dissociation pathways</a:t>
            </a:r>
          </a:p>
          <a:p>
            <a:endParaRPr lang="en-US" dirty="0" smtClean="0"/>
          </a:p>
          <a:p>
            <a:r>
              <a:rPr lang="en-US" dirty="0" smtClean="0"/>
              <a:t>In the future, this technique will be applied to study different light-induced reactions in similar molecules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material is based upon work supported by National </a:t>
            </a:r>
            <a:r>
              <a:rPr lang="en-US" dirty="0" err="1"/>
              <a:t>ScienceFoundation</a:t>
            </a:r>
            <a:r>
              <a:rPr lang="en-US" dirty="0"/>
              <a:t> Grant: </a:t>
            </a:r>
            <a:r>
              <a:rPr lang="en-US" dirty="0" smtClean="0"/>
              <a:t>NSF </a:t>
            </a:r>
            <a:r>
              <a:rPr lang="en-US" dirty="0"/>
              <a:t>grant number </a:t>
            </a:r>
            <a:r>
              <a:rPr lang="en-US" dirty="0" smtClean="0"/>
              <a:t>PHYS-1461251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Artem</a:t>
            </a:r>
            <a:r>
              <a:rPr lang="en-US" dirty="0" smtClean="0"/>
              <a:t> </a:t>
            </a:r>
            <a:r>
              <a:rPr lang="en-US" dirty="0" err="1" smtClean="0"/>
              <a:t>Rudenko</a:t>
            </a:r>
            <a:endParaRPr lang="en-US" dirty="0" smtClean="0"/>
          </a:p>
          <a:p>
            <a:r>
              <a:rPr lang="en-US" dirty="0" smtClean="0"/>
              <a:t>Dr. Daniel </a:t>
            </a:r>
            <a:r>
              <a:rPr lang="en-US" dirty="0" err="1" smtClean="0"/>
              <a:t>Rolles</a:t>
            </a:r>
            <a:endParaRPr lang="en-US" dirty="0" smtClean="0"/>
          </a:p>
          <a:p>
            <a:r>
              <a:rPr lang="en-US" dirty="0" smtClean="0"/>
              <a:t>Lee Pearson</a:t>
            </a:r>
          </a:p>
          <a:p>
            <a:r>
              <a:rPr lang="en-US" dirty="0" err="1" smtClean="0"/>
              <a:t>Balram</a:t>
            </a:r>
            <a:r>
              <a:rPr lang="en-US" dirty="0" smtClean="0"/>
              <a:t> </a:t>
            </a:r>
            <a:r>
              <a:rPr lang="en-US" dirty="0" err="1" smtClean="0"/>
              <a:t>Kaderiya</a:t>
            </a:r>
            <a:endParaRPr lang="en-US" dirty="0" smtClean="0"/>
          </a:p>
          <a:p>
            <a:r>
              <a:rPr lang="en-US" dirty="0" err="1" smtClean="0"/>
              <a:t>Farzaneh</a:t>
            </a:r>
            <a:r>
              <a:rPr lang="en-US" dirty="0" smtClean="0"/>
              <a:t> </a:t>
            </a:r>
            <a:r>
              <a:rPr lang="en-US" dirty="0" err="1" smtClean="0"/>
              <a:t>Ziaee</a:t>
            </a:r>
            <a:endParaRPr lang="en-US" dirty="0" smtClean="0"/>
          </a:p>
          <a:p>
            <a:r>
              <a:rPr lang="en-US" dirty="0" smtClean="0"/>
              <a:t>Raju </a:t>
            </a:r>
            <a:r>
              <a:rPr lang="en-US" dirty="0" err="1" smtClean="0"/>
              <a:t>Pandiri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" y="1419070"/>
            <a:ext cx="7620000" cy="5057929"/>
          </a:xfrm>
        </p:spPr>
        <p:txBody>
          <a:bodyPr>
            <a:normAutofit fontScale="62500" lnSpcReduction="20000"/>
          </a:bodyPr>
          <a:lstStyle/>
          <a:p>
            <a:r>
              <a:rPr lang="en-US" sz="3100" dirty="0" err="1" smtClean="0"/>
              <a:t>Halomethanes</a:t>
            </a:r>
            <a:r>
              <a:rPr lang="en-US" sz="3100" dirty="0" smtClean="0"/>
              <a:t> are a hot topic within atmospheric chemistry</a:t>
            </a:r>
          </a:p>
          <a:p>
            <a:pPr lvl="1"/>
            <a:r>
              <a:rPr lang="en-US" sz="2600" dirty="0" err="1" smtClean="0"/>
              <a:t>Halomethanes</a:t>
            </a:r>
            <a:r>
              <a:rPr lang="en-US" sz="2600" dirty="0" smtClean="0"/>
              <a:t> provide a source of reactive halides leading to ozone destruction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2400" i="1" dirty="0"/>
              <a:t>S. R. Nichols, “Strong field dynamics and control of molecular </a:t>
            </a:r>
            <a:r>
              <a:rPr lang="en-US" sz="2400" i="1" dirty="0" smtClean="0"/>
              <a:t>dissociation</a:t>
            </a:r>
            <a:r>
              <a:rPr lang="en-US" sz="2400" i="1" dirty="0"/>
              <a:t>”, PhD Thesis, Stony Brook University, 2008.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r>
              <a:rPr lang="en-US" sz="3400" dirty="0" smtClean="0"/>
              <a:t>In particular, </a:t>
            </a:r>
            <a:r>
              <a:rPr lang="en-US" sz="3400" dirty="0" err="1" smtClean="0"/>
              <a:t>diiodomethane</a:t>
            </a:r>
            <a:r>
              <a:rPr lang="en-US" sz="3400" dirty="0" smtClean="0"/>
              <a:t> (CH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I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) represents a good test system for studies of atomic motion in molecules triggered by light: dissociation, vibrations, …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de-DE" sz="2400" i="1" dirty="0"/>
              <a:t>D. Geißler, B.J. Pearson </a:t>
            </a:r>
            <a:r>
              <a:rPr lang="de-DE" sz="2400" i="1" dirty="0" err="1"/>
              <a:t>and</a:t>
            </a:r>
            <a:r>
              <a:rPr lang="de-DE" sz="2400" i="1" dirty="0"/>
              <a:t> T. </a:t>
            </a:r>
            <a:r>
              <a:rPr lang="de-DE" sz="2400" i="1" dirty="0" err="1" smtClean="0"/>
              <a:t>Weinacht</a:t>
            </a:r>
            <a:r>
              <a:rPr lang="de-DE" sz="2400" i="1" dirty="0" smtClean="0"/>
              <a:t>, „</a:t>
            </a:r>
            <a:r>
              <a:rPr lang="en-US" sz="2400" i="1" dirty="0" smtClean="0"/>
              <a:t>Wave </a:t>
            </a:r>
            <a:r>
              <a:rPr lang="en-US" sz="2400" i="1" dirty="0"/>
              <a:t>packet driven dissociation and concerted elimination in </a:t>
            </a:r>
            <a:r>
              <a:rPr lang="en-US" sz="2400" i="1" dirty="0" smtClean="0"/>
              <a:t>CH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I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”</a:t>
            </a:r>
            <a:r>
              <a:rPr lang="de-DE" sz="2400" i="1" dirty="0" smtClean="0"/>
              <a:t>, </a:t>
            </a:r>
            <a:r>
              <a:rPr lang="de-DE" sz="2400" i="1" dirty="0"/>
              <a:t>J. </a:t>
            </a:r>
            <a:r>
              <a:rPr lang="de-DE" sz="2400" i="1" dirty="0" err="1"/>
              <a:t>Chem</a:t>
            </a:r>
            <a:r>
              <a:rPr lang="de-DE" sz="2400" i="1" dirty="0"/>
              <a:t> Phys. 127 204305 (2007).</a:t>
            </a:r>
            <a:endParaRPr lang="en-US" sz="2400" i="1" dirty="0"/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400" b="1" u="sng" dirty="0" smtClean="0"/>
              <a:t>The main goal of this project:</a:t>
            </a:r>
            <a:r>
              <a:rPr lang="en-US" sz="3400" dirty="0" smtClean="0"/>
              <a:t> create a “movie” of the molecule either vibrating or breaking apart (dissociating).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h2i2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74"/>
          <a:stretch/>
        </p:blipFill>
        <p:spPr>
          <a:xfrm>
            <a:off x="7034645" y="3810000"/>
            <a:ext cx="1364454" cy="13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 Concept of the Pump-Probe Experiment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Experimental </a:t>
            </a:r>
            <a:r>
              <a:rPr lang="en-US" sz="2400" dirty="0" smtClean="0"/>
              <a:t>Setup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Results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Summary and Outlook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4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7934325" cy="447675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A “snapshot” of </a:t>
            </a:r>
            <a:r>
              <a:rPr lang="en-US" altLang="en-US" sz="2400" dirty="0" smtClean="0"/>
              <a:t>molecular </a:t>
            </a:r>
            <a:r>
              <a:rPr lang="en-US" altLang="en-US" sz="2400" dirty="0"/>
              <a:t>motion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81854" y="3395250"/>
            <a:ext cx="7343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Pump pulse excites vibrations (rotations, dissociation, etc…</a:t>
            </a:r>
            <a:endParaRPr lang="en-US" altLang="en-US" sz="2400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60391" y="5601081"/>
            <a:ext cx="75596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Distance between the fragments is reconstructed from the measured fragment energies:</a:t>
            </a:r>
            <a:endParaRPr lang="en-US" altLang="en-US" sz="2400" dirty="0">
              <a:solidFill>
                <a:srgbClr val="0033CC"/>
              </a:solidFill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60391" y="4263200"/>
            <a:ext cx="7346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Probe pulse removes two electrons from the two nuclei, and the molecule “explodes” due to the Coulomb repulsion: “</a:t>
            </a:r>
            <a:r>
              <a:rPr lang="en-US" altLang="en-US" sz="2400" dirty="0" smtClean="0">
                <a:solidFill>
                  <a:srgbClr val="0033CC"/>
                </a:solidFill>
              </a:rPr>
              <a:t>Coulomb explosion imaging”</a:t>
            </a:r>
            <a:endParaRPr lang="en-US" altLang="en-US" sz="240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086600" y="3200622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/>
              <a:t>molecule</a:t>
            </a:r>
            <a:endParaRPr lang="en-US" altLang="en-US" sz="2400" b="1" baseline="-25000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5400000">
            <a:off x="7147720" y="2326481"/>
            <a:ext cx="1344612" cy="288925"/>
          </a:xfrm>
          <a:custGeom>
            <a:avLst/>
            <a:gdLst>
              <a:gd name="T0" fmla="*/ 0 w 1452"/>
              <a:gd name="T1" fmla="*/ 0 h 371"/>
              <a:gd name="T2" fmla="*/ 91 w 1452"/>
              <a:gd name="T3" fmla="*/ 363 h 371"/>
              <a:gd name="T4" fmla="*/ 272 w 1452"/>
              <a:gd name="T5" fmla="*/ 0 h 371"/>
              <a:gd name="T6" fmla="*/ 408 w 1452"/>
              <a:gd name="T7" fmla="*/ 363 h 371"/>
              <a:gd name="T8" fmla="*/ 590 w 1452"/>
              <a:gd name="T9" fmla="*/ 0 h 371"/>
              <a:gd name="T10" fmla="*/ 771 w 1452"/>
              <a:gd name="T11" fmla="*/ 363 h 371"/>
              <a:gd name="T12" fmla="*/ 953 w 1452"/>
              <a:gd name="T13" fmla="*/ 0 h 371"/>
              <a:gd name="T14" fmla="*/ 1134 w 1452"/>
              <a:gd name="T15" fmla="*/ 363 h 371"/>
              <a:gd name="T16" fmla="*/ 1316 w 1452"/>
              <a:gd name="T17" fmla="*/ 45 h 371"/>
              <a:gd name="T18" fmla="*/ 1406 w 1452"/>
              <a:gd name="T19" fmla="*/ 181 h 371"/>
              <a:gd name="T20" fmla="*/ 1452 w 1452"/>
              <a:gd name="T21" fmla="*/ 272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52" h="371">
                <a:moveTo>
                  <a:pt x="0" y="0"/>
                </a:moveTo>
                <a:cubicBezTo>
                  <a:pt x="23" y="181"/>
                  <a:pt x="46" y="363"/>
                  <a:pt x="91" y="363"/>
                </a:cubicBezTo>
                <a:cubicBezTo>
                  <a:pt x="136" y="363"/>
                  <a:pt x="219" y="0"/>
                  <a:pt x="272" y="0"/>
                </a:cubicBezTo>
                <a:cubicBezTo>
                  <a:pt x="325" y="0"/>
                  <a:pt x="355" y="363"/>
                  <a:pt x="408" y="363"/>
                </a:cubicBezTo>
                <a:cubicBezTo>
                  <a:pt x="461" y="363"/>
                  <a:pt x="530" y="0"/>
                  <a:pt x="590" y="0"/>
                </a:cubicBezTo>
                <a:cubicBezTo>
                  <a:pt x="650" y="0"/>
                  <a:pt x="711" y="363"/>
                  <a:pt x="771" y="363"/>
                </a:cubicBezTo>
                <a:cubicBezTo>
                  <a:pt x="831" y="363"/>
                  <a:pt x="893" y="0"/>
                  <a:pt x="953" y="0"/>
                </a:cubicBezTo>
                <a:cubicBezTo>
                  <a:pt x="1013" y="0"/>
                  <a:pt x="1074" y="355"/>
                  <a:pt x="1134" y="363"/>
                </a:cubicBezTo>
                <a:cubicBezTo>
                  <a:pt x="1194" y="371"/>
                  <a:pt x="1271" y="75"/>
                  <a:pt x="1316" y="45"/>
                </a:cubicBezTo>
                <a:cubicBezTo>
                  <a:pt x="1361" y="15"/>
                  <a:pt x="1383" y="143"/>
                  <a:pt x="1406" y="181"/>
                </a:cubicBezTo>
                <a:cubicBezTo>
                  <a:pt x="1429" y="219"/>
                  <a:pt x="1440" y="245"/>
                  <a:pt x="1452" y="27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69314"/>
              </p:ext>
            </p:extLst>
          </p:nvPr>
        </p:nvGraphicFramePr>
        <p:xfrm>
          <a:off x="7316788" y="1582738"/>
          <a:ext cx="10096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CorelDRAW" r:id="rId4" imgW="1409988" imgH="1358351" progId="CorelDRAW.Graphic.10">
                  <p:embed/>
                </p:oleObj>
              </mc:Choice>
              <mc:Fallback>
                <p:oleObj name="CorelDRAW" r:id="rId4" imgW="1409988" imgH="135835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1582738"/>
                        <a:ext cx="10096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Freeform 11"/>
          <p:cNvSpPr>
            <a:spLocks/>
          </p:cNvSpPr>
          <p:nvPr/>
        </p:nvSpPr>
        <p:spPr bwMode="auto">
          <a:xfrm>
            <a:off x="755650" y="2052638"/>
            <a:ext cx="938213" cy="1008062"/>
          </a:xfrm>
          <a:custGeom>
            <a:avLst/>
            <a:gdLst>
              <a:gd name="T0" fmla="*/ 0 w 7008"/>
              <a:gd name="T1" fmla="*/ 1566 h 3106"/>
              <a:gd name="T2" fmla="*/ 195 w 7008"/>
              <a:gd name="T3" fmla="*/ 1447 h 3106"/>
              <a:gd name="T4" fmla="*/ 340 w 7008"/>
              <a:gd name="T5" fmla="*/ 1705 h 3106"/>
              <a:gd name="T6" fmla="*/ 511 w 7008"/>
              <a:gd name="T7" fmla="*/ 1348 h 3106"/>
              <a:gd name="T8" fmla="*/ 705 w 7008"/>
              <a:gd name="T9" fmla="*/ 1864 h 3106"/>
              <a:gd name="T10" fmla="*/ 900 w 7008"/>
              <a:gd name="T11" fmla="*/ 1150 h 3106"/>
              <a:gd name="T12" fmla="*/ 1093 w 7008"/>
              <a:gd name="T13" fmla="*/ 2082 h 3106"/>
              <a:gd name="T14" fmla="*/ 1288 w 7008"/>
              <a:gd name="T15" fmla="*/ 912 h 3106"/>
              <a:gd name="T16" fmla="*/ 1483 w 7008"/>
              <a:gd name="T17" fmla="*/ 2339 h 3106"/>
              <a:gd name="T18" fmla="*/ 1678 w 7008"/>
              <a:gd name="T19" fmla="*/ 654 h 3106"/>
              <a:gd name="T20" fmla="*/ 1873 w 7008"/>
              <a:gd name="T21" fmla="*/ 2597 h 3106"/>
              <a:gd name="T22" fmla="*/ 2066 w 7008"/>
              <a:gd name="T23" fmla="*/ 416 h 3106"/>
              <a:gd name="T24" fmla="*/ 2261 w 7008"/>
              <a:gd name="T25" fmla="*/ 2835 h 3106"/>
              <a:gd name="T26" fmla="*/ 2456 w 7008"/>
              <a:gd name="T27" fmla="*/ 235 h 3106"/>
              <a:gd name="T28" fmla="*/ 2651 w 7008"/>
              <a:gd name="T29" fmla="*/ 2994 h 3106"/>
              <a:gd name="T30" fmla="*/ 2844 w 7008"/>
              <a:gd name="T31" fmla="*/ 59 h 3106"/>
              <a:gd name="T32" fmla="*/ 3039 w 7008"/>
              <a:gd name="T33" fmla="*/ 3093 h 3106"/>
              <a:gd name="T34" fmla="*/ 3234 w 7008"/>
              <a:gd name="T35" fmla="*/ 0 h 3106"/>
              <a:gd name="T36" fmla="*/ 3429 w 7008"/>
              <a:gd name="T37" fmla="*/ 3093 h 3106"/>
              <a:gd name="T38" fmla="*/ 3624 w 7008"/>
              <a:gd name="T39" fmla="*/ 79 h 3106"/>
              <a:gd name="T40" fmla="*/ 3817 w 7008"/>
              <a:gd name="T41" fmla="*/ 2994 h 3106"/>
              <a:gd name="T42" fmla="*/ 4012 w 7008"/>
              <a:gd name="T43" fmla="*/ 238 h 3106"/>
              <a:gd name="T44" fmla="*/ 4207 w 7008"/>
              <a:gd name="T45" fmla="*/ 2815 h 3106"/>
              <a:gd name="T46" fmla="*/ 4402 w 7008"/>
              <a:gd name="T47" fmla="*/ 476 h 3106"/>
              <a:gd name="T48" fmla="*/ 4595 w 7008"/>
              <a:gd name="T49" fmla="*/ 2538 h 3106"/>
              <a:gd name="T50" fmla="*/ 4790 w 7008"/>
              <a:gd name="T51" fmla="*/ 753 h 3106"/>
              <a:gd name="T52" fmla="*/ 4984 w 7008"/>
              <a:gd name="T53" fmla="*/ 2260 h 3106"/>
              <a:gd name="T54" fmla="*/ 5179 w 7008"/>
              <a:gd name="T55" fmla="*/ 1031 h 3106"/>
              <a:gd name="T56" fmla="*/ 5398 w 7008"/>
              <a:gd name="T57" fmla="*/ 1983 h 3106"/>
              <a:gd name="T58" fmla="*/ 5592 w 7008"/>
              <a:gd name="T59" fmla="*/ 1289 h 3106"/>
              <a:gd name="T60" fmla="*/ 5811 w 7008"/>
              <a:gd name="T61" fmla="*/ 1784 h 3106"/>
              <a:gd name="T62" fmla="*/ 5965 w 7008"/>
              <a:gd name="T63" fmla="*/ 1467 h 3106"/>
              <a:gd name="T64" fmla="*/ 6154 w 7008"/>
              <a:gd name="T65" fmla="*/ 1564 h 3106"/>
              <a:gd name="T66" fmla="*/ 7008 w 7008"/>
              <a:gd name="T67" fmla="*/ 1564 h 3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08" h="3106">
                <a:moveTo>
                  <a:pt x="0" y="1566"/>
                </a:moveTo>
                <a:cubicBezTo>
                  <a:pt x="37" y="1546"/>
                  <a:pt x="137" y="1424"/>
                  <a:pt x="195" y="1447"/>
                </a:cubicBezTo>
                <a:cubicBezTo>
                  <a:pt x="251" y="1470"/>
                  <a:pt x="288" y="1722"/>
                  <a:pt x="340" y="1705"/>
                </a:cubicBezTo>
                <a:cubicBezTo>
                  <a:pt x="394" y="1688"/>
                  <a:pt x="449" y="1322"/>
                  <a:pt x="511" y="1348"/>
                </a:cubicBezTo>
                <a:cubicBezTo>
                  <a:pt x="572" y="1375"/>
                  <a:pt x="640" y="1897"/>
                  <a:pt x="705" y="1864"/>
                </a:cubicBezTo>
                <a:cubicBezTo>
                  <a:pt x="770" y="1831"/>
                  <a:pt x="835" y="1114"/>
                  <a:pt x="900" y="1150"/>
                </a:cubicBezTo>
                <a:cubicBezTo>
                  <a:pt x="965" y="1186"/>
                  <a:pt x="1028" y="2121"/>
                  <a:pt x="1093" y="2082"/>
                </a:cubicBezTo>
                <a:cubicBezTo>
                  <a:pt x="1158" y="2042"/>
                  <a:pt x="1223" y="869"/>
                  <a:pt x="1288" y="912"/>
                </a:cubicBezTo>
                <a:cubicBezTo>
                  <a:pt x="1353" y="955"/>
                  <a:pt x="1418" y="2382"/>
                  <a:pt x="1483" y="2339"/>
                </a:cubicBezTo>
                <a:cubicBezTo>
                  <a:pt x="1548" y="2296"/>
                  <a:pt x="1613" y="611"/>
                  <a:pt x="1678" y="654"/>
                </a:cubicBezTo>
                <a:cubicBezTo>
                  <a:pt x="1743" y="697"/>
                  <a:pt x="1808" y="2637"/>
                  <a:pt x="1873" y="2597"/>
                </a:cubicBezTo>
                <a:cubicBezTo>
                  <a:pt x="1936" y="2557"/>
                  <a:pt x="2001" y="377"/>
                  <a:pt x="2066" y="416"/>
                </a:cubicBezTo>
                <a:cubicBezTo>
                  <a:pt x="2131" y="456"/>
                  <a:pt x="2196" y="2865"/>
                  <a:pt x="2261" y="2835"/>
                </a:cubicBezTo>
                <a:cubicBezTo>
                  <a:pt x="2326" y="2805"/>
                  <a:pt x="2391" y="208"/>
                  <a:pt x="2456" y="235"/>
                </a:cubicBezTo>
                <a:cubicBezTo>
                  <a:pt x="2521" y="261"/>
                  <a:pt x="2586" y="3023"/>
                  <a:pt x="2651" y="2994"/>
                </a:cubicBezTo>
                <a:cubicBezTo>
                  <a:pt x="2716" y="2964"/>
                  <a:pt x="2779" y="43"/>
                  <a:pt x="2844" y="59"/>
                </a:cubicBezTo>
                <a:cubicBezTo>
                  <a:pt x="2909" y="76"/>
                  <a:pt x="2974" y="3103"/>
                  <a:pt x="3039" y="3093"/>
                </a:cubicBezTo>
                <a:cubicBezTo>
                  <a:pt x="3104" y="3083"/>
                  <a:pt x="3169" y="0"/>
                  <a:pt x="3234" y="0"/>
                </a:cubicBezTo>
                <a:cubicBezTo>
                  <a:pt x="3299" y="0"/>
                  <a:pt x="3364" y="3080"/>
                  <a:pt x="3429" y="3093"/>
                </a:cubicBezTo>
                <a:cubicBezTo>
                  <a:pt x="3494" y="3106"/>
                  <a:pt x="3559" y="96"/>
                  <a:pt x="3624" y="79"/>
                </a:cubicBezTo>
                <a:cubicBezTo>
                  <a:pt x="3687" y="63"/>
                  <a:pt x="3752" y="2967"/>
                  <a:pt x="3817" y="2994"/>
                </a:cubicBezTo>
                <a:cubicBezTo>
                  <a:pt x="3882" y="3020"/>
                  <a:pt x="3947" y="268"/>
                  <a:pt x="4012" y="238"/>
                </a:cubicBezTo>
                <a:cubicBezTo>
                  <a:pt x="4077" y="208"/>
                  <a:pt x="4142" y="2776"/>
                  <a:pt x="4207" y="2815"/>
                </a:cubicBezTo>
                <a:cubicBezTo>
                  <a:pt x="4272" y="2855"/>
                  <a:pt x="4337" y="522"/>
                  <a:pt x="4402" y="476"/>
                </a:cubicBezTo>
                <a:cubicBezTo>
                  <a:pt x="4467" y="430"/>
                  <a:pt x="4532" y="2491"/>
                  <a:pt x="4595" y="2538"/>
                </a:cubicBezTo>
                <a:cubicBezTo>
                  <a:pt x="4660" y="2584"/>
                  <a:pt x="4725" y="800"/>
                  <a:pt x="4790" y="753"/>
                </a:cubicBezTo>
                <a:cubicBezTo>
                  <a:pt x="4855" y="707"/>
                  <a:pt x="4920" y="2214"/>
                  <a:pt x="4984" y="2260"/>
                </a:cubicBezTo>
                <a:cubicBezTo>
                  <a:pt x="5049" y="2306"/>
                  <a:pt x="5111" y="1077"/>
                  <a:pt x="5179" y="1031"/>
                </a:cubicBezTo>
                <a:cubicBezTo>
                  <a:pt x="5248" y="985"/>
                  <a:pt x="5330" y="1940"/>
                  <a:pt x="5398" y="1983"/>
                </a:cubicBezTo>
                <a:cubicBezTo>
                  <a:pt x="5467" y="2026"/>
                  <a:pt x="5523" y="1322"/>
                  <a:pt x="5592" y="1289"/>
                </a:cubicBezTo>
                <a:cubicBezTo>
                  <a:pt x="5662" y="1256"/>
                  <a:pt x="5749" y="1754"/>
                  <a:pt x="5811" y="1784"/>
                </a:cubicBezTo>
                <a:cubicBezTo>
                  <a:pt x="5873" y="1814"/>
                  <a:pt x="5911" y="1467"/>
                  <a:pt x="5965" y="1467"/>
                </a:cubicBezTo>
                <a:cubicBezTo>
                  <a:pt x="6019" y="1467"/>
                  <a:pt x="5987" y="1548"/>
                  <a:pt x="6154" y="1564"/>
                </a:cubicBezTo>
                <a:lnTo>
                  <a:pt x="7008" y="1564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392146"/>
              </p:ext>
            </p:extLst>
          </p:nvPr>
        </p:nvGraphicFramePr>
        <p:xfrm>
          <a:off x="7315200" y="2303463"/>
          <a:ext cx="100965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orelDRAW" r:id="rId6" imgW="1409988" imgH="1358351" progId="CorelDRAW.Graphic.10">
                  <p:embed/>
                </p:oleObj>
              </mc:Choice>
              <mc:Fallback>
                <p:oleObj name="CorelDRAW" r:id="rId6" imgW="1409988" imgH="135835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03463"/>
                        <a:ext cx="100965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86600" y="5601081"/>
                <a:ext cx="1315553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601081"/>
                <a:ext cx="1315553" cy="10371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Pump-Probe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3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2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4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1.48148E-6 L 0.00018 -0.2282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2.22222E-6 L 0.00018 0.2337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9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ccel="50000" decel="50000" autoRev="1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0000" y="2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2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3080" grpId="0"/>
      <p:bldP spid="3081" grpId="0" animBg="1"/>
      <p:bldP spid="3081" grpId="1" animBg="1"/>
      <p:bldP spid="3083" grpId="0" animBg="1"/>
      <p:bldP spid="3083" grpId="1" animBg="1"/>
      <p:bldP spid="3083" grpId="2" animBg="1"/>
      <p:bldP spid="3083" grpId="3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>
            <a:stCxn id="4" idx="1"/>
          </p:cNvCxnSpPr>
          <p:nvPr/>
        </p:nvCxnSpPr>
        <p:spPr>
          <a:xfrm flipH="1">
            <a:off x="2743199" y="3328432"/>
            <a:ext cx="8229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1625" r="8795" b="7366"/>
          <a:stretch/>
        </p:blipFill>
        <p:spPr>
          <a:xfrm>
            <a:off x="224314" y="2685481"/>
            <a:ext cx="3410787" cy="2032237"/>
          </a:xfrm>
          <a:prstGeom prst="rect">
            <a:avLst/>
          </a:prstGeom>
          <a:effectLst>
            <a:softEdge rad="31750"/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12" name="Straight Connector 11"/>
          <p:cNvCxnSpPr>
            <a:endCxn id="6" idx="2"/>
          </p:cNvCxnSpPr>
          <p:nvPr/>
        </p:nvCxnSpPr>
        <p:spPr>
          <a:xfrm>
            <a:off x="4433113" y="1543566"/>
            <a:ext cx="3" cy="43486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58901" y="2985532"/>
            <a:ext cx="1731487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35102" y="3143766"/>
            <a:ext cx="15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Interferometer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6343" y="4810666"/>
            <a:ext cx="2413546" cy="1081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44174" y="4968901"/>
            <a:ext cx="2577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COLTRIMS:</a:t>
            </a:r>
          </a:p>
          <a:p>
            <a:pPr algn="ctr"/>
            <a:r>
              <a:rPr lang="en-US" dirty="0" smtClean="0"/>
              <a:t>A “Reaction Microscope” </a:t>
            </a:r>
          </a:p>
          <a:p>
            <a:pPr algn="ctr"/>
            <a:r>
              <a:rPr lang="en-US" dirty="0" smtClean="0"/>
              <a:t>for 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98" y="18044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/>
          <a:stretch/>
        </p:blipFill>
        <p:spPr>
          <a:xfrm>
            <a:off x="6019800" y="1989098"/>
            <a:ext cx="2057400" cy="3531073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21" name="Straight Connector 20"/>
          <p:cNvCxnSpPr>
            <a:stCxn id="6" idx="3"/>
          </p:cNvCxnSpPr>
          <p:nvPr/>
        </p:nvCxnSpPr>
        <p:spPr>
          <a:xfrm flipV="1">
            <a:off x="5639889" y="5153567"/>
            <a:ext cx="379911" cy="19788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24644" y="1543566"/>
            <a:ext cx="0" cy="630198"/>
          </a:xfrm>
          <a:prstGeom prst="straightConnector1">
            <a:avLst/>
          </a:prstGeom>
          <a:ln w="31750">
            <a:solidFill>
              <a:srgbClr val="FF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3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Mach-</a:t>
            </a:r>
            <a:r>
              <a:rPr lang="en-US" dirty="0" err="1" smtClean="0"/>
              <a:t>Zehnder</a:t>
            </a:r>
            <a:r>
              <a:rPr lang="en-US" dirty="0" smtClean="0"/>
              <a:t> Interferometer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524000"/>
            <a:ext cx="68103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COLTRIMS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600" u="sng" dirty="0" smtClean="0"/>
              <a:t>Col</a:t>
            </a:r>
            <a:r>
              <a:rPr lang="en-US" sz="2600" dirty="0" smtClean="0"/>
              <a:t>d </a:t>
            </a:r>
            <a:r>
              <a:rPr lang="en-US" sz="2600" u="sng" dirty="0" smtClean="0"/>
              <a:t>t</a:t>
            </a:r>
            <a:r>
              <a:rPr lang="en-US" sz="2600" dirty="0" smtClean="0"/>
              <a:t>arget </a:t>
            </a:r>
            <a:r>
              <a:rPr lang="en-US" sz="2600" u="sng" dirty="0" smtClean="0"/>
              <a:t>r</a:t>
            </a:r>
            <a:r>
              <a:rPr lang="en-US" sz="2600" dirty="0" smtClean="0"/>
              <a:t>ecoil </a:t>
            </a:r>
            <a:r>
              <a:rPr lang="en-US" sz="2600" u="sng" dirty="0" smtClean="0"/>
              <a:t>i</a:t>
            </a:r>
            <a:r>
              <a:rPr lang="en-US" sz="2600" dirty="0" smtClean="0"/>
              <a:t>on </a:t>
            </a:r>
            <a:r>
              <a:rPr lang="en-US" sz="2600" u="sng" dirty="0" smtClean="0"/>
              <a:t>m</a:t>
            </a:r>
            <a:r>
              <a:rPr lang="en-US" sz="2600" dirty="0" smtClean="0"/>
              <a:t>omentum </a:t>
            </a:r>
            <a:r>
              <a:rPr lang="en-US" sz="2600" u="sng" dirty="0" smtClean="0"/>
              <a:t>s</a:t>
            </a:r>
            <a:r>
              <a:rPr lang="en-US" sz="2600" dirty="0" smtClean="0"/>
              <a:t>pectroscopy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600" dirty="0" smtClean="0"/>
              <a:t>Detects resulting ions and electrons after ion/photon interactions with a gas target </a:t>
            </a:r>
            <a:r>
              <a:rPr lang="en-US" sz="2400" dirty="0" smtClean="0"/>
              <a:t>(</a:t>
            </a:r>
            <a:r>
              <a:rPr lang="en-US" sz="2400" i="1" dirty="0" smtClean="0"/>
              <a:t>measures mass to charge ratios, kinetic energies and emission angles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800" dirty="0" smtClean="0"/>
              <a:t>Provides insight for a target’s potential dissociation channels</a:t>
            </a:r>
            <a:endParaRPr lang="en-US" sz="2800" dirty="0"/>
          </a:p>
          <a:p>
            <a:r>
              <a:rPr lang="en-US" sz="2100" i="1" dirty="0"/>
              <a:t> C. M. </a:t>
            </a:r>
            <a:r>
              <a:rPr lang="en-US" sz="2100" i="1" dirty="0" err="1"/>
              <a:t>Maharjan</a:t>
            </a:r>
            <a:r>
              <a:rPr lang="en-US" sz="2100" i="1" dirty="0"/>
              <a:t>, “Momentum imaging studies of electron and 	ion dynamics in a strong laser field”, PhD Thesis, Kansas State University, 2007.</a:t>
            </a:r>
          </a:p>
          <a:p>
            <a:endParaRPr lang="en-US" sz="2400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09797"/>
            <a:ext cx="3168696" cy="5443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55699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-6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35800" y="1109797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886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-9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5012323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-11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934200" y="1363712"/>
            <a:ext cx="228600" cy="8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959600" y="2472351"/>
            <a:ext cx="152400" cy="1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21500" y="4140115"/>
            <a:ext cx="228600" cy="8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17373" y="2887077"/>
            <a:ext cx="119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--- </a:t>
            </a:r>
            <a:r>
              <a:rPr lang="en-US" sz="1600" dirty="0" smtClean="0"/>
              <a:t>Laser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--- </a:t>
            </a:r>
            <a:r>
              <a:rPr lang="en-US" sz="1600" dirty="0" smtClean="0"/>
              <a:t>Gas Jet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527473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E,B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013450" y="5325363"/>
            <a:ext cx="4699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1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COLTRIMS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Main components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Gas jet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Ultrahigh vacuum chamber</a:t>
            </a:r>
          </a:p>
          <a:p>
            <a:pPr marL="1314450" lvl="2" indent="-457200"/>
            <a:r>
              <a:rPr lang="en-US" sz="1600" dirty="0" smtClean="0"/>
              <a:t>Pressure: 10</a:t>
            </a:r>
            <a:r>
              <a:rPr lang="en-US" sz="1600" baseline="30000" dirty="0" smtClean="0"/>
              <a:t>-11</a:t>
            </a:r>
            <a:r>
              <a:rPr lang="en-US" sz="1600" dirty="0"/>
              <a:t> </a:t>
            </a:r>
            <a:r>
              <a:rPr lang="en-US" sz="1600" dirty="0" err="1" smtClean="0"/>
              <a:t>torr</a:t>
            </a: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Differential pumping stages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Spectrometer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Time- and </a:t>
            </a:r>
            <a:r>
              <a:rPr lang="en-US" dirty="0" smtClean="0"/>
              <a:t>Position Sensitive </a:t>
            </a:r>
            <a:r>
              <a:rPr lang="en-US" sz="2000" dirty="0" smtClean="0"/>
              <a:t>Detector </a:t>
            </a:r>
            <a:r>
              <a:rPr lang="en-US" sz="2000" dirty="0"/>
              <a:t>(</a:t>
            </a:r>
            <a:r>
              <a:rPr lang="en-US" sz="2000" dirty="0" smtClean="0"/>
              <a:t>MCP + </a:t>
            </a:r>
            <a:r>
              <a:rPr lang="en-US" sz="2000" dirty="0"/>
              <a:t>Delay </a:t>
            </a:r>
            <a:r>
              <a:rPr lang="en-US" sz="2000" dirty="0" smtClean="0"/>
              <a:t>line)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Focusing mirror (not shown)</a:t>
            </a:r>
          </a:p>
          <a:p>
            <a:pPr marL="514350" indent="-457200"/>
            <a:r>
              <a:rPr lang="en-US" sz="2000" dirty="0" smtClean="0"/>
              <a:t>Laser directed into vacuum from the back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09797"/>
            <a:ext cx="3168696" cy="5443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0400" y="255699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-6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111106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-4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38862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-9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934200" y="1363712"/>
            <a:ext cx="228600" cy="8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959600" y="2472351"/>
            <a:ext cx="152400" cy="169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921500" y="4140115"/>
            <a:ext cx="228600" cy="846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417373" y="2887077"/>
            <a:ext cx="119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--- </a:t>
            </a:r>
            <a:r>
              <a:rPr lang="en-US" sz="1600" dirty="0" smtClean="0"/>
              <a:t>Laser 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--- </a:t>
            </a:r>
            <a:r>
              <a:rPr lang="en-US" sz="1600" dirty="0" smtClean="0"/>
              <a:t>Gas Jet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2300" y="198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cxnSp>
        <p:nvCxnSpPr>
          <p:cNvPr id="13" name="Straight Connector 12"/>
          <p:cNvCxnSpPr>
            <a:stCxn id="10" idx="1"/>
          </p:cNvCxnSpPr>
          <p:nvPr/>
        </p:nvCxnSpPr>
        <p:spPr>
          <a:xfrm flipH="1">
            <a:off x="6959600" y="2165866"/>
            <a:ext cx="7527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53760" y="5120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86400" y="1437105"/>
            <a:ext cx="0" cy="29824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486400" y="1437105"/>
            <a:ext cx="376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86400" y="2740972"/>
            <a:ext cx="376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86400" y="4419600"/>
            <a:ext cx="376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110050" y="2740972"/>
            <a:ext cx="3763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364" y="2541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315200" y="4267200"/>
            <a:ext cx="640940" cy="103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894483" y="3955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4959207" y="6553200"/>
            <a:ext cx="3236963" cy="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486400" y="6019800"/>
            <a:ext cx="43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192359" y="6019804"/>
            <a:ext cx="43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956114" y="6183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990600" y="1981200"/>
            <a:ext cx="3429000" cy="491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95916" y="2472351"/>
            <a:ext cx="3429000" cy="56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90600" y="3038406"/>
            <a:ext cx="3429000" cy="4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90600" y="3471852"/>
            <a:ext cx="3429000" cy="359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9600" y="4920309"/>
            <a:ext cx="3815316" cy="769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90600" y="3831498"/>
            <a:ext cx="3429000" cy="633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49029" y="4535407"/>
            <a:ext cx="3736458" cy="35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6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9" grpId="0"/>
      <p:bldP spid="32" grpId="0"/>
      <p:bldP spid="41" grpId="0"/>
      <p:bldP spid="12" grpId="0" animBg="1"/>
      <p:bldP spid="31" grpId="0" animBg="1"/>
      <p:bldP spid="34" grpId="0" animBg="1"/>
      <p:bldP spid="35" grpId="0" animBg="1"/>
      <p:bldP spid="39" grpId="0" animBg="1"/>
      <p:bldP spid="43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Specifications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Pulsar Laser Specs</a:t>
                </a:r>
              </a:p>
              <a:p>
                <a:pPr lvl="1"/>
                <a:r>
                  <a:rPr lang="en-US" dirty="0" smtClean="0"/>
                  <a:t>25 fs pulse</a:t>
                </a:r>
              </a:p>
              <a:p>
                <a:pPr lvl="1"/>
                <a:r>
                  <a:rPr lang="en-US" dirty="0" smtClean="0"/>
                  <a:t>Wavelength: 800 nm</a:t>
                </a:r>
              </a:p>
              <a:p>
                <a:pPr lvl="1"/>
                <a:r>
                  <a:rPr lang="en-US" dirty="0" smtClean="0"/>
                  <a:t>Repetition Rate: 10 kHz</a:t>
                </a:r>
              </a:p>
              <a:p>
                <a:pPr lvl="1"/>
                <a:r>
                  <a:rPr lang="en-US" dirty="0" smtClean="0"/>
                  <a:t>Intensity: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1.5×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14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/>
                      <m:t>W</m:t>
                    </m:r>
                    <m:r>
                      <m:rPr>
                        <m:nor/>
                      </m:rPr>
                      <a:rPr lang="en-US"/>
                      <m:t>/</m:t>
                    </m:r>
                    <m:r>
                      <m:rPr>
                        <m:nor/>
                      </m:rPr>
                      <a:rPr lang="en-US"/>
                      <m:t>cm</m:t>
                    </m:r>
                    <m:r>
                      <m:rPr>
                        <m:nor/>
                      </m:rPr>
                      <a:rPr lang="en-US" baseline="30000"/>
                      <m:t>2</m:t>
                    </m:r>
                  </m:oMath>
                </a14:m>
                <a:endParaRPr lang="en-US" baseline="30000" dirty="0" smtClean="0"/>
              </a:p>
              <a:p>
                <a:pPr lvl="1"/>
                <a:endParaRPr lang="en-US" baseline="30000" dirty="0" smtClean="0"/>
              </a:p>
              <a:p>
                <a:r>
                  <a:rPr lang="en-US" b="1" dirty="0" smtClean="0"/>
                  <a:t>Molecule: CH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I</a:t>
                </a:r>
                <a:r>
                  <a:rPr lang="en-US" b="1" baseline="-25000" dirty="0" smtClean="0"/>
                  <a:t>2</a:t>
                </a:r>
                <a:endParaRPr lang="en-US" b="1" dirty="0" smtClean="0"/>
              </a:p>
              <a:p>
                <a:pPr lvl="1"/>
                <a:r>
                  <a:rPr lang="en-US" dirty="0" smtClean="0"/>
                  <a:t>Ionization Potential: 9.34 eV</a:t>
                </a:r>
              </a:p>
              <a:p>
                <a:pPr lvl="1"/>
                <a:r>
                  <a:rPr lang="en-US" dirty="0" smtClean="0"/>
                  <a:t>Vapor Pressure: 141 </a:t>
                </a:r>
                <a:r>
                  <a:rPr lang="en-US" dirty="0" err="1" smtClean="0"/>
                  <a:t>torr</a:t>
                </a:r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Vibrational period (bending): ~300 fs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8D853-E76A-4BAF-B2B2-F7E7A4F45F5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3571734"/>
            <a:ext cx="302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Diiodomethane</a:t>
            </a:r>
            <a:r>
              <a:rPr lang="en-US" sz="2400" dirty="0" smtClean="0"/>
              <a:t> (CH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638800" y="1388938"/>
            <a:ext cx="2209801" cy="2116262"/>
            <a:chOff x="1260106" y="3754535"/>
            <a:chExt cx="1981201" cy="1626884"/>
          </a:xfrm>
        </p:grpSpPr>
        <p:pic>
          <p:nvPicPr>
            <p:cNvPr id="8" name="Picture 3"/>
            <p:cNvPicPr/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260106" y="4159709"/>
              <a:ext cx="1981201" cy="1221710"/>
            </a:xfrm>
            <a:prstGeom prst="rect">
              <a:avLst/>
            </a:prstGeom>
            <a:ln w="6480">
              <a:noFill/>
            </a:ln>
          </p:spPr>
        </p:pic>
        <p:sp>
          <p:nvSpPr>
            <p:cNvPr id="9" name="CustomShape 1"/>
            <p:cNvSpPr/>
            <p:nvPr/>
          </p:nvSpPr>
          <p:spPr>
            <a:xfrm>
              <a:off x="1755526" y="4108884"/>
              <a:ext cx="990360" cy="661680"/>
            </a:xfrm>
            <a:prstGeom prst="arc">
              <a:avLst>
                <a:gd name="adj1" fmla="val 10979539"/>
                <a:gd name="adj2" fmla="val 0"/>
              </a:avLst>
            </a:prstGeom>
            <a:noFill/>
            <a:ln w="44280">
              <a:solidFill>
                <a:srgbClr val="C00000"/>
              </a:solidFill>
              <a:round/>
              <a:headEnd type="stealth" w="med" len="med"/>
              <a:tailEnd type="stealth" w="med" len="med"/>
            </a:ln>
          </p:spPr>
        </p:sp>
        <p:sp>
          <p:nvSpPr>
            <p:cNvPr id="10" name="CustomShape 6"/>
            <p:cNvSpPr/>
            <p:nvPr/>
          </p:nvSpPr>
          <p:spPr>
            <a:xfrm>
              <a:off x="1755526" y="3754535"/>
              <a:ext cx="1078920" cy="3646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b="1" dirty="0">
                  <a:solidFill>
                    <a:srgbClr val="FF0000"/>
                  </a:solidFill>
                  <a:latin typeface="Calibri"/>
                </a:rPr>
                <a:t>~300 fs</a:t>
              </a:r>
              <a:endParaRPr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7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2092</TotalTime>
  <Words>779</Words>
  <Application>Microsoft Office PowerPoint</Application>
  <PresentationFormat>On-screen Show (4:3)</PresentationFormat>
  <Paragraphs>181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Adjacency</vt:lpstr>
      <vt:lpstr>CorelDRAW</vt:lpstr>
      <vt:lpstr>Graph</vt:lpstr>
      <vt:lpstr>Coulomb Explosion Imaging and Ionization of Diiodomethane in Strong Laser Pulses</vt:lpstr>
      <vt:lpstr>Motivation</vt:lpstr>
      <vt:lpstr>Overview</vt:lpstr>
      <vt:lpstr>PowerPoint Presentation</vt:lpstr>
      <vt:lpstr>Experimental Setup</vt:lpstr>
      <vt:lpstr>Mach-Zehnder Interferometer</vt:lpstr>
      <vt:lpstr>COLTRIMS</vt:lpstr>
      <vt:lpstr>COLTRIMS</vt:lpstr>
      <vt:lpstr>Experimental Specifications</vt:lpstr>
      <vt:lpstr>Data Analysis</vt:lpstr>
      <vt:lpstr>ToF Ion Calibration </vt:lpstr>
      <vt:lpstr>ToF Spectrum</vt:lpstr>
      <vt:lpstr>Classification of Dissociation Channels: Ion-Ion Coincidence Spectrum</vt:lpstr>
      <vt:lpstr>PowerPoint Presentation</vt:lpstr>
      <vt:lpstr>PowerPoint Presentation</vt:lpstr>
      <vt:lpstr>PowerPoint Presentation</vt:lpstr>
      <vt:lpstr>Conclusions and Outlook</vt:lpstr>
      <vt:lpstr>Acknowledgements</vt:lpstr>
    </vt:vector>
  </TitlesOfParts>
  <Company>KSU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Kyle</dc:creator>
  <cp:lastModifiedBy>Jensen, Kyle</cp:lastModifiedBy>
  <cp:revision>101</cp:revision>
  <dcterms:created xsi:type="dcterms:W3CDTF">2015-07-21T18:31:11Z</dcterms:created>
  <dcterms:modified xsi:type="dcterms:W3CDTF">2015-07-31T02:29:27Z</dcterms:modified>
</cp:coreProperties>
</file>