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389" rtl="0" eaLnBrk="1" latinLnBrk="0" hangingPunct="1">
      <a:defRPr sz="7258" kern="1200">
        <a:solidFill>
          <a:schemeClr val="tx1"/>
        </a:solidFill>
        <a:latin typeface="+mn-lt"/>
        <a:ea typeface="+mn-ea"/>
        <a:cs typeface="+mn-cs"/>
      </a:defRPr>
    </a:lvl1pPr>
    <a:lvl2pPr marL="1843197" algn="l" defTabSz="3686389" rtl="0" eaLnBrk="1" latinLnBrk="0" hangingPunct="1">
      <a:defRPr sz="7258" kern="1200">
        <a:solidFill>
          <a:schemeClr val="tx1"/>
        </a:solidFill>
        <a:latin typeface="+mn-lt"/>
        <a:ea typeface="+mn-ea"/>
        <a:cs typeface="+mn-cs"/>
      </a:defRPr>
    </a:lvl2pPr>
    <a:lvl3pPr marL="3686389" algn="l" defTabSz="3686389" rtl="0" eaLnBrk="1" latinLnBrk="0" hangingPunct="1">
      <a:defRPr sz="7258" kern="1200">
        <a:solidFill>
          <a:schemeClr val="tx1"/>
        </a:solidFill>
        <a:latin typeface="+mn-lt"/>
        <a:ea typeface="+mn-ea"/>
        <a:cs typeface="+mn-cs"/>
      </a:defRPr>
    </a:lvl3pPr>
    <a:lvl4pPr marL="5529582" algn="l" defTabSz="3686389" rtl="0" eaLnBrk="1" latinLnBrk="0" hangingPunct="1">
      <a:defRPr sz="7258" kern="1200">
        <a:solidFill>
          <a:schemeClr val="tx1"/>
        </a:solidFill>
        <a:latin typeface="+mn-lt"/>
        <a:ea typeface="+mn-ea"/>
        <a:cs typeface="+mn-cs"/>
      </a:defRPr>
    </a:lvl4pPr>
    <a:lvl5pPr marL="7372778" algn="l" defTabSz="3686389" rtl="0" eaLnBrk="1" latinLnBrk="0" hangingPunct="1">
      <a:defRPr sz="7258" kern="1200">
        <a:solidFill>
          <a:schemeClr val="tx1"/>
        </a:solidFill>
        <a:latin typeface="+mn-lt"/>
        <a:ea typeface="+mn-ea"/>
        <a:cs typeface="+mn-cs"/>
      </a:defRPr>
    </a:lvl5pPr>
    <a:lvl6pPr marL="9215975" algn="l" defTabSz="3686389" rtl="0" eaLnBrk="1" latinLnBrk="0" hangingPunct="1">
      <a:defRPr sz="7258" kern="1200">
        <a:solidFill>
          <a:schemeClr val="tx1"/>
        </a:solidFill>
        <a:latin typeface="+mn-lt"/>
        <a:ea typeface="+mn-ea"/>
        <a:cs typeface="+mn-cs"/>
      </a:defRPr>
    </a:lvl6pPr>
    <a:lvl7pPr marL="11059167" algn="l" defTabSz="3686389" rtl="0" eaLnBrk="1" latinLnBrk="0" hangingPunct="1">
      <a:defRPr sz="7258" kern="1200">
        <a:solidFill>
          <a:schemeClr val="tx1"/>
        </a:solidFill>
        <a:latin typeface="+mn-lt"/>
        <a:ea typeface="+mn-ea"/>
        <a:cs typeface="+mn-cs"/>
      </a:defRPr>
    </a:lvl7pPr>
    <a:lvl8pPr marL="12902360" algn="l" defTabSz="3686389" rtl="0" eaLnBrk="1" latinLnBrk="0" hangingPunct="1">
      <a:defRPr sz="7258" kern="1200">
        <a:solidFill>
          <a:schemeClr val="tx1"/>
        </a:solidFill>
        <a:latin typeface="+mn-lt"/>
        <a:ea typeface="+mn-ea"/>
        <a:cs typeface="+mn-cs"/>
      </a:defRPr>
    </a:lvl8pPr>
    <a:lvl9pPr marL="14745556" algn="l" defTabSz="3686389"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83" autoAdjust="0"/>
    <p:restoredTop sz="94660"/>
  </p:normalViewPr>
  <p:slideViewPr>
    <p:cSldViewPr snapToGrid="0">
      <p:cViewPr>
        <p:scale>
          <a:sx n="20" d="100"/>
          <a:sy n="20" d="100"/>
        </p:scale>
        <p:origin x="-1476" y="-48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FE3CF8-D323-46D6-8DF7-06AAD62E7606}" type="datetimeFigureOut">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53210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FE3CF8-D323-46D6-8DF7-06AAD62E7606}" type="datetimeFigureOut">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173414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FE3CF8-D323-46D6-8DF7-06AAD62E7606}" type="datetimeFigureOut">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201348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FE3CF8-D323-46D6-8DF7-06AAD62E7606}" type="datetimeFigureOut">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90798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FE3CF8-D323-46D6-8DF7-06AAD62E7606}" type="datetimeFigureOut">
              <a:rPr lang="en-US" smtClean="0"/>
              <a:t>7/31/2015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361354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FE3CF8-D323-46D6-8DF7-06AAD62E7606}" type="datetimeFigureOut">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429299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FE3CF8-D323-46D6-8DF7-06AAD62E7606}" type="datetimeFigureOut">
              <a:rPr lang="en-US" smtClean="0"/>
              <a:t>7/31/2015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3832100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FE3CF8-D323-46D6-8DF7-06AAD62E7606}" type="datetimeFigureOut">
              <a:rPr lang="en-US" smtClean="0"/>
              <a:t>7/31/2015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40189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E3CF8-D323-46D6-8DF7-06AAD62E7606}" type="datetimeFigureOut">
              <a:rPr lang="en-US" smtClean="0"/>
              <a:t>7/31/2015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408750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E3CF8-D323-46D6-8DF7-06AAD62E7606}" type="datetimeFigureOut">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248257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E3CF8-D323-46D6-8DF7-06AAD62E7606}" type="datetimeFigureOut">
              <a:rPr lang="en-US" smtClean="0"/>
              <a:t>7/31/2015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B34B1-64D4-4074-ABF4-843F4953A593}" type="slidenum">
              <a:rPr lang="en-US" smtClean="0"/>
              <a:t>‹#›</a:t>
            </a:fld>
            <a:endParaRPr lang="en-US"/>
          </a:p>
        </p:txBody>
      </p:sp>
    </p:spTree>
    <p:extLst>
      <p:ext uri="{BB962C8B-B14F-4D97-AF65-F5344CB8AC3E}">
        <p14:creationId xmlns:p14="http://schemas.microsoft.com/office/powerpoint/2010/main" val="3823466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24000">
              <a:schemeClr val="accent1">
                <a:lumMod val="45000"/>
                <a:lumOff val="55000"/>
              </a:schemeClr>
            </a:gs>
            <a:gs pos="66000">
              <a:schemeClr val="accent1">
                <a:lumMod val="45000"/>
                <a:lumOff val="55000"/>
              </a:schemeClr>
            </a:gs>
            <a:gs pos="100000">
              <a:schemeClr val="accent1">
                <a:lumMod val="30000"/>
                <a:lumOff val="7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4FE3CF8-D323-46D6-8DF7-06AAD62E7606}" type="datetimeFigureOut">
              <a:rPr lang="en-US" smtClean="0"/>
              <a:t>7/31/2015</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02B34B1-64D4-4074-ABF4-843F4953A593}" type="slidenum">
              <a:rPr lang="en-US" smtClean="0"/>
              <a:t>‹#›</a:t>
            </a:fld>
            <a:endParaRPr lang="en-US"/>
          </a:p>
        </p:txBody>
      </p:sp>
    </p:spTree>
    <p:extLst>
      <p:ext uri="{BB962C8B-B14F-4D97-AF65-F5344CB8AC3E}">
        <p14:creationId xmlns:p14="http://schemas.microsoft.com/office/powerpoint/2010/main" val="2807405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g"/><Relationship Id="rId3" Type="http://schemas.openxmlformats.org/officeDocument/2006/relationships/image" Target="../media/image2.png"/><Relationship Id="rId7" Type="http://schemas.openxmlformats.org/officeDocument/2006/relationships/image" Target="../media/image5.jpg"/><Relationship Id="rId12" Type="http://schemas.openxmlformats.org/officeDocument/2006/relationships/image" Target="../media/image10.jpg"/><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5" Type="http://schemas.openxmlformats.org/officeDocument/2006/relationships/image" Target="../media/image13.png"/><Relationship Id="rId10" Type="http://schemas.openxmlformats.org/officeDocument/2006/relationships/image" Target="../media/image8.jp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13264864" y="23801691"/>
            <a:ext cx="18971055" cy="8679299"/>
          </a:xfrm>
          <a:prstGeom prst="rect">
            <a:avLst/>
          </a:prstGeom>
          <a:noFill/>
          <a:ln w="228600">
            <a:solidFill>
              <a:schemeClr val="tx1"/>
            </a:solidFill>
          </a:ln>
        </p:spPr>
        <p:txBody>
          <a:bodyPr wrap="square" rtlCol="0">
            <a:spAutoFit/>
          </a:bodyPr>
          <a:lstStyle/>
          <a:p>
            <a:pPr algn="ctr"/>
            <a:r>
              <a:rPr lang="en-US" sz="6200" b="1" dirty="0"/>
              <a:t>k</a:t>
            </a:r>
            <a:r>
              <a:rPr lang="en-US" sz="6200" b="1" dirty="0" smtClean="0"/>
              <a:t>ink and </a:t>
            </a:r>
            <a:r>
              <a:rPr lang="en-US" sz="6200" b="1" dirty="0" err="1" smtClean="0"/>
              <a:t>nonkink</a:t>
            </a:r>
            <a:r>
              <a:rPr lang="en-US" sz="6200" b="1" dirty="0" smtClean="0"/>
              <a:t> bonds</a:t>
            </a:r>
          </a:p>
          <a:p>
            <a:pPr algn="ctr"/>
            <a:endParaRPr lang="en-US" sz="6200" b="1" dirty="0"/>
          </a:p>
          <a:p>
            <a:pPr algn="ctr"/>
            <a:endParaRPr lang="en-US" sz="6200" b="1" dirty="0" smtClean="0"/>
          </a:p>
          <a:p>
            <a:pPr algn="ctr"/>
            <a:endParaRPr lang="en-US" sz="6200" b="1" dirty="0"/>
          </a:p>
          <a:p>
            <a:pPr algn="ctr"/>
            <a:endParaRPr lang="en-US" sz="6200" b="1" dirty="0" smtClean="0"/>
          </a:p>
          <a:p>
            <a:pPr algn="ctr"/>
            <a:endParaRPr lang="en-US" sz="6200" b="1" dirty="0"/>
          </a:p>
          <a:p>
            <a:pPr algn="ctr"/>
            <a:endParaRPr lang="en-US" sz="6200" b="1" dirty="0" smtClean="0"/>
          </a:p>
          <a:p>
            <a:pPr algn="ctr"/>
            <a:endParaRPr lang="en-US" sz="6200" b="1" dirty="0"/>
          </a:p>
          <a:p>
            <a:pPr algn="ctr"/>
            <a:endParaRPr lang="en-US" sz="6200" b="1" dirty="0" smtClean="0"/>
          </a:p>
        </p:txBody>
      </p:sp>
      <p:sp>
        <p:nvSpPr>
          <p:cNvPr id="2" name="Title 1"/>
          <p:cNvSpPr>
            <a:spLocks noGrp="1"/>
          </p:cNvSpPr>
          <p:nvPr>
            <p:ph type="ctrTitle"/>
          </p:nvPr>
        </p:nvSpPr>
        <p:spPr>
          <a:xfrm>
            <a:off x="0" y="-34817"/>
            <a:ext cx="44043600" cy="4405836"/>
          </a:xfrm>
          <a:noFill/>
        </p:spPr>
        <p:txBody>
          <a:bodyPr>
            <a:noAutofit/>
          </a:bodyPr>
          <a:lstStyle/>
          <a:p>
            <a:r>
              <a:rPr lang="en-US" sz="12000" b="1" dirty="0" smtClean="0"/>
              <a:t>   Self Assembly Growth </a:t>
            </a:r>
            <a:r>
              <a:rPr lang="en-US" sz="12000" b="1" dirty="0"/>
              <a:t>R</a:t>
            </a:r>
            <a:r>
              <a:rPr lang="en-US" sz="12000" b="1" dirty="0" smtClean="0"/>
              <a:t>ate </a:t>
            </a:r>
            <a:r>
              <a:rPr lang="en-US" sz="12000" b="1" dirty="0"/>
              <a:t>S</a:t>
            </a:r>
            <a:r>
              <a:rPr lang="en-US" sz="12000" b="1" dirty="0" smtClean="0"/>
              <a:t>imulations </a:t>
            </a:r>
            <a:r>
              <a:rPr lang="en-US" sz="7000" dirty="0"/>
              <a:t/>
            </a:r>
            <a:br>
              <a:rPr lang="en-US" sz="7000" dirty="0"/>
            </a:br>
            <a:r>
              <a:rPr lang="en-US" sz="6900" dirty="0"/>
              <a:t>Jon </a:t>
            </a:r>
            <a:r>
              <a:rPr lang="en-US" sz="6900" dirty="0" smtClean="0"/>
              <a:t>del’Etoile</a:t>
            </a:r>
            <a:r>
              <a:rPr lang="en-US" sz="6900" baseline="20000" dirty="0" smtClean="0"/>
              <a:t>12</a:t>
            </a:r>
            <a:r>
              <a:rPr lang="en-US" sz="6900" dirty="0"/>
              <a:t/>
            </a:r>
            <a:br>
              <a:rPr lang="en-US" sz="6900" dirty="0"/>
            </a:br>
            <a:r>
              <a:rPr lang="en-US" sz="6900" dirty="0" smtClean="0"/>
              <a:t>Advisor: </a:t>
            </a:r>
            <a:r>
              <a:rPr lang="en-US" sz="6900" dirty="0"/>
              <a:t>Dr. Jeremy </a:t>
            </a:r>
            <a:r>
              <a:rPr lang="en-US" sz="6900" dirty="0" smtClean="0"/>
              <a:t>Schmit</a:t>
            </a:r>
            <a:r>
              <a:rPr lang="en-US" sz="6900" baseline="20000" dirty="0" smtClean="0"/>
              <a:t>2</a:t>
            </a:r>
            <a:br>
              <a:rPr lang="en-US" sz="6900" baseline="20000" dirty="0" smtClean="0"/>
            </a:br>
            <a:r>
              <a:rPr lang="en-US" sz="6900" baseline="20000" dirty="0" smtClean="0"/>
              <a:t>1</a:t>
            </a:r>
            <a:r>
              <a:rPr lang="en-US" sz="6900" dirty="0" smtClean="0"/>
              <a:t>Bridgewater State University                   </a:t>
            </a:r>
            <a:r>
              <a:rPr lang="en-US" sz="6900" baseline="20000" dirty="0" smtClean="0"/>
              <a:t>2</a:t>
            </a:r>
            <a:r>
              <a:rPr lang="en-US" sz="6900" dirty="0" smtClean="0"/>
              <a:t>Kansas State University</a:t>
            </a:r>
            <a:endParaRPr lang="en-US" sz="6900" dirty="0"/>
          </a:p>
        </p:txBody>
      </p:sp>
      <p:sp>
        <p:nvSpPr>
          <p:cNvPr id="3" name="Subtitle 2"/>
          <p:cNvSpPr>
            <a:spLocks noGrp="1"/>
          </p:cNvSpPr>
          <p:nvPr>
            <p:ph type="subTitle" idx="1"/>
          </p:nvPr>
        </p:nvSpPr>
        <p:spPr>
          <a:xfrm>
            <a:off x="197885" y="4395034"/>
            <a:ext cx="12820295" cy="9886521"/>
          </a:xfrm>
          <a:ln w="241300">
            <a:solidFill>
              <a:schemeClr val="tx1"/>
            </a:solidFill>
          </a:ln>
        </p:spPr>
        <p:txBody>
          <a:bodyPr>
            <a:noAutofit/>
          </a:bodyPr>
          <a:lstStyle/>
          <a:p>
            <a:r>
              <a:rPr lang="en-US" sz="6200" b="1" dirty="0" smtClean="0"/>
              <a:t>Introduction</a:t>
            </a:r>
          </a:p>
          <a:p>
            <a:pPr algn="l"/>
            <a:r>
              <a:rPr lang="en-US" sz="3895" dirty="0" smtClean="0"/>
              <a:t>Self assembly systems can </a:t>
            </a:r>
            <a:r>
              <a:rPr lang="en-US" sz="3895" dirty="0"/>
              <a:t>be modeled as a two-body </a:t>
            </a:r>
            <a:r>
              <a:rPr lang="en-US" sz="3895" dirty="0" smtClean="0"/>
              <a:t>interaction.  </a:t>
            </a:r>
            <a:r>
              <a:rPr lang="en-US" sz="3895" dirty="0"/>
              <a:t>This two body-body interaction can be described in a dichotomy, either molecules bind correctly or </a:t>
            </a:r>
            <a:r>
              <a:rPr lang="en-US" sz="3895" dirty="0" smtClean="0"/>
              <a:t>incorrectly</a:t>
            </a:r>
            <a:r>
              <a:rPr lang="en-US" sz="3895" baseline="20000" dirty="0" smtClean="0"/>
              <a:t>[1]</a:t>
            </a:r>
            <a:r>
              <a:rPr lang="en-US" sz="3895" dirty="0" smtClean="0"/>
              <a:t>. </a:t>
            </a:r>
            <a:r>
              <a:rPr lang="en-US" sz="3895" dirty="0"/>
              <a:t>For this project it was of interest to examine </a:t>
            </a:r>
            <a:r>
              <a:rPr lang="en-US" sz="3895" dirty="0" smtClean="0"/>
              <a:t>self assembly </a:t>
            </a:r>
            <a:r>
              <a:rPr lang="en-US" sz="3895" dirty="0"/>
              <a:t>and growth of </a:t>
            </a:r>
            <a:r>
              <a:rPr lang="en-US" sz="3895" dirty="0" smtClean="0"/>
              <a:t>this system </a:t>
            </a:r>
            <a:r>
              <a:rPr lang="en-US" sz="3895" dirty="0"/>
              <a:t>in relation to concentration</a:t>
            </a:r>
            <a:r>
              <a:rPr lang="en-US" sz="3895" dirty="0" smtClean="0"/>
              <a:t>.</a:t>
            </a:r>
          </a:p>
          <a:p>
            <a:pPr algn="l"/>
            <a:r>
              <a:rPr lang="en-US" sz="3895" dirty="0" smtClean="0"/>
              <a:t>To simulate this system a Gillespie algorithm or stochastic simulation algorithm was used. Stochastic algorithm’s have proven to be a way of simulation systems with many molecules. Previous simulations  were done by developing an ordinary differential equation which assumed the system was continuous and deterministic.  Gillespie produced the same result with this algorithm which develops discrete and stochastic systems</a:t>
            </a:r>
            <a:r>
              <a:rPr lang="en-US" sz="3895" baseline="20000" dirty="0" smtClean="0"/>
              <a:t>[2]</a:t>
            </a:r>
            <a:r>
              <a:rPr lang="en-US" sz="3895" dirty="0" smtClean="0"/>
              <a:t>.</a:t>
            </a:r>
            <a:endParaRPr lang="en-US" sz="3895" dirty="0"/>
          </a:p>
        </p:txBody>
      </p:sp>
      <p:pic>
        <p:nvPicPr>
          <p:cNvPr id="5" name="Picture 4"/>
          <p:cNvPicPr>
            <a:picLocks noChangeAspect="1"/>
          </p:cNvPicPr>
          <p:nvPr/>
        </p:nvPicPr>
        <p:blipFill>
          <a:blip r:embed="rId2"/>
          <a:stretch>
            <a:fillRect/>
          </a:stretch>
        </p:blipFill>
        <p:spPr>
          <a:xfrm>
            <a:off x="0" y="0"/>
            <a:ext cx="4611757" cy="4280810"/>
          </a:xfrm>
          <a:prstGeom prst="rect">
            <a:avLst/>
          </a:prstGeom>
        </p:spPr>
      </p:pic>
      <p:pic>
        <p:nvPicPr>
          <p:cNvPr id="4" name="Picture 3"/>
          <p:cNvPicPr>
            <a:picLocks noChangeAspect="1"/>
          </p:cNvPicPr>
          <p:nvPr/>
        </p:nvPicPr>
        <p:blipFill>
          <a:blip r:embed="rId3"/>
          <a:stretch>
            <a:fillRect/>
          </a:stretch>
        </p:blipFill>
        <p:spPr>
          <a:xfrm>
            <a:off x="39547800" y="0"/>
            <a:ext cx="4343400" cy="4371020"/>
          </a:xfrm>
          <a:prstGeom prst="rect">
            <a:avLst/>
          </a:prstGeom>
          <a:solidFill>
            <a:schemeClr val="tx2">
              <a:alpha val="0"/>
            </a:schemeClr>
          </a:solidFill>
        </p:spPr>
      </p:pic>
      <p:sp>
        <p:nvSpPr>
          <p:cNvPr id="8" name="TextBox 7"/>
          <p:cNvSpPr txBox="1"/>
          <p:nvPr/>
        </p:nvSpPr>
        <p:spPr>
          <a:xfrm>
            <a:off x="154670" y="15575311"/>
            <a:ext cx="6203702" cy="6186309"/>
          </a:xfrm>
          <a:prstGeom prst="rect">
            <a:avLst/>
          </a:prstGeom>
          <a:noFill/>
          <a:ln w="228600">
            <a:solidFill>
              <a:schemeClr val="tx1"/>
            </a:solidFill>
          </a:ln>
        </p:spPr>
        <p:txBody>
          <a:bodyPr wrap="square" rtlCol="0">
            <a:spAutoFit/>
          </a:bodyPr>
          <a:lstStyle/>
          <a:p>
            <a:pPr algn="ctr"/>
            <a:r>
              <a:rPr lang="en-US" sz="3600" b="1" dirty="0" smtClean="0"/>
              <a:t>Binding Correctly vs Incorrectly</a:t>
            </a:r>
            <a:endParaRPr lang="en-US" sz="36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a:p>
            <a:pPr algn="ctr"/>
            <a:endParaRPr lang="en-US" sz="2400" dirty="0"/>
          </a:p>
          <a:p>
            <a:pPr algn="ctr"/>
            <a:endParaRPr lang="en-US" sz="2400" dirty="0" smtClean="0"/>
          </a:p>
        </p:txBody>
      </p:sp>
      <p:sp>
        <p:nvSpPr>
          <p:cNvPr id="9" name="TextBox 8"/>
          <p:cNvSpPr txBox="1"/>
          <p:nvPr/>
        </p:nvSpPr>
        <p:spPr>
          <a:xfrm>
            <a:off x="13171889" y="4403607"/>
            <a:ext cx="19031788" cy="19420701"/>
          </a:xfrm>
          <a:prstGeom prst="rect">
            <a:avLst/>
          </a:prstGeom>
          <a:noFill/>
          <a:ln w="266700">
            <a:solidFill>
              <a:schemeClr val="tx1"/>
            </a:solidFill>
          </a:ln>
        </p:spPr>
        <p:txBody>
          <a:bodyPr wrap="square" rtlCol="0">
            <a:spAutoFit/>
          </a:bodyPr>
          <a:lstStyle/>
          <a:p>
            <a:pPr algn="ctr"/>
            <a:r>
              <a:rPr lang="en-US" sz="6200" b="1" dirty="0"/>
              <a:t>Simulation and </a:t>
            </a:r>
            <a:r>
              <a:rPr lang="en-US" sz="6200" b="1" dirty="0" smtClean="0"/>
              <a:t>Data</a:t>
            </a:r>
            <a:endParaRPr lang="en-US" sz="6200" b="1" dirty="0"/>
          </a:p>
          <a:p>
            <a:pPr algn="ctr"/>
            <a:r>
              <a:rPr lang="en-US" sz="4200" dirty="0" smtClean="0"/>
              <a:t> The simulation was built by original code in C++. Visualization came from Virtual                   Molecular Dynamics (VMD)</a:t>
            </a:r>
            <a:r>
              <a:rPr lang="en-US" sz="4200" baseline="20000" dirty="0" smtClean="0"/>
              <a:t>[3]</a:t>
            </a:r>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2000" dirty="0" smtClean="0"/>
          </a:p>
          <a:p>
            <a:endParaRPr lang="en-US" sz="2000" dirty="0"/>
          </a:p>
          <a:p>
            <a:endParaRPr lang="en-US" sz="2000" dirty="0"/>
          </a:p>
        </p:txBody>
      </p:sp>
      <mc:AlternateContent xmlns:mc="http://schemas.openxmlformats.org/markup-compatibility/2006" xmlns:a14="http://schemas.microsoft.com/office/drawing/2010/main">
        <mc:Choice Requires="a14">
          <p:sp>
            <p:nvSpPr>
              <p:cNvPr id="10" name="TextBox 9"/>
              <p:cNvSpPr txBox="1"/>
              <p:nvPr/>
            </p:nvSpPr>
            <p:spPr>
              <a:xfrm>
                <a:off x="32357385" y="4403607"/>
                <a:ext cx="11486360" cy="15699682"/>
              </a:xfrm>
              <a:prstGeom prst="rect">
                <a:avLst/>
              </a:prstGeom>
              <a:noFill/>
              <a:ln w="215900">
                <a:solidFill>
                  <a:schemeClr val="tx1"/>
                </a:solidFill>
              </a:ln>
            </p:spPr>
            <p:txBody>
              <a:bodyPr wrap="square" rtlCol="0">
                <a:spAutoFit/>
              </a:bodyPr>
              <a:lstStyle/>
              <a:p>
                <a:pPr algn="ctr"/>
                <a:r>
                  <a:rPr lang="en-US" sz="6200" b="1" dirty="0" smtClean="0"/>
                  <a:t>Results and further work</a:t>
                </a:r>
                <a:endParaRPr lang="en-US" sz="6200" b="1"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4200" dirty="0" smtClean="0"/>
              </a:p>
              <a:p>
                <a:endParaRPr lang="en-US" sz="4200" dirty="0"/>
              </a:p>
              <a:p>
                <a:endParaRPr lang="en-US" sz="3200" dirty="0" smtClean="0"/>
              </a:p>
              <a:p>
                <a:pPr algn="ctr"/>
                <a:r>
                  <a:rPr lang="en-US" sz="3200" dirty="0"/>
                  <a:t>Binding and unbinding during growth </a:t>
                </a:r>
                <a:r>
                  <a:rPr lang="en-US" sz="3200" dirty="0" smtClean="0"/>
                  <a:t>is </a:t>
                </a:r>
                <a:r>
                  <a:rPr lang="en-US" sz="3200" dirty="0"/>
                  <a:t>governed by the Arrhenius factor </a:t>
                </a:r>
                <a14:m>
                  <m:oMath xmlns:m="http://schemas.openxmlformats.org/officeDocument/2006/math">
                    <m:r>
                      <a:rPr lang="en-US" sz="3200" i="1">
                        <a:latin typeface="Cambria Math" panose="02040503050406030204" pitchFamily="18" charset="0"/>
                      </a:rPr>
                      <m:t>𝑘</m:t>
                    </m:r>
                    <m:r>
                      <a:rPr lang="en-US" sz="3200" i="1">
                        <a:latin typeface="Cambria Math" panose="02040503050406030204" pitchFamily="18" charset="0"/>
                      </a:rPr>
                      <m:t>=</m:t>
                    </m:r>
                    <m:r>
                      <a:rPr lang="en-US" sz="3200" i="1">
                        <a:latin typeface="Cambria Math" panose="02040503050406030204" pitchFamily="18" charset="0"/>
                      </a:rPr>
                      <m:t>𝐴</m:t>
                    </m:r>
                    <m:sSup>
                      <m:sSupPr>
                        <m:ctrlPr>
                          <a:rPr lang="en-US" sz="3200" i="1">
                            <a:latin typeface="Cambria Math"/>
                          </a:rPr>
                        </m:ctrlPr>
                      </m:sSupPr>
                      <m:e>
                        <m:r>
                          <a:rPr lang="en-US" sz="3200" i="1">
                            <a:latin typeface="Cambria Math" panose="02040503050406030204" pitchFamily="18" charset="0"/>
                          </a:rPr>
                          <m:t>𝑒</m:t>
                        </m:r>
                      </m:e>
                      <m:sup>
                        <m:sSub>
                          <m:sSubPr>
                            <m:ctrlPr>
                              <a:rPr lang="en-US" sz="3200" i="1">
                                <a:latin typeface="Cambria Math"/>
                              </a:rPr>
                            </m:ctrlPr>
                          </m:sSubPr>
                          <m:e>
                            <m:r>
                              <a:rPr lang="en-US" sz="3200" i="1">
                                <a:latin typeface="Cambria Math" panose="02040503050406030204" pitchFamily="18" charset="0"/>
                              </a:rPr>
                              <m:t>𝑒</m:t>
                            </m:r>
                          </m:e>
                          <m:sub>
                            <m:r>
                              <a:rPr lang="en-US" sz="3200" i="1">
                                <a:latin typeface="Cambria Math" panose="02040503050406030204" pitchFamily="18" charset="0"/>
                              </a:rPr>
                              <m:t>𝑎</m:t>
                            </m:r>
                          </m:sub>
                        </m:sSub>
                        <m:r>
                          <a:rPr lang="en-US" sz="3200" i="1">
                            <a:latin typeface="Cambria Math" panose="02040503050406030204" pitchFamily="18" charset="0"/>
                          </a:rPr>
                          <m:t>/</m:t>
                        </m:r>
                        <m:sSub>
                          <m:sSubPr>
                            <m:ctrlPr>
                              <a:rPr lang="en-US" sz="3200" i="1">
                                <a:latin typeface="Cambria Math"/>
                              </a:rPr>
                            </m:ctrlPr>
                          </m:sSubPr>
                          <m:e>
                            <m:r>
                              <a:rPr lang="en-US" sz="3200" i="1">
                                <a:latin typeface="Cambria Math" panose="02040503050406030204" pitchFamily="18" charset="0"/>
                              </a:rPr>
                              <m:t>𝑘</m:t>
                            </m:r>
                          </m:e>
                          <m:sub>
                            <m:r>
                              <a:rPr lang="en-US" sz="3200" i="1">
                                <a:latin typeface="Cambria Math" panose="02040503050406030204" pitchFamily="18" charset="0"/>
                              </a:rPr>
                              <m:t>𝐵</m:t>
                            </m:r>
                          </m:sub>
                        </m:sSub>
                        <m:r>
                          <a:rPr lang="en-US" sz="3200" i="1">
                            <a:latin typeface="Cambria Math" panose="02040503050406030204" pitchFamily="18" charset="0"/>
                          </a:rPr>
                          <m:t>𝑇</m:t>
                        </m:r>
                      </m:sup>
                    </m:sSup>
                  </m:oMath>
                </a14:m>
                <a:r>
                  <a:rPr lang="en-US" sz="3200" dirty="0"/>
                  <a:t> modified into </a:t>
                </a:r>
                <a14:m>
                  <m:oMath xmlns:m="http://schemas.openxmlformats.org/officeDocument/2006/math">
                    <m:r>
                      <a:rPr lang="en-US" sz="3200" i="1">
                        <a:latin typeface="Cambria Math" panose="02040503050406030204" pitchFamily="18" charset="0"/>
                      </a:rPr>
                      <m:t>𝑘</m:t>
                    </m:r>
                    <m:r>
                      <a:rPr lang="en-US" sz="3200" i="1">
                        <a:latin typeface="Cambria Math" panose="02040503050406030204" pitchFamily="18" charset="0"/>
                      </a:rPr>
                      <m:t>=</m:t>
                    </m:r>
                    <m:r>
                      <a:rPr lang="en-US" sz="3200" i="1">
                        <a:latin typeface="Cambria Math" panose="02040503050406030204" pitchFamily="18" charset="0"/>
                      </a:rPr>
                      <m:t>𝐴</m:t>
                    </m:r>
                    <m:sSup>
                      <m:sSupPr>
                        <m:ctrlPr>
                          <a:rPr lang="en-US" sz="3200" i="1">
                            <a:latin typeface="Cambria Math"/>
                          </a:rPr>
                        </m:ctrlPr>
                      </m:sSupPr>
                      <m:e>
                        <m:r>
                          <a:rPr lang="en-US" sz="3200" i="1">
                            <a:latin typeface="Cambria Math" panose="02040503050406030204" pitchFamily="18" charset="0"/>
                          </a:rPr>
                          <m:t>𝑒</m:t>
                        </m:r>
                      </m:e>
                      <m:sup>
                        <m:sSub>
                          <m:sSubPr>
                            <m:ctrlPr>
                              <a:rPr lang="en-US" sz="3200" i="1">
                                <a:latin typeface="Cambria Math"/>
                              </a:rPr>
                            </m:ctrlPr>
                          </m:sSubPr>
                          <m:e>
                            <m:r>
                              <a:rPr lang="en-US" sz="3200" i="1">
                                <a:latin typeface="Cambria Math" panose="02040503050406030204" pitchFamily="18" charset="0"/>
                              </a:rPr>
                              <m:t>𝑒</m:t>
                            </m:r>
                          </m:e>
                          <m:sub>
                            <m:r>
                              <a:rPr lang="en-US" sz="3200" i="1">
                                <a:latin typeface="Cambria Math" panose="02040503050406030204" pitchFamily="18" charset="0"/>
                              </a:rPr>
                              <m:t>𝑎</m:t>
                            </m:r>
                          </m:sub>
                        </m:sSub>
                        <m:r>
                          <a:rPr lang="en-US" sz="3200" i="1">
                            <a:latin typeface="Cambria Math" panose="02040503050406030204" pitchFamily="18" charset="0"/>
                          </a:rPr>
                          <m:t>/</m:t>
                        </m:r>
                        <m:r>
                          <a:rPr lang="en-US" sz="3200" i="1">
                            <a:latin typeface="Cambria Math" panose="02040503050406030204" pitchFamily="18" charset="0"/>
                          </a:rPr>
                          <m:t>𝑐</m:t>
                        </m:r>
                      </m:sup>
                    </m:sSup>
                  </m:oMath>
                </a14:m>
                <a:endParaRPr lang="en-US" sz="3200" dirty="0"/>
              </a:p>
              <a:p>
                <a:pPr algn="ctr"/>
                <a:endParaRPr lang="en-US" sz="4200" dirty="0"/>
              </a:p>
              <a:p>
                <a:endParaRPr lang="en-US" sz="4450" dirty="0" smtClean="0"/>
              </a:p>
              <a:p>
                <a:r>
                  <a:rPr lang="en-US" sz="4450" dirty="0" smtClean="0"/>
                  <a:t>The findings of this project warrant further work with self assembling systems. Specifically, this project could benefit from longer simulations and gathering of statistics on incorrect binding as a function of concentration.  </a:t>
                </a:r>
                <a:endParaRPr lang="en-US" sz="4200" dirty="0" smtClean="0"/>
              </a:p>
              <a:p>
                <a:endParaRPr lang="en-US" sz="4200" dirty="0"/>
              </a:p>
            </p:txBody>
          </p:sp>
        </mc:Choice>
        <mc:Fallback xmlns="">
          <p:sp>
            <p:nvSpPr>
              <p:cNvPr id="10" name="TextBox 9"/>
              <p:cNvSpPr txBox="1">
                <a:spLocks noRot="1" noChangeAspect="1" noMove="1" noResize="1" noEditPoints="1" noAdjustHandles="1" noChangeArrowheads="1" noChangeShapeType="1" noTextEdit="1"/>
              </p:cNvSpPr>
              <p:nvPr/>
            </p:nvSpPr>
            <p:spPr>
              <a:xfrm>
                <a:off x="32357385" y="4403607"/>
                <a:ext cx="11486360" cy="15699682"/>
              </a:xfrm>
              <a:prstGeom prst="rect">
                <a:avLst/>
              </a:prstGeom>
              <a:blipFill rotWithShape="0">
                <a:blip r:embed="rId4"/>
                <a:stretch>
                  <a:fillRect l="-1303" t="-536" r="-1772"/>
                </a:stretch>
              </a:blipFill>
              <a:ln w="215900">
                <a:solidFill>
                  <a:schemeClr val="tx1"/>
                </a:solidFill>
              </a:ln>
            </p:spPr>
            <p:txBody>
              <a:bodyPr/>
              <a:lstStyle/>
              <a:p>
                <a:r>
                  <a:rPr lang="en-US">
                    <a:noFill/>
                  </a:rPr>
                  <a:t> </a:t>
                </a:r>
              </a:p>
            </p:txBody>
          </p:sp>
        </mc:Fallback>
      </mc:AlternateContent>
      <p:sp>
        <p:nvSpPr>
          <p:cNvPr id="11" name="TextBox 10"/>
          <p:cNvSpPr txBox="1"/>
          <p:nvPr/>
        </p:nvSpPr>
        <p:spPr>
          <a:xfrm>
            <a:off x="32315657" y="20300266"/>
            <a:ext cx="11486360" cy="7048083"/>
          </a:xfrm>
          <a:prstGeom prst="rect">
            <a:avLst/>
          </a:prstGeom>
          <a:noFill/>
          <a:ln w="254000">
            <a:solidFill>
              <a:schemeClr val="tx1"/>
            </a:solidFill>
          </a:ln>
        </p:spPr>
        <p:txBody>
          <a:bodyPr wrap="square" rtlCol="0">
            <a:spAutoFit/>
          </a:bodyPr>
          <a:lstStyle/>
          <a:p>
            <a:pPr algn="ctr"/>
            <a:r>
              <a:rPr lang="en-US" sz="6200" b="1" dirty="0"/>
              <a:t>References</a:t>
            </a:r>
          </a:p>
          <a:p>
            <a:pPr algn="ctr"/>
            <a:r>
              <a:rPr lang="en-US" sz="4350" dirty="0" smtClean="0"/>
              <a:t>[1] </a:t>
            </a:r>
            <a:r>
              <a:rPr lang="en-US" sz="4350" dirty="0"/>
              <a:t>J.D. </a:t>
            </a:r>
            <a:r>
              <a:rPr lang="en-US" sz="4350" dirty="0" err="1"/>
              <a:t>Schmit</a:t>
            </a:r>
            <a:r>
              <a:rPr lang="en-US" sz="4350" dirty="0"/>
              <a:t>, “Kinetic theory of amyloid fibril </a:t>
            </a:r>
            <a:r>
              <a:rPr lang="en-US" sz="4350" dirty="0" err="1"/>
              <a:t>templating</a:t>
            </a:r>
            <a:r>
              <a:rPr lang="en-US" sz="4350" dirty="0"/>
              <a:t>”, J. Chem. Phys. 138, 185102 (2013</a:t>
            </a:r>
            <a:r>
              <a:rPr lang="en-US" sz="4350" dirty="0" smtClean="0"/>
              <a:t>)</a:t>
            </a:r>
          </a:p>
          <a:p>
            <a:pPr algn="ctr"/>
            <a:endParaRPr lang="en-US" sz="4350" dirty="0" smtClean="0"/>
          </a:p>
          <a:p>
            <a:pPr algn="ctr"/>
            <a:r>
              <a:rPr lang="en-US" sz="4350" dirty="0" smtClean="0"/>
              <a:t>[2] </a:t>
            </a:r>
            <a:r>
              <a:rPr lang="en-US" sz="4350" dirty="0"/>
              <a:t>Gillespie, Daniel T. (1977). "Exact Stochastic Simulation of Coupled Chemical Reactions". </a:t>
            </a:r>
            <a:r>
              <a:rPr lang="en-US" sz="4350" i="1" dirty="0"/>
              <a:t>The Journal of Physical Chemistry</a:t>
            </a:r>
            <a:r>
              <a:rPr lang="en-US" sz="4350" dirty="0"/>
              <a:t> </a:t>
            </a:r>
            <a:r>
              <a:rPr lang="en-US" sz="4350" b="1" dirty="0"/>
              <a:t>81</a:t>
            </a:r>
            <a:r>
              <a:rPr lang="en-US" sz="4350" dirty="0"/>
              <a:t> (25): 2340–2361</a:t>
            </a:r>
            <a:r>
              <a:rPr lang="en-US" sz="4350" dirty="0" smtClean="0"/>
              <a:t>.</a:t>
            </a:r>
          </a:p>
          <a:p>
            <a:pPr algn="ctr"/>
            <a:endParaRPr lang="en-US" sz="4350" dirty="0"/>
          </a:p>
          <a:p>
            <a:pPr algn="ctr"/>
            <a:r>
              <a:rPr lang="en-US" sz="4350" dirty="0" smtClean="0"/>
              <a:t>[</a:t>
            </a:r>
            <a:r>
              <a:rPr lang="en-US" sz="4350" dirty="0"/>
              <a:t>3] http://</a:t>
            </a:r>
            <a:r>
              <a:rPr lang="en-US" sz="4350" dirty="0" smtClean="0"/>
              <a:t>www.ks.uiuc.edu/Research/vmd</a:t>
            </a:r>
            <a:r>
              <a:rPr lang="en-US" sz="4350" dirty="0"/>
              <a:t> </a:t>
            </a:r>
          </a:p>
          <a:p>
            <a:pPr algn="ctr"/>
            <a:endParaRPr lang="en-US" sz="4200" dirty="0"/>
          </a:p>
        </p:txBody>
      </p:sp>
      <p:sp>
        <p:nvSpPr>
          <p:cNvPr id="12" name="TextBox 11"/>
          <p:cNvSpPr txBox="1"/>
          <p:nvPr/>
        </p:nvSpPr>
        <p:spPr>
          <a:xfrm>
            <a:off x="32296652" y="27482519"/>
            <a:ext cx="11486360" cy="3970318"/>
          </a:xfrm>
          <a:prstGeom prst="rect">
            <a:avLst/>
          </a:prstGeom>
          <a:noFill/>
          <a:ln w="254000">
            <a:solidFill>
              <a:schemeClr val="tx1"/>
            </a:solidFill>
          </a:ln>
        </p:spPr>
        <p:txBody>
          <a:bodyPr wrap="square" rtlCol="0">
            <a:spAutoFit/>
          </a:bodyPr>
          <a:lstStyle/>
          <a:p>
            <a:pPr algn="ctr"/>
            <a:r>
              <a:rPr lang="en-US" sz="6200" b="1" dirty="0"/>
              <a:t>Acknowledgements</a:t>
            </a:r>
          </a:p>
          <a:p>
            <a:pPr algn="ctr"/>
            <a:r>
              <a:rPr lang="en-US" sz="4000" dirty="0" smtClean="0"/>
              <a:t>I would like to thank NSF, Kansas State University, </a:t>
            </a:r>
            <a:r>
              <a:rPr lang="en-US" sz="4000" dirty="0" err="1" smtClean="0"/>
              <a:t>Dr.Corwin</a:t>
            </a:r>
            <a:r>
              <a:rPr lang="en-US" sz="4000" dirty="0" smtClean="0"/>
              <a:t>, </a:t>
            </a:r>
            <a:r>
              <a:rPr lang="en-US" sz="4000" dirty="0" err="1" smtClean="0"/>
              <a:t>Dr.Flanders</a:t>
            </a:r>
            <a:r>
              <a:rPr lang="en-US" sz="4000" dirty="0" smtClean="0"/>
              <a:t> and my advisor </a:t>
            </a:r>
            <a:r>
              <a:rPr lang="en-US" sz="4000" dirty="0" err="1" smtClean="0"/>
              <a:t>Dr.Schmit</a:t>
            </a:r>
            <a:r>
              <a:rPr lang="en-US" sz="4000" dirty="0" smtClean="0"/>
              <a:t>.</a:t>
            </a:r>
          </a:p>
          <a:p>
            <a:r>
              <a:rPr lang="en-US" sz="4000" dirty="0"/>
              <a:t> </a:t>
            </a:r>
            <a:r>
              <a:rPr lang="en-US" sz="3500" dirty="0" smtClean="0"/>
              <a:t>This project was funded by the                             </a:t>
            </a:r>
          </a:p>
          <a:p>
            <a:r>
              <a:rPr lang="en-US" sz="3500" dirty="0" smtClean="0"/>
              <a:t> National Science Foundation through </a:t>
            </a:r>
          </a:p>
          <a:p>
            <a:r>
              <a:rPr lang="en-US" sz="3500" dirty="0" smtClean="0"/>
              <a:t> grant number PHYS-1461251</a:t>
            </a:r>
            <a:endParaRPr lang="en-US" sz="3500"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6590" y="16438190"/>
            <a:ext cx="5367129" cy="5089357"/>
          </a:xfrm>
          <a:prstGeom prst="rect">
            <a:avLst/>
          </a:prstGeom>
        </p:spPr>
      </p:pic>
      <p:sp>
        <p:nvSpPr>
          <p:cNvPr id="16" name="TextBox 15"/>
          <p:cNvSpPr txBox="1"/>
          <p:nvPr/>
        </p:nvSpPr>
        <p:spPr>
          <a:xfrm>
            <a:off x="6419106" y="15479107"/>
            <a:ext cx="6752783" cy="8032968"/>
          </a:xfrm>
          <a:prstGeom prst="rect">
            <a:avLst/>
          </a:prstGeom>
          <a:noFill/>
          <a:ln w="203200">
            <a:solidFill>
              <a:schemeClr val="tx1"/>
            </a:solidFill>
          </a:ln>
        </p:spPr>
        <p:txBody>
          <a:bodyPr wrap="square" rtlCol="0">
            <a:spAutoFit/>
          </a:bodyPr>
          <a:lstStyle/>
          <a:p>
            <a:pPr algn="ctr"/>
            <a:r>
              <a:rPr lang="en-US" sz="3600" b="1" dirty="0" smtClean="0"/>
              <a:t>Dealing with boundaries</a:t>
            </a:r>
            <a:endParaRPr lang="en-US" sz="3600" b="1" dirty="0"/>
          </a:p>
          <a:p>
            <a:pPr algn="ctr"/>
            <a:endParaRPr lang="en-US" sz="2400" b="1" dirty="0" smtClean="0"/>
          </a:p>
          <a:p>
            <a:pPr algn="ctr"/>
            <a:endParaRPr lang="en-US" sz="2400" b="1" dirty="0"/>
          </a:p>
          <a:p>
            <a:pPr algn="ctr"/>
            <a:endParaRPr lang="en-US" sz="2400" b="1" dirty="0" smtClean="0"/>
          </a:p>
          <a:p>
            <a:pPr algn="ctr"/>
            <a:endParaRPr lang="en-US" sz="2400" b="1" dirty="0"/>
          </a:p>
          <a:p>
            <a:pPr algn="ctr"/>
            <a:endParaRPr lang="en-US" sz="2400" b="1" dirty="0" smtClean="0"/>
          </a:p>
          <a:p>
            <a:pPr algn="ctr"/>
            <a:endParaRPr lang="en-US" sz="2400" b="1" dirty="0" smtClean="0"/>
          </a:p>
          <a:p>
            <a:pPr algn="ctr"/>
            <a:endParaRPr lang="en-US" sz="2400" b="1" dirty="0"/>
          </a:p>
          <a:p>
            <a:pPr algn="ctr"/>
            <a:endParaRPr lang="en-US" sz="2400" b="1" dirty="0" smtClean="0"/>
          </a:p>
          <a:p>
            <a:pPr algn="ctr"/>
            <a:endParaRPr lang="en-US" sz="2400" b="1" dirty="0"/>
          </a:p>
          <a:p>
            <a:pPr algn="ctr"/>
            <a:endParaRPr lang="en-US" sz="2400" b="1" dirty="0" smtClean="0"/>
          </a:p>
          <a:p>
            <a:pPr algn="ctr"/>
            <a:endParaRPr lang="en-US" sz="2400" b="1" dirty="0"/>
          </a:p>
          <a:p>
            <a:pPr algn="ctr"/>
            <a:endParaRPr lang="en-US" sz="2400" b="1" dirty="0" smtClean="0"/>
          </a:p>
          <a:p>
            <a:pPr algn="ctr"/>
            <a:endParaRPr lang="en-US" sz="2400" b="1" dirty="0"/>
          </a:p>
          <a:p>
            <a:pPr algn="ctr"/>
            <a:endParaRPr lang="en-US" sz="2400" b="1" dirty="0" smtClean="0"/>
          </a:p>
          <a:p>
            <a:pPr algn="ctr"/>
            <a:endParaRPr lang="en-US" sz="2400" b="1" dirty="0" smtClean="0"/>
          </a:p>
          <a:p>
            <a:pPr algn="ctr"/>
            <a:endParaRPr lang="en-US" sz="2400" b="1" dirty="0"/>
          </a:p>
          <a:p>
            <a:pPr algn="ctr"/>
            <a:endParaRPr lang="en-US" sz="2400" b="1" dirty="0" smtClean="0"/>
          </a:p>
          <a:p>
            <a:pPr algn="ctr"/>
            <a:endParaRPr lang="en-US" sz="2400" b="1" dirty="0"/>
          </a:p>
          <a:p>
            <a:pPr algn="ctr"/>
            <a:endParaRPr lang="en-US" sz="2400" b="1" dirty="0"/>
          </a:p>
          <a:p>
            <a:pPr algn="ctr"/>
            <a:endParaRPr lang="en-US" sz="2400" b="1" dirty="0" smtClean="0"/>
          </a:p>
        </p:txBody>
      </p:sp>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16515" y="16470846"/>
            <a:ext cx="6371112" cy="6779619"/>
          </a:xfrm>
          <a:prstGeom prst="rect">
            <a:avLst/>
          </a:prstGeom>
        </p:spPr>
      </p:pic>
      <p:sp>
        <p:nvSpPr>
          <p:cNvPr id="18" name="TextBox 17"/>
          <p:cNvSpPr txBox="1"/>
          <p:nvPr/>
        </p:nvSpPr>
        <p:spPr>
          <a:xfrm>
            <a:off x="154670" y="21665416"/>
            <a:ext cx="6079419" cy="3170099"/>
          </a:xfrm>
          <a:prstGeom prst="rect">
            <a:avLst/>
          </a:prstGeom>
          <a:noFill/>
          <a:ln w="203200">
            <a:solidFill>
              <a:schemeClr val="tx1"/>
            </a:solidFill>
          </a:ln>
        </p:spPr>
        <p:txBody>
          <a:bodyPr wrap="square" rtlCol="0">
            <a:spAutoFit/>
          </a:bodyPr>
          <a:lstStyle/>
          <a:p>
            <a:r>
              <a:rPr lang="en-US" sz="5000" b="1" dirty="0" smtClean="0"/>
              <a:t>Growing an energy based system</a:t>
            </a:r>
          </a:p>
          <a:p>
            <a:endParaRPr lang="en-US" sz="5000" b="1" dirty="0"/>
          </a:p>
          <a:p>
            <a:endParaRPr lang="en-US" sz="5000" b="1" dirty="0"/>
          </a:p>
        </p:txBody>
      </p:sp>
      <p:pic>
        <p:nvPicPr>
          <p:cNvPr id="21" name="Picture 2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936" y="23535160"/>
            <a:ext cx="13154190" cy="9042998"/>
          </a:xfrm>
          <a:prstGeom prst="rect">
            <a:avLst/>
          </a:prstGeom>
        </p:spPr>
      </p:pic>
      <p:pic>
        <p:nvPicPr>
          <p:cNvPr id="22" name="Picture 21"/>
          <p:cNvPicPr>
            <a:picLocks noChangeAspect="1"/>
          </p:cNvPicPr>
          <p:nvPr/>
        </p:nvPicPr>
        <p:blipFill>
          <a:blip r:embed="rId8"/>
          <a:stretch>
            <a:fillRect/>
          </a:stretch>
        </p:blipFill>
        <p:spPr>
          <a:xfrm>
            <a:off x="32564421" y="6017931"/>
            <a:ext cx="11072288" cy="7425272"/>
          </a:xfrm>
          <a:prstGeom prst="rect">
            <a:avLst/>
          </a:prstGeom>
        </p:spPr>
      </p:pic>
      <p:sp>
        <p:nvSpPr>
          <p:cNvPr id="23" name="TextBox 22"/>
          <p:cNvSpPr txBox="1"/>
          <p:nvPr/>
        </p:nvSpPr>
        <p:spPr>
          <a:xfrm>
            <a:off x="13676083" y="16145803"/>
            <a:ext cx="9883695" cy="584775"/>
          </a:xfrm>
          <a:prstGeom prst="rect">
            <a:avLst/>
          </a:prstGeom>
          <a:noFill/>
        </p:spPr>
        <p:txBody>
          <a:bodyPr wrap="square" rtlCol="0">
            <a:spAutoFit/>
          </a:bodyPr>
          <a:lstStyle/>
          <a:p>
            <a:endParaRPr lang="en-US" sz="3200" dirty="0"/>
          </a:p>
        </p:txBody>
      </p:sp>
      <p:sp>
        <p:nvSpPr>
          <p:cNvPr id="24" name="TextBox 23"/>
          <p:cNvSpPr txBox="1"/>
          <p:nvPr/>
        </p:nvSpPr>
        <p:spPr>
          <a:xfrm>
            <a:off x="21507683" y="21569050"/>
            <a:ext cx="8249699" cy="1077218"/>
          </a:xfrm>
          <a:prstGeom prst="rect">
            <a:avLst/>
          </a:prstGeom>
          <a:noFill/>
        </p:spPr>
        <p:txBody>
          <a:bodyPr wrap="square" rtlCol="0">
            <a:spAutoFit/>
          </a:bodyPr>
          <a:lstStyle/>
          <a:p>
            <a:r>
              <a:rPr lang="en-US" sz="3200" dirty="0" smtClean="0"/>
              <a:t>3-D visual of grown lattice showing trapped incorrect bonds.</a:t>
            </a:r>
            <a:endParaRPr lang="en-US" sz="3200" dirty="0"/>
          </a:p>
        </p:txBody>
      </p:sp>
      <p:pic>
        <p:nvPicPr>
          <p:cNvPr id="25" name="Picture 24"/>
          <p:cNvPicPr>
            <a:picLocks noChangeAspect="1"/>
          </p:cNvPicPr>
          <p:nvPr/>
        </p:nvPicPr>
        <p:blipFill>
          <a:blip r:embed="rId9"/>
          <a:stretch>
            <a:fillRect/>
          </a:stretch>
        </p:blipFill>
        <p:spPr>
          <a:xfrm>
            <a:off x="22776871" y="25243726"/>
            <a:ext cx="9343666" cy="7146081"/>
          </a:xfrm>
          <a:prstGeom prst="rect">
            <a:avLst/>
          </a:prstGeom>
        </p:spPr>
      </p:pic>
      <p:pic>
        <p:nvPicPr>
          <p:cNvPr id="27" name="Picture 2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3408622" y="25243726"/>
            <a:ext cx="9390656" cy="7149750"/>
          </a:xfrm>
          <a:prstGeom prst="rect">
            <a:avLst/>
          </a:prstGeom>
        </p:spPr>
      </p:pic>
      <p:pic>
        <p:nvPicPr>
          <p:cNvPr id="28" name="Picture 2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4273297" y="7017732"/>
            <a:ext cx="3600273" cy="3339345"/>
          </a:xfrm>
          <a:prstGeom prst="rect">
            <a:avLst/>
          </a:prstGeom>
        </p:spPr>
      </p:pic>
      <p:sp>
        <p:nvSpPr>
          <p:cNvPr id="29" name="Down Arrow 28"/>
          <p:cNvSpPr/>
          <p:nvPr/>
        </p:nvSpPr>
        <p:spPr>
          <a:xfrm>
            <a:off x="15920753" y="10357078"/>
            <a:ext cx="268416" cy="137506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30" name="Picture 2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4317104" y="11761894"/>
            <a:ext cx="3556467" cy="3254899"/>
          </a:xfrm>
          <a:prstGeom prst="rect">
            <a:avLst/>
          </a:prstGeom>
        </p:spPr>
      </p:pic>
      <p:sp>
        <p:nvSpPr>
          <p:cNvPr id="31" name="Down Arrow 30"/>
          <p:cNvSpPr/>
          <p:nvPr/>
        </p:nvSpPr>
        <p:spPr>
          <a:xfrm>
            <a:off x="15920753" y="15016793"/>
            <a:ext cx="330017" cy="14144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32" name="Picture 3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4368879" y="16431258"/>
            <a:ext cx="3452919" cy="3039740"/>
          </a:xfrm>
          <a:prstGeom prst="rect">
            <a:avLst/>
          </a:prstGeom>
        </p:spPr>
      </p:pic>
      <p:sp>
        <p:nvSpPr>
          <p:cNvPr id="33" name="Down Arrow 32"/>
          <p:cNvSpPr/>
          <p:nvPr/>
        </p:nvSpPr>
        <p:spPr>
          <a:xfrm>
            <a:off x="15926426" y="19536012"/>
            <a:ext cx="330017" cy="100427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34" name="Picture 3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4368879" y="20551386"/>
            <a:ext cx="3483618" cy="3102267"/>
          </a:xfrm>
          <a:prstGeom prst="rect">
            <a:avLst/>
          </a:prstGeom>
        </p:spPr>
      </p:pic>
      <p:sp>
        <p:nvSpPr>
          <p:cNvPr id="35" name="TextBox 34"/>
          <p:cNvSpPr txBox="1"/>
          <p:nvPr/>
        </p:nvSpPr>
        <p:spPr>
          <a:xfrm>
            <a:off x="197884" y="14228200"/>
            <a:ext cx="12820295" cy="1209242"/>
          </a:xfrm>
          <a:prstGeom prst="rect">
            <a:avLst/>
          </a:prstGeom>
          <a:noFill/>
          <a:ln w="254000">
            <a:solidFill>
              <a:schemeClr val="tx1"/>
            </a:solidFill>
          </a:ln>
        </p:spPr>
        <p:txBody>
          <a:bodyPr wrap="square" rtlCol="0">
            <a:spAutoFit/>
          </a:bodyPr>
          <a:lstStyle/>
          <a:p>
            <a:pPr algn="ctr"/>
            <a:r>
              <a:rPr lang="en-US" dirty="0" smtClean="0"/>
              <a:t>Building the Simulation</a:t>
            </a:r>
            <a:endParaRPr lang="en-US" dirty="0"/>
          </a:p>
        </p:txBody>
      </p:sp>
      <p:pic>
        <p:nvPicPr>
          <p:cNvPr id="14" name="Picture 13"/>
          <p:cNvPicPr>
            <a:picLocks noChangeAspect="1"/>
          </p:cNvPicPr>
          <p:nvPr/>
        </p:nvPicPr>
        <p:blipFill>
          <a:blip r:embed="rId15"/>
          <a:stretch>
            <a:fillRect/>
          </a:stretch>
        </p:blipFill>
        <p:spPr>
          <a:xfrm>
            <a:off x="40262369" y="29691287"/>
            <a:ext cx="1824698" cy="1592797"/>
          </a:xfrm>
          <a:prstGeom prst="rect">
            <a:avLst/>
          </a:prstGeom>
        </p:spPr>
      </p:pic>
      <p:pic>
        <p:nvPicPr>
          <p:cNvPr id="36" name="Picture 35"/>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8379345" y="7026647"/>
            <a:ext cx="13655777" cy="14509815"/>
          </a:xfrm>
          <a:prstGeom prst="rect">
            <a:avLst/>
          </a:prstGeom>
        </p:spPr>
      </p:pic>
    </p:spTree>
    <p:extLst>
      <p:ext uri="{BB962C8B-B14F-4D97-AF65-F5344CB8AC3E}">
        <p14:creationId xmlns:p14="http://schemas.microsoft.com/office/powerpoint/2010/main" val="141474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1397</TotalTime>
  <Words>338</Words>
  <Application>Microsoft Office PowerPoint</Application>
  <PresentationFormat>Custom</PresentationFormat>
  <Paragraphs>103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Self Assembly Growth Rate Simulations  Jon del’Etoile12 Advisor: Dr. Jeremy Schmit2 1Bridgewater State University                   2Kansas State University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 growth rates using direct templating  Mentor: Dr. Jeremy Schmit Jon del’Etoile</dc:title>
  <dc:creator>Jon Deletoile</dc:creator>
  <cp:lastModifiedBy>Del'Etoile, Jon</cp:lastModifiedBy>
  <cp:revision>58</cp:revision>
  <dcterms:created xsi:type="dcterms:W3CDTF">2015-07-26T00:27:07Z</dcterms:created>
  <dcterms:modified xsi:type="dcterms:W3CDTF">2015-08-01T02:33:42Z</dcterms:modified>
</cp:coreProperties>
</file>