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9" r:id="rId11"/>
    <p:sldId id="264" r:id="rId12"/>
    <p:sldId id="265" r:id="rId13"/>
    <p:sldId id="267" r:id="rId14"/>
    <p:sldId id="270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6" d="100"/>
          <a:sy n="106" d="100"/>
        </p:scale>
        <p:origin x="-90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9B88-7B54-44DD-ACFB-A6913062BC58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DA0F-E69D-4D36-A973-F332BCE4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16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9B88-7B54-44DD-ACFB-A6913062BC58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DA0F-E69D-4D36-A973-F332BCE4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13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9B88-7B54-44DD-ACFB-A6913062BC58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DA0F-E69D-4D36-A973-F332BCE4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1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9B88-7B54-44DD-ACFB-A6913062BC58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DA0F-E69D-4D36-A973-F332BCE4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29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9B88-7B54-44DD-ACFB-A6913062BC58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DA0F-E69D-4D36-A973-F332BCE4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42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9B88-7B54-44DD-ACFB-A6913062BC58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DA0F-E69D-4D36-A973-F332BCE4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28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9B88-7B54-44DD-ACFB-A6913062BC58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DA0F-E69D-4D36-A973-F332BCE4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1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9B88-7B54-44DD-ACFB-A6913062BC58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DA0F-E69D-4D36-A973-F332BCE4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9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9B88-7B54-44DD-ACFB-A6913062BC58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DA0F-E69D-4D36-A973-F332BCE4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6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9B88-7B54-44DD-ACFB-A6913062BC58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DA0F-E69D-4D36-A973-F332BCE4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11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9B88-7B54-44DD-ACFB-A6913062BC58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DA0F-E69D-4D36-A973-F332BCE4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11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49B88-7B54-44DD-ACFB-A6913062BC58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2DA0F-E69D-4D36-A973-F332BCE4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6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fsp.org/frontier-science/hfsp-success-stories/how-many-protein-molecules-do-we-have-our-cell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58752"/>
            <a:ext cx="9144000" cy="2387600"/>
          </a:xfrm>
        </p:spPr>
        <p:txBody>
          <a:bodyPr/>
          <a:lstStyle/>
          <a:p>
            <a:r>
              <a:rPr lang="en-US" dirty="0" smtClean="0"/>
              <a:t>Self Assembly Growth Rate Simulations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56265"/>
            <a:ext cx="9144000" cy="1655762"/>
          </a:xfrm>
        </p:spPr>
        <p:txBody>
          <a:bodyPr/>
          <a:lstStyle/>
          <a:p>
            <a:r>
              <a:rPr lang="en-US" dirty="0" smtClean="0"/>
              <a:t>Jon </a:t>
            </a:r>
            <a:r>
              <a:rPr lang="en-US" dirty="0" err="1" smtClean="0"/>
              <a:t>del’Etoile</a:t>
            </a:r>
            <a:endParaRPr lang="en-US" dirty="0" smtClean="0"/>
          </a:p>
          <a:p>
            <a:r>
              <a:rPr lang="en-US" dirty="0" smtClean="0"/>
              <a:t>Advisor: Dr. </a:t>
            </a:r>
            <a:r>
              <a:rPr lang="en-US" dirty="0" err="1" smtClean="0"/>
              <a:t>Jermey</a:t>
            </a:r>
            <a:r>
              <a:rPr lang="en-US" dirty="0" smtClean="0"/>
              <a:t> </a:t>
            </a:r>
            <a:r>
              <a:rPr lang="en-US" dirty="0" err="1" smtClean="0"/>
              <a:t>Schmit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84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Kink Sites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01" y="1825625"/>
            <a:ext cx="6937797" cy="4351338"/>
          </a:xfrm>
        </p:spPr>
      </p:pic>
    </p:spTree>
    <p:extLst>
      <p:ext uri="{BB962C8B-B14F-4D97-AF65-F5344CB8AC3E}">
        <p14:creationId xmlns:p14="http://schemas.microsoft.com/office/powerpoint/2010/main" val="910683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Windows on the black box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0786" y="2126713"/>
            <a:ext cx="5243014" cy="330431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24" y="2126714"/>
            <a:ext cx="5502876" cy="330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9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Hypothesis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65" y="1825625"/>
            <a:ext cx="4613189" cy="4351338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There will be less kink sites</a:t>
            </a:r>
          </a:p>
          <a:p>
            <a:endParaRPr lang="en-US" sz="2600" dirty="0"/>
          </a:p>
          <a:p>
            <a:r>
              <a:rPr lang="en-US" sz="2600" dirty="0" smtClean="0"/>
              <a:t>If there are less kink sites there is more non kink incorrect binding</a:t>
            </a:r>
          </a:p>
          <a:p>
            <a:endParaRPr lang="en-US" sz="2600" dirty="0"/>
          </a:p>
          <a:p>
            <a:r>
              <a:rPr lang="en-US" sz="2600" dirty="0" smtClean="0"/>
              <a:t>If there is more </a:t>
            </a:r>
            <a:r>
              <a:rPr lang="en-US" sz="2600" dirty="0" err="1" smtClean="0"/>
              <a:t>nonkink</a:t>
            </a:r>
            <a:r>
              <a:rPr lang="en-US" sz="2600" dirty="0" smtClean="0"/>
              <a:t> incorrect binding, growth will be affected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825624"/>
            <a:ext cx="5257801" cy="1801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001294"/>
            <a:ext cx="5459443" cy="206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5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[1] </a:t>
            </a:r>
            <a:r>
              <a:rPr lang="en-US" sz="2600" dirty="0" smtClean="0"/>
              <a:t>lecture from Jeremy </a:t>
            </a:r>
            <a:r>
              <a:rPr lang="en-US" sz="2600" dirty="0" err="1" smtClean="0"/>
              <a:t>Schmit</a:t>
            </a:r>
            <a:endParaRPr lang="en-US" sz="2600" dirty="0" smtClean="0"/>
          </a:p>
          <a:p>
            <a:r>
              <a:rPr lang="en-US" dirty="0" smtClean="0"/>
              <a:t>[2] http://discovermagazine.com/galleries/zen-photo/m/microbiome</a:t>
            </a:r>
          </a:p>
          <a:p>
            <a:r>
              <a:rPr lang="en-US" dirty="0" smtClean="0"/>
              <a:t>[3] </a:t>
            </a:r>
            <a:r>
              <a:rPr lang="en-US" sz="2600" dirty="0" smtClean="0">
                <a:hlinkClick r:id="rId2"/>
              </a:rPr>
              <a:t>http://www.hfsp.org/frontier-science/hfsp-success-stories/how-many-protein-molecules-do-we-have-our-cells</a:t>
            </a:r>
            <a:endParaRPr lang="en-US" sz="2600" dirty="0" smtClean="0"/>
          </a:p>
          <a:p>
            <a:r>
              <a:rPr lang="en-US" dirty="0" smtClean="0"/>
              <a:t>[4] </a:t>
            </a:r>
            <a:r>
              <a:rPr lang="en-US" sz="2600" dirty="0" smtClean="0"/>
              <a:t>http://www.smoldyn.org/andrews/papers/Andrews_Arkin_2009.pdf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88690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I would like to thank Dr. Jeremy </a:t>
            </a:r>
            <a:r>
              <a:rPr lang="en-US" sz="3000" dirty="0" err="1" smtClean="0"/>
              <a:t>Schmit</a:t>
            </a:r>
            <a:r>
              <a:rPr lang="en-US" sz="3000" dirty="0" smtClean="0"/>
              <a:t> for providing a challenging project </a:t>
            </a:r>
          </a:p>
          <a:p>
            <a:endParaRPr lang="en-US" sz="3600" dirty="0" smtClean="0"/>
          </a:p>
          <a:p>
            <a:r>
              <a:rPr lang="en-US" sz="3000" dirty="0" smtClean="0"/>
              <a:t>Also Dr. Corwin and Dr. Flanders for coordinating the REU</a:t>
            </a:r>
          </a:p>
          <a:p>
            <a:endParaRPr lang="en-US" dirty="0"/>
          </a:p>
          <a:p>
            <a:r>
              <a:rPr lang="en-US" dirty="0" smtClean="0"/>
              <a:t>Finally I would like to thank NSF for funding this research experience</a:t>
            </a:r>
          </a:p>
          <a:p>
            <a:pPr marL="457200" lvl="1" indent="0">
              <a:buNone/>
            </a:pPr>
            <a:r>
              <a:rPr lang="en-US" sz="2800" dirty="0" smtClean="0"/>
              <a:t>Grant number </a:t>
            </a:r>
            <a:r>
              <a:rPr lang="en-US" sz="2800" dirty="0"/>
              <a:t>PHYS-1461251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77523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" y="-2"/>
            <a:ext cx="4150755" cy="39582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633" y="0"/>
            <a:ext cx="5962016" cy="5428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94" y="3958279"/>
            <a:ext cx="3740029" cy="3566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26559" y="5487206"/>
            <a:ext cx="5657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 smtClean="0"/>
              <a:t>Questions?</a:t>
            </a:r>
            <a:endParaRPr lang="en-US" sz="9000" dirty="0"/>
          </a:p>
        </p:txBody>
      </p:sp>
      <p:pic>
        <p:nvPicPr>
          <p:cNvPr id="12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133" y="3922283"/>
            <a:ext cx="3777775" cy="3602596"/>
          </a:xfrm>
          <a:prstGeom prst="rect">
            <a:avLst/>
          </a:prstGeom>
        </p:spPr>
      </p:pic>
      <p:pic>
        <p:nvPicPr>
          <p:cNvPr id="4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4" y="0"/>
            <a:ext cx="4159011" cy="395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6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Big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assume a protein of 200 amino acids and let it randomly sample 3 different states every nanosecond it would take</a:t>
            </a:r>
          </a:p>
          <a:p>
            <a:pPr marL="0" indent="0" algn="ctr">
              <a:buNone/>
            </a:pPr>
            <a:r>
              <a:rPr lang="en-US" dirty="0" smtClean="0"/>
              <a:t>3</a:t>
            </a:r>
            <a:r>
              <a:rPr lang="en-US" baseline="30000" dirty="0" smtClean="0"/>
              <a:t>200</a:t>
            </a:r>
            <a:r>
              <a:rPr lang="en-US" dirty="0" smtClean="0"/>
              <a:t> ns = 5.8 x 10</a:t>
            </a:r>
            <a:r>
              <a:rPr lang="en-US" baseline="30000" dirty="0" smtClean="0"/>
              <a:t>68</a:t>
            </a:r>
            <a:r>
              <a:rPr lang="en-US" dirty="0" smtClean="0"/>
              <a:t> x age of universe</a:t>
            </a:r>
            <a:r>
              <a:rPr lang="en-US" baseline="20000" dirty="0" smtClean="0"/>
              <a:t>[1]</a:t>
            </a:r>
            <a:endParaRPr lang="en-US" dirty="0" smtClean="0"/>
          </a:p>
          <a:p>
            <a:r>
              <a:rPr lang="en-US" dirty="0" smtClean="0"/>
              <a:t>Your body has about 10</a:t>
            </a:r>
            <a:r>
              <a:rPr lang="en-US" baseline="30000" dirty="0" smtClean="0"/>
              <a:t>13 </a:t>
            </a:r>
            <a:r>
              <a:rPr lang="en-US" dirty="0" smtClean="0"/>
              <a:t>cells and 10</a:t>
            </a:r>
            <a:r>
              <a:rPr lang="en-US" baseline="30000" dirty="0" smtClean="0"/>
              <a:t>14</a:t>
            </a:r>
            <a:r>
              <a:rPr lang="en-US" dirty="0" smtClean="0"/>
              <a:t> bacteria</a:t>
            </a:r>
            <a:r>
              <a:rPr lang="en-US" baseline="20000" dirty="0" smtClean="0"/>
              <a:t>[2]</a:t>
            </a:r>
            <a:r>
              <a:rPr lang="en-US" dirty="0" smtClean="0"/>
              <a:t>. Single celled organisms have been shown to produce ~ 10</a:t>
            </a:r>
            <a:r>
              <a:rPr lang="en-US" baseline="30000" dirty="0"/>
              <a:t>2</a:t>
            </a:r>
            <a:r>
              <a:rPr lang="en-US" baseline="30000" dirty="0" smtClean="0"/>
              <a:t> </a:t>
            </a:r>
            <a:r>
              <a:rPr lang="en-US" dirty="0" smtClean="0"/>
              <a:t> proteins a day</a:t>
            </a:r>
            <a:r>
              <a:rPr lang="en-US" baseline="20000" dirty="0" smtClean="0"/>
              <a:t>[3]</a:t>
            </a:r>
            <a:r>
              <a:rPr lang="en-US" dirty="0" smtClean="0"/>
              <a:t>. On average your ecosystem produces</a:t>
            </a:r>
          </a:p>
          <a:p>
            <a:pPr marL="457200" lvl="1" indent="0">
              <a:buNone/>
            </a:pPr>
            <a:r>
              <a:rPr lang="en-US" dirty="0" smtClean="0"/>
              <a:t>				</a:t>
            </a:r>
            <a:r>
              <a:rPr lang="en-US" sz="2800" dirty="0" smtClean="0"/>
              <a:t>10</a:t>
            </a:r>
            <a:r>
              <a:rPr lang="en-US" sz="2800" baseline="30000" dirty="0" smtClean="0"/>
              <a:t>16</a:t>
            </a:r>
            <a:r>
              <a:rPr lang="en-US" sz="2800" dirty="0" smtClean="0"/>
              <a:t> Proteins per ns</a:t>
            </a:r>
          </a:p>
          <a:p>
            <a:pPr lvl="1" algn="ctr"/>
            <a:endParaRPr lang="en-US" sz="2800" dirty="0" smtClean="0"/>
          </a:p>
          <a:p>
            <a:pPr lvl="1" algn="ctr"/>
            <a:r>
              <a:rPr lang="en-US" sz="2800" dirty="0" smtClean="0"/>
              <a:t>There must be some physics behind this system</a:t>
            </a:r>
          </a:p>
        </p:txBody>
      </p:sp>
    </p:spTree>
    <p:extLst>
      <p:ext uri="{BB962C8B-B14F-4D97-AF65-F5344CB8AC3E}">
        <p14:creationId xmlns:p14="http://schemas.microsoft.com/office/powerpoint/2010/main" val="429167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Project Overview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Task : build a self assembling system that follows a biological system using a Gillespie algorithm.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Procedure :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Figure out how to write original code that follows Gillespie.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Build a black box that simulates a self assembling system.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Take data on growth rate of the system.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Put windows on the black box to figure out what's going on.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92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Gillespie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large molecule systems were modeled from developing an equation for your system using the master equation</a:t>
                </a:r>
                <a:r>
                  <a:rPr lang="en-US" baseline="20000" dirty="0" smtClean="0"/>
                  <a:t>[4]</a:t>
                </a:r>
                <a:endParaRPr lang="en-US" dirty="0" smtClean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δP</m:t>
                          </m:r>
                          <m:d>
                            <m:dPr>
                              <m:endChr m:val="|"/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δt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18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d>
                            <m:dPr>
                              <m:begChr m:val="["/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</m:nary>
                    </m:oMath>
                  </m:oMathPara>
                </a14:m>
                <a:endParaRPr lang="en-US" sz="1800" dirty="0" smtClean="0"/>
              </a:p>
              <a:p>
                <a:r>
                  <a:rPr lang="en-US" dirty="0" smtClean="0"/>
                  <a:t>Gillespie figured out an algorithm that is an exact solution to the master equation</a:t>
                </a:r>
                <a:r>
                  <a:rPr lang="en-US" baseline="20000" dirty="0" smtClean="0"/>
                  <a:t>[4]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sz="1800" i="1" dirty="0" smtClean="0"/>
                  <a:t>Direct method                                                                                                                       first reaction method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𝑎𝑡</m:t>
                        </m:r>
                      </m:sup>
                    </m:sSup>
                  </m:oMath>
                </a14:m>
                <a:r>
                  <a:rPr lang="en-US" dirty="0" smtClean="0"/>
                  <a:t>                                                         </a:t>
                </a:r>
                <a:r>
                  <a:rPr lang="en-US" dirty="0"/>
                  <a:t>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136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Building the Simulation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72" y="1690688"/>
            <a:ext cx="5021785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985" y="1690688"/>
            <a:ext cx="5531733" cy="460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7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Building Continued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165" y="1825625"/>
            <a:ext cx="5793669" cy="4351338"/>
          </a:xfrm>
        </p:spPr>
      </p:pic>
    </p:spTree>
    <p:extLst>
      <p:ext uri="{BB962C8B-B14F-4D97-AF65-F5344CB8AC3E}">
        <p14:creationId xmlns:p14="http://schemas.microsoft.com/office/powerpoint/2010/main" val="120799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Visualizing in VMD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22" y="1825625"/>
            <a:ext cx="5304355" cy="4351338"/>
          </a:xfrm>
        </p:spPr>
      </p:pic>
    </p:spTree>
    <p:extLst>
      <p:ext uri="{BB962C8B-B14F-4D97-AF65-F5344CB8AC3E}">
        <p14:creationId xmlns:p14="http://schemas.microsoft.com/office/powerpoint/2010/main" val="121947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Movies From VMD</a:t>
            </a:r>
            <a:endParaRPr lang="en-US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2100"/>
            <a:ext cx="4562925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65106"/>
            <a:ext cx="472440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3405" y="2001794"/>
            <a:ext cx="5605189" cy="336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5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387</Words>
  <Application>Microsoft Office PowerPoint</Application>
  <PresentationFormat>Custom</PresentationFormat>
  <Paragraphs>52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Self Assembly Growth Rate Simulations</vt:lpstr>
      <vt:lpstr>Big picture</vt:lpstr>
      <vt:lpstr>Project Overview </vt:lpstr>
      <vt:lpstr>Gillespie</vt:lpstr>
      <vt:lpstr>Building the Simulation</vt:lpstr>
      <vt:lpstr>Building Continued</vt:lpstr>
      <vt:lpstr>Visualizing in VMD</vt:lpstr>
      <vt:lpstr>Movies From VMD</vt:lpstr>
      <vt:lpstr>Data</vt:lpstr>
      <vt:lpstr>Kink Sites</vt:lpstr>
      <vt:lpstr>Windows on the black box</vt:lpstr>
      <vt:lpstr>Hypothesis</vt:lpstr>
      <vt:lpstr>References</vt:lpstr>
      <vt:lpstr>Acknowledgments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 Assembly Growth Rate Simulations</dc:title>
  <dc:creator>Jon Deletoile</dc:creator>
  <cp:lastModifiedBy>Del'Etoile, Jon</cp:lastModifiedBy>
  <cp:revision>22</cp:revision>
  <dcterms:created xsi:type="dcterms:W3CDTF">2015-07-31T02:15:33Z</dcterms:created>
  <dcterms:modified xsi:type="dcterms:W3CDTF">2015-08-01T02:42:32Z</dcterms:modified>
</cp:coreProperties>
</file>