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5"/>
  </p:notesMasterIdLst>
  <p:handoutMasterIdLst>
    <p:handoutMasterId r:id="rId16"/>
  </p:handoutMasterIdLst>
  <p:sldIdLst>
    <p:sldId id="322" r:id="rId3"/>
    <p:sldId id="324" r:id="rId4"/>
    <p:sldId id="323" r:id="rId5"/>
    <p:sldId id="331" r:id="rId6"/>
    <p:sldId id="313" r:id="rId7"/>
    <p:sldId id="311" r:id="rId8"/>
    <p:sldId id="312" r:id="rId9"/>
    <p:sldId id="329" r:id="rId10"/>
    <p:sldId id="332" r:id="rId11"/>
    <p:sldId id="333" r:id="rId12"/>
    <p:sldId id="334" r:id="rId13"/>
    <p:sldId id="330" r:id="rId14"/>
  </p:sldIdLst>
  <p:sldSz cx="12188825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81" autoAdjust="0"/>
  </p:normalViewPr>
  <p:slideViewPr>
    <p:cSldViewPr showGuides="1"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7/30/2015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7/30/2015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4" y="4714875"/>
            <a:ext cx="82296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Mentor: Dr. </a:t>
            </a:r>
            <a:r>
              <a:rPr lang="en-US" sz="16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Depaola</a:t>
            </a:r>
            <a:endParaRPr lang="en-US" sz="16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Mentee: Daniel Keylon</a:t>
            </a:r>
          </a:p>
          <a:p>
            <a:r>
              <a:rPr lang="en-US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material is based upon work supported by National </a:t>
            </a:r>
            <a:r>
              <a:rPr lang="en-US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 Foundation </a:t>
            </a:r>
            <a:r>
              <a:rPr lang="en-US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Grant: </a:t>
            </a:r>
            <a:r>
              <a:rPr lang="en-US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Kansas State University: Interactions of Matter, light, and learning; </a:t>
            </a:r>
            <a:r>
              <a:rPr lang="en-US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NSF </a:t>
            </a:r>
            <a:r>
              <a:rPr lang="en-US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 number: PHYS-1461251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Light-Matter Interactions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cse.ksu.edu/files/cse/ns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710" y="2369798"/>
            <a:ext cx="1796061" cy="180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612" y="2369798"/>
            <a:ext cx="2244098" cy="180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161212" y="1398645"/>
                <a:ext cx="4419600" cy="493776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Energy Levels: 5s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5p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6p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5d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All levels Hyper-Fine </a:t>
                </a:r>
                <a:r>
                  <a:rPr lang="en-US" dirty="0"/>
                  <a:t>split; </a:t>
                </a:r>
                <a:r>
                  <a:rPr lang="en-US" dirty="0"/>
                  <a:t>2 Laser </a:t>
                </a:r>
                <a:r>
                  <a:rPr lang="en-US" dirty="0"/>
                  <a:t>Transitions</a:t>
                </a:r>
                <a:endParaRPr lang="en-US" dirty="0"/>
              </a:p>
              <a:p>
                <a:r>
                  <a:rPr lang="en-US" dirty="0"/>
                  <a:t>For 5s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_F=1 to 5p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_</a:t>
                </a:r>
                <a:r>
                  <a:rPr lang="en-US" dirty="0"/>
                  <a:t>F=1:</a:t>
                </a:r>
                <a:endParaRPr lang="en-US" dirty="0"/>
              </a:p>
              <a:p>
                <a:r>
                  <a:rPr lang="en-US" dirty="0"/>
                  <a:t>q = 0 (The laser is linearly polarized)</a:t>
                </a:r>
              </a:p>
              <a:p>
                <a:r>
                  <a:rPr lang="en-US" dirty="0"/>
                  <a:t>Detuning = 1 GHz</a:t>
                </a:r>
              </a:p>
              <a:p>
                <a:r>
                  <a:rPr lang="en-US" dirty="0"/>
                  <a:t>Intensity = 1000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For 5p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_F=1 to 5d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_</a:t>
                </a:r>
                <a:r>
                  <a:rPr lang="en-US" dirty="0"/>
                  <a:t>F=1:</a:t>
                </a:r>
                <a:endParaRPr lang="en-US" dirty="0"/>
              </a:p>
              <a:p>
                <a:r>
                  <a:rPr lang="en-US" dirty="0"/>
                  <a:t>q = 0 (The laser is linearly polarized)</a:t>
                </a:r>
              </a:p>
              <a:p>
                <a:r>
                  <a:rPr lang="en-US" dirty="0"/>
                  <a:t>Detuning = 0 GHz</a:t>
                </a:r>
              </a:p>
              <a:p>
                <a:r>
                  <a:rPr lang="en-US" dirty="0"/>
                  <a:t>Intensity = 1000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61212" y="1398645"/>
                <a:ext cx="4419600" cy="4937760"/>
              </a:xfrm>
              <a:blipFill rotWithShape="0">
                <a:blip r:embed="rId2"/>
                <a:stretch>
                  <a:fillRect l="-690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2412" y="457200"/>
            <a:ext cx="9144001" cy="685800"/>
          </a:xfrm>
        </p:spPr>
        <p:txBody>
          <a:bodyPr/>
          <a:lstStyle/>
          <a:p>
            <a:r>
              <a:rPr lang="en-US" dirty="0" smtClean="0"/>
              <a:t>Graphs++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" y="1398645"/>
            <a:ext cx="6172200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7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704012" y="1676399"/>
                <a:ext cx="4953000" cy="4886022"/>
              </a:xfrm>
            </p:spPr>
            <p:txBody>
              <a:bodyPr/>
              <a:lstStyle/>
              <a:p>
                <a:r>
                  <a:rPr lang="en-US" dirty="0" smtClean="0"/>
                  <a:t>Same parameters as last</a:t>
                </a:r>
              </a:p>
              <a:p>
                <a:r>
                  <a:rPr lang="en-US" dirty="0" smtClean="0"/>
                  <a:t>Except: </a:t>
                </a:r>
              </a:p>
              <a:p>
                <a:pPr lvl="1"/>
                <a:r>
                  <a:rPr lang="en-US" dirty="0" smtClean="0"/>
                  <a:t>1 new laser:</a:t>
                </a:r>
              </a:p>
              <a:p>
                <a:pPr lvl="2"/>
                <a:r>
                  <a:rPr lang="en-US" dirty="0"/>
                  <a:t>5s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_</a:t>
                </a:r>
                <a:r>
                  <a:rPr lang="en-US" dirty="0" smtClean="0"/>
                  <a:t>F=2 to </a:t>
                </a:r>
                <a:r>
                  <a:rPr lang="en-US" dirty="0"/>
                  <a:t>5p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_</a:t>
                </a:r>
                <a:r>
                  <a:rPr lang="en-US" dirty="0" smtClean="0"/>
                  <a:t>F=2</a:t>
                </a:r>
              </a:p>
              <a:p>
                <a:pPr lvl="2"/>
                <a:endParaRPr lang="en-US" dirty="0" smtClean="0"/>
              </a:p>
              <a:p>
                <a:r>
                  <a:rPr lang="en-US" dirty="0" smtClean="0"/>
                  <a:t>All polarities now = 1(right circularly polarized)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04012" y="1676399"/>
                <a:ext cx="4953000" cy="4886022"/>
              </a:xfrm>
              <a:blipFill rotWithShape="0">
                <a:blip r:embed="rId2"/>
                <a:stretch>
                  <a:fillRect l="-1724" t="-1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8612" y="685800"/>
            <a:ext cx="9144001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Graphs Extended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84" y="1676399"/>
            <a:ext cx="6107527" cy="488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 D. </a:t>
            </a:r>
            <a:r>
              <a:rPr lang="en-US" dirty="0" err="1" smtClean="0"/>
              <a:t>Depoala</a:t>
            </a:r>
            <a:r>
              <a:rPr lang="en-US" dirty="0" smtClean="0"/>
              <a:t>, </a:t>
            </a:r>
            <a:r>
              <a:rPr lang="en-US" i="1" dirty="0" smtClean="0"/>
              <a:t>Notes for Lectures on Coherent Excitation</a:t>
            </a:r>
            <a:endParaRPr lang="en-US" dirty="0" smtClean="0"/>
          </a:p>
          <a:p>
            <a:r>
              <a:rPr lang="en-US" dirty="0" smtClean="0"/>
              <a:t>B. D. </a:t>
            </a:r>
            <a:r>
              <a:rPr lang="en-US" dirty="0" err="1" smtClean="0"/>
              <a:t>Depoala</a:t>
            </a:r>
            <a:r>
              <a:rPr lang="en-US" dirty="0" smtClean="0"/>
              <a:t>,  </a:t>
            </a:r>
            <a:r>
              <a:rPr lang="en-US" i="1" dirty="0" smtClean="0"/>
              <a:t>Wigner relationships connecting fully differential dipole matrix elements to reduced matrix elements</a:t>
            </a:r>
            <a:r>
              <a:rPr lang="en-US" dirty="0" smtClean="0"/>
              <a:t>, (Department of Physics, Kansas State University, Manhattan, Kansas 66506-2601), June 26, 2015</a:t>
            </a:r>
          </a:p>
          <a:p>
            <a:r>
              <a:rPr lang="en-US" dirty="0"/>
              <a:t>B. D. </a:t>
            </a:r>
            <a:r>
              <a:rPr lang="en-US" dirty="0" err="1"/>
              <a:t>Depoala</a:t>
            </a:r>
            <a:r>
              <a:rPr lang="en-US" dirty="0"/>
              <a:t>, personal communication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Experimental Problem</a:t>
            </a:r>
          </a:p>
          <a:p>
            <a:r>
              <a:rPr lang="en-US" dirty="0" smtClean="0"/>
              <a:t>A Theoretical Solution with Caveats</a:t>
            </a:r>
          </a:p>
          <a:p>
            <a:pPr lvl="1"/>
            <a:r>
              <a:rPr lang="en-US" dirty="0" smtClean="0"/>
              <a:t>Scaling</a:t>
            </a:r>
          </a:p>
          <a:p>
            <a:pPr lvl="1"/>
            <a:r>
              <a:rPr lang="en-US" dirty="0" smtClean="0"/>
              <a:t>Tedium</a:t>
            </a:r>
          </a:p>
          <a:p>
            <a:pPr lvl="1"/>
            <a:r>
              <a:rPr lang="en-US" dirty="0" smtClean="0"/>
              <a:t>Modifying system</a:t>
            </a:r>
            <a:endParaRPr lang="en-US" dirty="0" smtClean="0"/>
          </a:p>
          <a:p>
            <a:r>
              <a:rPr lang="en-US" dirty="0" smtClean="0"/>
              <a:t>A Computational solution to the problems with our solution.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9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Computational Solution to a Physical Problem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4507" y="3293719"/>
            <a:ext cx="65" cy="27699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lIns="0" tIns="0" rIns="0" bIns="0" rtlCol="0" anchor="ctr" anchorCtr="1">
            <a:spAutoFit/>
          </a:bodyPr>
          <a:lstStyle/>
          <a:p>
            <a:endParaRPr lang="en-US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7161212" y="1724696"/>
            <a:ext cx="4419600" cy="460788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picture to the left is a 4-level atomic energy system.</a:t>
            </a:r>
            <a:r>
              <a:rPr lang="en-US" dirty="0"/>
              <a:t> </a:t>
            </a:r>
            <a:r>
              <a:rPr lang="en-US" dirty="0" smtClean="0"/>
              <a:t> Each black bar is a distinct energy level.</a:t>
            </a:r>
            <a:endParaRPr lang="en-US" sz="1400" dirty="0"/>
          </a:p>
          <a:p>
            <a:pPr marL="285750" indent="-285750" fontAlgn="base"/>
            <a:r>
              <a:rPr lang="en-US" dirty="0"/>
              <a:t>The </a:t>
            </a:r>
            <a:r>
              <a:rPr lang="en-US" dirty="0" smtClean="0"/>
              <a:t>blue dotted </a:t>
            </a:r>
            <a:r>
              <a:rPr lang="en-US" dirty="0"/>
              <a:t>lines represent the detuning </a:t>
            </a:r>
            <a:r>
              <a:rPr lang="en-US" dirty="0" smtClean="0"/>
              <a:t>of the laser from resonance. The </a:t>
            </a:r>
            <a:r>
              <a:rPr lang="en-US" dirty="0" err="1"/>
              <a:t>δ’s</a:t>
            </a:r>
            <a:r>
              <a:rPr lang="en-US" dirty="0"/>
              <a:t> represent this detuning in units of Hz</a:t>
            </a:r>
            <a:r>
              <a:rPr lang="en-US" dirty="0" smtClean="0"/>
              <a:t>.</a:t>
            </a:r>
            <a:endParaRPr lang="en-US" dirty="0"/>
          </a:p>
          <a:p>
            <a:pPr marL="285750" indent="-285750" fontAlgn="base"/>
            <a:r>
              <a:rPr lang="en-US" dirty="0"/>
              <a:t>The </a:t>
            </a:r>
            <a:r>
              <a:rPr lang="en-US" dirty="0" smtClean="0"/>
              <a:t>black vertical arrows </a:t>
            </a:r>
            <a:r>
              <a:rPr lang="en-US" dirty="0"/>
              <a:t>represent the energy transitions that the lasers cause the system to undergo</a:t>
            </a:r>
            <a:r>
              <a:rPr lang="en-US" dirty="0" smtClean="0"/>
              <a:t>.  The red vertical arrows represent energy transitions due to spontaneous emission.</a:t>
            </a:r>
            <a:endParaRPr lang="en-US" dirty="0"/>
          </a:p>
          <a:p>
            <a:r>
              <a:rPr lang="en-US" dirty="0" smtClean="0"/>
              <a:t>The numbers on the far left are merely the quantum numbers that denote each energy level.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2" y="2195077"/>
            <a:ext cx="5715798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Unifying Equation of My Project</a:t>
            </a:r>
            <a:endParaRPr lang="en-US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212" y="2438400"/>
            <a:ext cx="5333634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Equation Building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2" y="1945312"/>
            <a:ext cx="4419600" cy="4607888"/>
          </a:xfrm>
        </p:spPr>
        <p:txBody>
          <a:bodyPr>
            <a:normAutofit/>
          </a:bodyPr>
          <a:lstStyle/>
          <a:p>
            <a:r>
              <a:rPr lang="en-US" dirty="0" smtClean="0"/>
              <a:t>The 1st Equation:</a:t>
            </a:r>
          </a:p>
          <a:p>
            <a:pPr lvl="1"/>
            <a:r>
              <a:rPr lang="en-US" dirty="0" smtClean="0"/>
              <a:t>The commutator definition</a:t>
            </a:r>
          </a:p>
          <a:p>
            <a:pPr lvl="1"/>
            <a:r>
              <a:rPr lang="en-US" dirty="0" smtClean="0"/>
              <a:t>Also the population change rate equation for cases without spontaneous emission.</a:t>
            </a:r>
          </a:p>
          <a:p>
            <a:r>
              <a:rPr lang="en-US" dirty="0" smtClean="0"/>
              <a:t>The 2nd Equation:</a:t>
            </a:r>
          </a:p>
          <a:p>
            <a:pPr lvl="1"/>
            <a:r>
              <a:rPr lang="en-US" dirty="0" smtClean="0"/>
              <a:t>The full equation with spontaneous emission.</a:t>
            </a:r>
          </a:p>
          <a:p>
            <a:r>
              <a:rPr lang="en-US" dirty="0" smtClean="0"/>
              <a:t>The 3rd Equation:</a:t>
            </a:r>
          </a:p>
          <a:p>
            <a:pPr lvl="1"/>
            <a:r>
              <a:rPr lang="en-US" dirty="0" smtClean="0"/>
              <a:t>Method for deriving the Gamma-Rho matrix.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042" y="1905000"/>
            <a:ext cx="3426677" cy="5338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042" y="4032244"/>
            <a:ext cx="3539673" cy="5623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83" y="5257800"/>
            <a:ext cx="4323230" cy="77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8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Enter the Hamiltonian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212" y="1905000"/>
            <a:ext cx="4833938" cy="754040"/>
          </a:xfrm>
        </p:spPr>
      </p:pic>
      <p:pic>
        <p:nvPicPr>
          <p:cNvPr id="1026" name="Picture 2" descr="\\trajan\home\bdonline\profile\desktop\hamil_step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2" y="2659040"/>
            <a:ext cx="31908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trajan\home\bdonline\profile\desktop\hamil_step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2" y="3306740"/>
            <a:ext cx="55340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trajan\home\bdonline\profile\desktop\hami_step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2" y="4344965"/>
            <a:ext cx="19431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trajan\home\bdonline\profile\desktop\hamil_step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2" y="4925989"/>
            <a:ext cx="1943100" cy="61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trajan\home\bdonline\profile\desktop\hamil_fin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2" y="5542846"/>
            <a:ext cx="19431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3"/>
          <p:cNvSpPr txBox="1">
            <a:spLocks/>
          </p:cNvSpPr>
          <p:nvPr/>
        </p:nvSpPr>
        <p:spPr>
          <a:xfrm>
            <a:off x="227012" y="1905000"/>
            <a:ext cx="5105400" cy="4607888"/>
          </a:xfrm>
          <a:prstGeom prst="rect">
            <a:avLst/>
          </a:prstGeom>
        </p:spPr>
        <p:txBody>
          <a:bodyPr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Development of the </a:t>
            </a:r>
            <a:r>
              <a:rPr lang="en-US" dirty="0" smtClean="0"/>
              <a:t>Hamiltonian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Apply Dipole Approximation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More Approximations</a:t>
            </a:r>
          </a:p>
          <a:p>
            <a:pPr lvl="1"/>
            <a:r>
              <a:rPr lang="en-US" dirty="0" smtClean="0"/>
              <a:t>Set potential energy of ground state to 0</a:t>
            </a:r>
          </a:p>
          <a:p>
            <a:pPr lvl="1"/>
            <a:r>
              <a:rPr lang="en-US" dirty="0" smtClean="0"/>
              <a:t>The Hamiltonian appears!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Piece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08" y="3331369"/>
            <a:ext cx="5700591" cy="66313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08" y="1780505"/>
            <a:ext cx="6652972" cy="657226"/>
          </a:xfrm>
          <a:prstGeom prst="rect">
            <a:avLst/>
          </a:prstGeom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745008" y="1777285"/>
            <a:ext cx="4419600" cy="4607888"/>
          </a:xfrm>
          <a:prstGeom prst="rect">
            <a:avLst/>
          </a:prstGeom>
        </p:spPr>
        <p:txBody>
          <a:bodyPr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Decay Rate Calculations</a:t>
            </a:r>
          </a:p>
          <a:p>
            <a:pPr lvl="1"/>
            <a:r>
              <a:rPr lang="en-US" dirty="0" smtClean="0"/>
              <a:t>Wigner Coefficients</a:t>
            </a:r>
          </a:p>
          <a:p>
            <a:pPr lvl="2"/>
            <a:r>
              <a:rPr lang="en-US" dirty="0" smtClean="0"/>
              <a:t>Not Matrices</a:t>
            </a:r>
          </a:p>
          <a:p>
            <a:r>
              <a:rPr lang="en-US" dirty="0" smtClean="0"/>
              <a:t>Reduced Matrix Element</a:t>
            </a:r>
          </a:p>
          <a:p>
            <a:pPr lvl="1"/>
            <a:r>
              <a:rPr lang="en-US" dirty="0" smtClean="0"/>
              <a:t>Database of Values</a:t>
            </a:r>
          </a:p>
          <a:p>
            <a:pPr lvl="1"/>
            <a:endParaRPr lang="en-US" dirty="0" smtClean="0"/>
          </a:p>
          <a:p>
            <a:pPr marL="23177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3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Graphs!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 txBox="1">
                <a:spLocks/>
              </p:cNvSpPr>
              <p:nvPr/>
            </p:nvSpPr>
            <p:spPr>
              <a:xfrm>
                <a:off x="6704012" y="1897016"/>
                <a:ext cx="4419600" cy="4607888"/>
              </a:xfrm>
              <a:prstGeom prst="rect">
                <a:avLst/>
              </a:prstGeom>
            </p:spPr>
            <p:txBody>
              <a:bodyPr>
                <a:normAutofit fontScale="70000" lnSpcReduction="20000"/>
              </a:bodyPr>
              <a:lstStyle>
                <a:lvl1pPr marL="223838" indent="-223838" algn="l" defTabSz="914400" rtl="0" eaLnBrk="1" latinLnBrk="0" hangingPunct="1">
                  <a:lnSpc>
                    <a:spcPct val="90000"/>
                  </a:lnSpc>
                  <a:spcBef>
                    <a:spcPts val="18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63550" indent="-231775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2625" indent="-219075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857250" indent="-174625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030288" indent="-17303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207008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80744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54480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28216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Energy </a:t>
                </a:r>
                <a:r>
                  <a:rPr lang="en-US" dirty="0"/>
                  <a:t>Levels: 5s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5p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6p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5d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No Hyper-Fine </a:t>
                </a:r>
                <a:r>
                  <a:rPr lang="en-US" dirty="0" smtClean="0"/>
                  <a:t>splitting; </a:t>
                </a:r>
                <a:r>
                  <a:rPr lang="en-US" dirty="0"/>
                  <a:t>2 Laser </a:t>
                </a:r>
                <a:r>
                  <a:rPr lang="en-US" dirty="0" smtClean="0"/>
                  <a:t>Transitions</a:t>
                </a:r>
                <a:endParaRPr lang="en-US" dirty="0"/>
              </a:p>
              <a:p>
                <a:r>
                  <a:rPr lang="en-US" dirty="0" smtClean="0"/>
                  <a:t>For 5s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to </a:t>
                </a:r>
                <a:r>
                  <a:rPr lang="en-US" dirty="0"/>
                  <a:t>5p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:</a:t>
                </a:r>
                <a:endParaRPr lang="en-US" dirty="0"/>
              </a:p>
              <a:p>
                <a:r>
                  <a:rPr lang="en-US" dirty="0"/>
                  <a:t>q</a:t>
                </a:r>
                <a:r>
                  <a:rPr lang="en-US" dirty="0"/>
                  <a:t> = 0 (The laser is linearly polarized)</a:t>
                </a:r>
              </a:p>
              <a:p>
                <a:r>
                  <a:rPr lang="en-US" dirty="0"/>
                  <a:t>Detuning = 1 GHz</a:t>
                </a:r>
              </a:p>
              <a:p>
                <a:r>
                  <a:rPr lang="en-US" dirty="0"/>
                  <a:t>Intensity = 1000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smtClean="0"/>
                  <a:t>For 5p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to </a:t>
                </a:r>
                <a:r>
                  <a:rPr lang="en-US" dirty="0"/>
                  <a:t>5d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:</a:t>
                </a:r>
                <a:endParaRPr lang="en-US" dirty="0"/>
              </a:p>
              <a:p>
                <a:r>
                  <a:rPr lang="en-US" dirty="0"/>
                  <a:t>q</a:t>
                </a:r>
                <a:r>
                  <a:rPr lang="en-US" dirty="0"/>
                  <a:t> = 0 (The laser is linearly polarized)</a:t>
                </a:r>
              </a:p>
              <a:p>
                <a:r>
                  <a:rPr lang="en-US" dirty="0"/>
                  <a:t>Detuning = 0 GHz</a:t>
                </a:r>
              </a:p>
              <a:p>
                <a:r>
                  <a:rPr lang="en-US" dirty="0"/>
                  <a:t>Intensity = </a:t>
                </a:r>
                <a:r>
                  <a:rPr lang="en-US" dirty="0"/>
                  <a:t>1000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012" y="1897016"/>
                <a:ext cx="4419600" cy="4607888"/>
              </a:xfrm>
              <a:prstGeom prst="rect">
                <a:avLst/>
              </a:prstGeom>
              <a:blipFill rotWithShape="0">
                <a:blip r:embed="rId2"/>
                <a:stretch>
                  <a:fillRect l="-690" t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\\trajan\home\bdonline\profile\downloads\populationsF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" y="18288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77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0012" y="304800"/>
            <a:ext cx="9144001" cy="1371600"/>
          </a:xfrm>
        </p:spPr>
        <p:txBody>
          <a:bodyPr/>
          <a:lstStyle/>
          <a:p>
            <a:r>
              <a:rPr lang="en-US" dirty="0" smtClean="0"/>
              <a:t>Graphs+</a:t>
            </a:r>
            <a:endParaRPr lang="en-US" dirty="0"/>
          </a:p>
        </p:txBody>
      </p:sp>
      <p:pic>
        <p:nvPicPr>
          <p:cNvPr id="4" name="Content Placeholder 3" descr="\\trajan\home\bdonline\profile\downloads\populationsHyp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1828800"/>
            <a:ext cx="6248398" cy="468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/>
          <p:cNvSpPr txBox="1">
            <a:spLocks/>
          </p:cNvSpPr>
          <p:nvPr/>
        </p:nvSpPr>
        <p:spPr>
          <a:xfrm>
            <a:off x="7161212" y="1828800"/>
            <a:ext cx="4419600" cy="4607888"/>
          </a:xfrm>
          <a:prstGeom prst="rect">
            <a:avLst/>
          </a:prstGeom>
        </p:spPr>
        <p:txBody>
          <a:bodyPr>
            <a:normAutofit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3"/>
              <p:cNvSpPr txBox="1">
                <a:spLocks/>
              </p:cNvSpPr>
              <p:nvPr/>
            </p:nvSpPr>
            <p:spPr>
              <a:xfrm>
                <a:off x="7161212" y="1981200"/>
                <a:ext cx="4419600" cy="4607888"/>
              </a:xfrm>
              <a:prstGeom prst="rect">
                <a:avLst/>
              </a:prstGeom>
            </p:spPr>
            <p:txBody>
              <a:bodyPr>
                <a:normAutofit fontScale="70000" lnSpcReduction="20000"/>
              </a:bodyPr>
              <a:lstStyle>
                <a:lvl1pPr marL="223838" indent="-223838" algn="l" defTabSz="914400" rtl="0" eaLnBrk="1" latinLnBrk="0" hangingPunct="1">
                  <a:lnSpc>
                    <a:spcPct val="90000"/>
                  </a:lnSpc>
                  <a:spcBef>
                    <a:spcPts val="18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63550" indent="-231775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2625" indent="-219075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857250" indent="-174625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030288" indent="-17303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207008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80744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54480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28216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Energy Levels: 5s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5p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6p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5d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All levels Hyper-Fine </a:t>
                </a:r>
                <a:r>
                  <a:rPr lang="en-US" dirty="0" smtClean="0"/>
                  <a:t>split; </a:t>
                </a:r>
                <a:r>
                  <a:rPr lang="en-US" dirty="0"/>
                  <a:t>2 Laser </a:t>
                </a:r>
                <a:r>
                  <a:rPr lang="en-US" dirty="0" smtClean="0"/>
                  <a:t>Transitions</a:t>
                </a:r>
                <a:endParaRPr lang="en-US" dirty="0"/>
              </a:p>
              <a:p>
                <a:r>
                  <a:rPr lang="en-US" dirty="0" smtClean="0"/>
                  <a:t>For 5s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_F=1 to </a:t>
                </a:r>
                <a:r>
                  <a:rPr lang="en-US" dirty="0"/>
                  <a:t>5p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_</a:t>
                </a:r>
                <a:r>
                  <a:rPr lang="en-US" dirty="0" smtClean="0"/>
                  <a:t>F=1:</a:t>
                </a:r>
                <a:endParaRPr lang="en-US" dirty="0"/>
              </a:p>
              <a:p>
                <a:r>
                  <a:rPr lang="en-US" dirty="0"/>
                  <a:t>q</a:t>
                </a:r>
                <a:r>
                  <a:rPr lang="en-US" dirty="0"/>
                  <a:t> = 0 (The laser is linearly polarized)</a:t>
                </a:r>
              </a:p>
              <a:p>
                <a:r>
                  <a:rPr lang="en-US" dirty="0"/>
                  <a:t>Detuning = 1 GHz</a:t>
                </a:r>
              </a:p>
              <a:p>
                <a:r>
                  <a:rPr lang="en-US" dirty="0"/>
                  <a:t>Intensity = 1000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smtClean="0"/>
                  <a:t>For 5p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_F=1 to </a:t>
                </a:r>
                <a:r>
                  <a:rPr lang="en-US" dirty="0"/>
                  <a:t>5d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_</a:t>
                </a:r>
                <a:r>
                  <a:rPr lang="en-US" dirty="0" smtClean="0"/>
                  <a:t>F=1:</a:t>
                </a:r>
                <a:endParaRPr lang="en-US" dirty="0"/>
              </a:p>
              <a:p>
                <a:r>
                  <a:rPr lang="en-US" dirty="0"/>
                  <a:t>q</a:t>
                </a:r>
                <a:r>
                  <a:rPr lang="en-US" dirty="0"/>
                  <a:t> = 0 (The laser is linearly polarized)</a:t>
                </a:r>
              </a:p>
              <a:p>
                <a:r>
                  <a:rPr lang="en-US" dirty="0"/>
                  <a:t>Detuning = 0 GHz</a:t>
                </a:r>
              </a:p>
              <a:p>
                <a:r>
                  <a:rPr lang="en-US" dirty="0"/>
                  <a:t>Intensity = </a:t>
                </a:r>
                <a:r>
                  <a:rPr lang="en-US" dirty="0"/>
                  <a:t>1000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1212" y="1981200"/>
                <a:ext cx="4419600" cy="4607888"/>
              </a:xfrm>
              <a:prstGeom prst="rect">
                <a:avLst/>
              </a:prstGeom>
              <a:blipFill rotWithShape="0">
                <a:blip r:embed="rId3"/>
                <a:stretch>
                  <a:fillRect l="-690" t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87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ue atom design template" id="{88D99BA8-EA61-49B7-A82C-02C934D1545A}" vid="{E9C00F38-7B18-4192-A9FF-2047DACB0129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CB4D22-CC71-4301-BDD0-992E9D528F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0</TotalTime>
  <Words>342</Words>
  <Application>Microsoft Office PowerPoint</Application>
  <PresentationFormat>Custom</PresentationFormat>
  <Paragraphs>86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Century Gothic</vt:lpstr>
      <vt:lpstr>Times New Roman</vt:lpstr>
      <vt:lpstr>Blue atom design template</vt:lpstr>
      <vt:lpstr>Computational Light-Matter Interactions</vt:lpstr>
      <vt:lpstr>Background </vt:lpstr>
      <vt:lpstr>A Computational Solution to a Physical Problem</vt:lpstr>
      <vt:lpstr>The Unifying Equation of My Project</vt:lpstr>
      <vt:lpstr>Rate Equation Building</vt:lpstr>
      <vt:lpstr>Enter the Hamiltonian</vt:lpstr>
      <vt:lpstr>The Final Piece</vt:lpstr>
      <vt:lpstr>Parameter Graphs!</vt:lpstr>
      <vt:lpstr>Graphs+</vt:lpstr>
      <vt:lpstr>Graphs++</vt:lpstr>
      <vt:lpstr>Graphs Extended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2015-06-30T00:36:40Z</dcterms:created>
  <dcterms:modified xsi:type="dcterms:W3CDTF">2015-07-31T03:36:08Z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TC034606369991</vt:lpwstr>
  </property>
</Properties>
</file>