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5"/>
  </p:notesMasterIdLst>
  <p:handoutMasterIdLst>
    <p:handoutMasterId r:id="rId16"/>
  </p:handoutMasterIdLst>
  <p:sldIdLst>
    <p:sldId id="322" r:id="rId3"/>
    <p:sldId id="324" r:id="rId4"/>
    <p:sldId id="323" r:id="rId5"/>
    <p:sldId id="331" r:id="rId6"/>
    <p:sldId id="313" r:id="rId7"/>
    <p:sldId id="311" r:id="rId8"/>
    <p:sldId id="312" r:id="rId9"/>
    <p:sldId id="329" r:id="rId10"/>
    <p:sldId id="332" r:id="rId11"/>
    <p:sldId id="333" r:id="rId12"/>
    <p:sldId id="334" r:id="rId13"/>
    <p:sldId id="330" r:id="rId14"/>
  </p:sldIdLst>
  <p:sldSz cx="12188825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81" autoAdjust="0"/>
  </p:normalViewPr>
  <p:slideViewPr>
    <p:cSldViewPr showGuides="1">
      <p:cViewPr varScale="1">
        <p:scale>
          <a:sx n="74" d="100"/>
          <a:sy n="74" d="100"/>
        </p:scale>
        <p:origin x="582" y="72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t>7/30/2015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7/30/2015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199CD-3E1B-4AE6-990F-76F925F5EA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4800600"/>
            <a:ext cx="8229600" cy="1219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1" cap="all" spc="200" baseline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4" y="1828800"/>
            <a:ext cx="8229600" cy="28956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 b="1" cap="none" spc="0">
                <a:ln w="9525"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07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395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381001"/>
            <a:ext cx="7391399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381001"/>
            <a:ext cx="1524001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9305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3880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5213" y="5410200"/>
            <a:ext cx="8687333" cy="6096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00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14" y="2514600"/>
            <a:ext cx="8692399" cy="2819400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99672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29183" y="1905001"/>
            <a:ext cx="4419600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4781" y="1905001"/>
            <a:ext cx="4419599" cy="4114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6189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1" y="2743201"/>
            <a:ext cx="4416552" cy="3276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1" y="1905000"/>
            <a:ext cx="4416552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000" b="0" cap="all" spc="2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381000"/>
            <a:ext cx="9144002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1199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5458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1414" y="685800"/>
            <a:ext cx="6400800" cy="53340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65569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1414" y="685800"/>
            <a:ext cx="6400799" cy="5334000"/>
          </a:xfrm>
          <a:solidFill>
            <a:schemeClr val="bg2"/>
          </a:solidFill>
          <a:ln w="76200">
            <a:solidFill>
              <a:schemeClr val="tx1"/>
            </a:solidFill>
            <a:miter lim="800000"/>
          </a:ln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3" y="4648200"/>
            <a:ext cx="3581399" cy="13716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04" y="1905000"/>
            <a:ext cx="3596607" cy="2667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511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6422" y="6400800"/>
            <a:ext cx="144938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0"/>
            <a:ext cx="655319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1" y="6400800"/>
            <a:ext cx="838201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4999"/>
            <a:ext cx="9134391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3" y="381000"/>
            <a:ext cx="9144001" cy="1371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53442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 baseline="0">
          <a:ln w="9525">
            <a:noFill/>
            <a:prstDash val="solid"/>
          </a:ln>
          <a:solidFill>
            <a:schemeClr val="accent5"/>
          </a:solidFill>
          <a:effectLst/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231775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82625" indent="-21907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indent="-174625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0302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38074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15544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4" y="4714875"/>
            <a:ext cx="8229600" cy="121920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Mentor: Dr. </a:t>
            </a:r>
            <a:r>
              <a:rPr lang="en-US" sz="1600" dirty="0" err="1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Depaola</a:t>
            </a:r>
            <a:endParaRPr lang="en-US" sz="1600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Mentee: Daniel Keylon</a:t>
            </a:r>
          </a:p>
          <a:p>
            <a:r>
              <a:rPr lang="en-US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material is based upon work supported by National </a:t>
            </a:r>
            <a:r>
              <a:rPr lang="en-US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 Foundation </a:t>
            </a:r>
            <a:r>
              <a:rPr lang="en-US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Grant: </a:t>
            </a:r>
            <a:r>
              <a:rPr lang="en-US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Kansas State University: Interactions of Matter, light, and learning; </a:t>
            </a:r>
            <a:r>
              <a:rPr lang="en-US" sz="1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NSF </a:t>
            </a:r>
            <a:r>
              <a:rPr lang="en-US" sz="16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 number: PHYS-1461251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Computational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Light-Matter Interactions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://cse.ksu.edu/files/cse/nsf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7710" y="2369798"/>
            <a:ext cx="1796061" cy="1804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612" y="2369798"/>
            <a:ext cx="2244098" cy="1804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4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161212" y="1398645"/>
                <a:ext cx="4419600" cy="493776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Energy Levels: 5s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6p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5d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All levels Hyper-Fine </a:t>
                </a:r>
                <a:r>
                  <a:rPr lang="en-US" dirty="0"/>
                  <a:t>split; </a:t>
                </a:r>
                <a:r>
                  <a:rPr lang="en-US" dirty="0"/>
                  <a:t>2 Laser </a:t>
                </a:r>
                <a:r>
                  <a:rPr lang="en-US" dirty="0"/>
                  <a:t>Transitions</a:t>
                </a:r>
                <a:endParaRPr lang="en-US" dirty="0"/>
              </a:p>
              <a:p>
                <a:r>
                  <a:rPr lang="en-US" dirty="0"/>
                  <a:t>For 5s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_F=1 to 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</a:t>
                </a:r>
                <a:r>
                  <a:rPr lang="en-US" dirty="0"/>
                  <a:t>F=1:</a:t>
                </a:r>
                <a:endParaRPr lang="en-US" dirty="0"/>
              </a:p>
              <a:p>
                <a:r>
                  <a:rPr lang="en-US" dirty="0"/>
                  <a:t>q = 0 (The laser is linearly polarized)</a:t>
                </a:r>
              </a:p>
              <a:p>
                <a:r>
                  <a:rPr lang="en-US" dirty="0"/>
                  <a:t>Detuning = 1 GHz</a:t>
                </a:r>
              </a:p>
              <a:p>
                <a:r>
                  <a:rPr lang="en-US" dirty="0"/>
                  <a:t>Intensity = 1000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For 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_F=1 to 5d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</a:t>
                </a:r>
                <a:r>
                  <a:rPr lang="en-US" dirty="0"/>
                  <a:t>F=1:</a:t>
                </a:r>
                <a:endParaRPr lang="en-US" dirty="0"/>
              </a:p>
              <a:p>
                <a:r>
                  <a:rPr lang="en-US" dirty="0"/>
                  <a:t>q = 0 (The laser is linearly polarized)</a:t>
                </a:r>
              </a:p>
              <a:p>
                <a:r>
                  <a:rPr lang="en-US" dirty="0"/>
                  <a:t>Detuning = 0 GHz</a:t>
                </a:r>
              </a:p>
              <a:p>
                <a:r>
                  <a:rPr lang="en-US" dirty="0"/>
                  <a:t>Intensity = 1000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61212" y="1398645"/>
                <a:ext cx="4419600" cy="4937760"/>
              </a:xfrm>
              <a:blipFill rotWithShape="0">
                <a:blip r:embed="rId2"/>
                <a:stretch>
                  <a:fillRect l="-690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2412" y="457200"/>
            <a:ext cx="9144001" cy="685800"/>
          </a:xfrm>
        </p:spPr>
        <p:txBody>
          <a:bodyPr/>
          <a:lstStyle/>
          <a:p>
            <a:r>
              <a:rPr lang="en-US" dirty="0" smtClean="0"/>
              <a:t>Graphs++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812" y="1398645"/>
            <a:ext cx="6172200" cy="493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72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704012" y="1676399"/>
                <a:ext cx="4953000" cy="4886022"/>
              </a:xfrm>
            </p:spPr>
            <p:txBody>
              <a:bodyPr/>
              <a:lstStyle/>
              <a:p>
                <a:r>
                  <a:rPr lang="en-US" dirty="0" smtClean="0"/>
                  <a:t>Same parameters as last</a:t>
                </a:r>
              </a:p>
              <a:p>
                <a:r>
                  <a:rPr lang="en-US" dirty="0" smtClean="0"/>
                  <a:t>Except: </a:t>
                </a:r>
              </a:p>
              <a:p>
                <a:pPr lvl="1"/>
                <a:r>
                  <a:rPr lang="en-US" dirty="0" smtClean="0"/>
                  <a:t>1 new laser:</a:t>
                </a:r>
              </a:p>
              <a:p>
                <a:pPr lvl="2"/>
                <a:r>
                  <a:rPr lang="en-US" dirty="0"/>
                  <a:t>5s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</a:t>
                </a:r>
                <a:r>
                  <a:rPr lang="en-US" dirty="0" smtClean="0"/>
                  <a:t>F=2 to </a:t>
                </a:r>
                <a:r>
                  <a:rPr lang="en-US" dirty="0"/>
                  <a:t>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</a:t>
                </a:r>
                <a:r>
                  <a:rPr lang="en-US" dirty="0" smtClean="0"/>
                  <a:t>F=2</a:t>
                </a:r>
              </a:p>
              <a:p>
                <a:pPr lvl="2"/>
                <a:endParaRPr lang="en-US" dirty="0" smtClean="0"/>
              </a:p>
              <a:p>
                <a:r>
                  <a:rPr lang="en-US" dirty="0" smtClean="0"/>
                  <a:t>All polarities now = 1(right circularly polarized)</a:t>
                </a:r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04012" y="1676399"/>
                <a:ext cx="4953000" cy="4886022"/>
              </a:xfrm>
              <a:blipFill rotWithShape="0">
                <a:blip r:embed="rId2"/>
                <a:stretch>
                  <a:fillRect l="-1724" t="-17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98612" y="685800"/>
            <a:ext cx="9144001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Graphs Extended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084" y="1676399"/>
            <a:ext cx="6107527" cy="488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7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B. D. </a:t>
            </a:r>
            <a:r>
              <a:rPr lang="en-US" dirty="0" err="1" smtClean="0"/>
              <a:t>Depoala</a:t>
            </a:r>
            <a:r>
              <a:rPr lang="en-US" dirty="0" smtClean="0"/>
              <a:t>, </a:t>
            </a:r>
            <a:r>
              <a:rPr lang="en-US" i="1" dirty="0" smtClean="0"/>
              <a:t>Notes for Lectures on Coherent Excitation</a:t>
            </a:r>
            <a:endParaRPr lang="en-US" dirty="0" smtClean="0"/>
          </a:p>
          <a:p>
            <a:r>
              <a:rPr lang="en-US" dirty="0" smtClean="0"/>
              <a:t>B. D. </a:t>
            </a:r>
            <a:r>
              <a:rPr lang="en-US" dirty="0" err="1" smtClean="0"/>
              <a:t>Depoala</a:t>
            </a:r>
            <a:r>
              <a:rPr lang="en-US" dirty="0" smtClean="0"/>
              <a:t>,  </a:t>
            </a:r>
            <a:r>
              <a:rPr lang="en-US" i="1" dirty="0" smtClean="0"/>
              <a:t>Wigner relationships connecting fully differential dipole matrix elements to reduced matrix elements</a:t>
            </a:r>
            <a:r>
              <a:rPr lang="en-US" dirty="0" smtClean="0"/>
              <a:t>, (Department of Physics, Kansas State University, Manhattan, Kansas 66506-2601), June 26, 2015</a:t>
            </a:r>
          </a:p>
          <a:p>
            <a:r>
              <a:rPr lang="en-US" dirty="0"/>
              <a:t>B. D. </a:t>
            </a:r>
            <a:r>
              <a:rPr lang="en-US" dirty="0" err="1"/>
              <a:t>Depoala</a:t>
            </a:r>
            <a:r>
              <a:rPr lang="en-US" dirty="0"/>
              <a:t>, personal communication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305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Experimental Problem</a:t>
            </a:r>
          </a:p>
          <a:p>
            <a:r>
              <a:rPr lang="en-US" dirty="0" smtClean="0"/>
              <a:t>A Theoretical Solution with Caveats</a:t>
            </a:r>
          </a:p>
          <a:p>
            <a:pPr lvl="1"/>
            <a:r>
              <a:rPr lang="en-US" dirty="0" smtClean="0"/>
              <a:t>Scaling</a:t>
            </a:r>
          </a:p>
          <a:p>
            <a:pPr lvl="1"/>
            <a:r>
              <a:rPr lang="en-US" dirty="0" smtClean="0"/>
              <a:t>Tedium</a:t>
            </a:r>
          </a:p>
          <a:p>
            <a:pPr lvl="1"/>
            <a:r>
              <a:rPr lang="en-US" dirty="0" smtClean="0"/>
              <a:t>Modifying system</a:t>
            </a:r>
            <a:endParaRPr lang="en-US" dirty="0" smtClean="0"/>
          </a:p>
          <a:p>
            <a:r>
              <a:rPr lang="en-US" dirty="0" smtClean="0"/>
              <a:t>A Computational solution to the problems with our solution.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09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Computational Solution to a Physical Problem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634507" y="3293719"/>
            <a:ext cx="65" cy="27699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lIns="0" tIns="0" rIns="0" bIns="0" rtlCol="0" anchor="ctr" anchorCtr="1">
            <a:spAutoFit/>
          </a:bodyPr>
          <a:lstStyle/>
          <a:p>
            <a:endParaRPr lang="en-US" dirty="0" smtClean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7161212" y="1724696"/>
            <a:ext cx="4419600" cy="460788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picture to the left is a 4-level atomic energy system.</a:t>
            </a:r>
            <a:r>
              <a:rPr lang="en-US" dirty="0"/>
              <a:t> </a:t>
            </a:r>
            <a:r>
              <a:rPr lang="en-US" dirty="0" smtClean="0"/>
              <a:t> Each black bar is a distinct energy level.</a:t>
            </a:r>
            <a:endParaRPr lang="en-US" sz="1400" dirty="0"/>
          </a:p>
          <a:p>
            <a:pPr marL="285750" indent="-285750" fontAlgn="base"/>
            <a:r>
              <a:rPr lang="en-US" dirty="0"/>
              <a:t>The </a:t>
            </a:r>
            <a:r>
              <a:rPr lang="en-US" dirty="0" smtClean="0"/>
              <a:t>blue dotted </a:t>
            </a:r>
            <a:r>
              <a:rPr lang="en-US" dirty="0"/>
              <a:t>lines represent the detuning </a:t>
            </a:r>
            <a:r>
              <a:rPr lang="en-US" dirty="0" smtClean="0"/>
              <a:t>of the laser from resonance. The </a:t>
            </a:r>
            <a:r>
              <a:rPr lang="en-US" dirty="0" err="1"/>
              <a:t>δ’s</a:t>
            </a:r>
            <a:r>
              <a:rPr lang="en-US" dirty="0"/>
              <a:t> represent this detuning in units of Hz</a:t>
            </a:r>
            <a:r>
              <a:rPr lang="en-US" dirty="0" smtClean="0"/>
              <a:t>.</a:t>
            </a:r>
            <a:endParaRPr lang="en-US" dirty="0"/>
          </a:p>
          <a:p>
            <a:pPr marL="285750" indent="-285750" fontAlgn="base"/>
            <a:r>
              <a:rPr lang="en-US" dirty="0"/>
              <a:t>The </a:t>
            </a:r>
            <a:r>
              <a:rPr lang="en-US" dirty="0" smtClean="0"/>
              <a:t>black vertical arrows </a:t>
            </a:r>
            <a:r>
              <a:rPr lang="en-US" dirty="0"/>
              <a:t>represent the energy transitions that the lasers cause the system to undergo</a:t>
            </a:r>
            <a:r>
              <a:rPr lang="en-US" dirty="0" smtClean="0"/>
              <a:t>.  The red vertical arrows represent energy transitions due to spontaneous emission.</a:t>
            </a:r>
            <a:endParaRPr lang="en-US" dirty="0"/>
          </a:p>
          <a:p>
            <a:r>
              <a:rPr lang="en-US" dirty="0" smtClean="0"/>
              <a:t>The numbers on the far left are merely the quantum numbers that denote each energy level.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12" y="2195077"/>
            <a:ext cx="5715798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69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Unifying Equation of My Project</a:t>
            </a:r>
            <a:endParaRPr lang="en-US" dirty="0"/>
          </a:p>
        </p:txBody>
      </p:sp>
      <p:pic>
        <p:nvPicPr>
          <p:cNvPr id="4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212" y="2438400"/>
            <a:ext cx="5333634" cy="262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059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Equation Building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5212" y="1945312"/>
            <a:ext cx="4419600" cy="4607888"/>
          </a:xfrm>
        </p:spPr>
        <p:txBody>
          <a:bodyPr>
            <a:normAutofit/>
          </a:bodyPr>
          <a:lstStyle/>
          <a:p>
            <a:r>
              <a:rPr lang="en-US" dirty="0" smtClean="0"/>
              <a:t>The 1st Equation:</a:t>
            </a:r>
          </a:p>
          <a:p>
            <a:pPr lvl="1"/>
            <a:r>
              <a:rPr lang="en-US" dirty="0" smtClean="0"/>
              <a:t>The commutator definition</a:t>
            </a:r>
          </a:p>
          <a:p>
            <a:pPr lvl="1"/>
            <a:r>
              <a:rPr lang="en-US" dirty="0" smtClean="0"/>
              <a:t>Also the population change rate equation for cases without spontaneous emission.</a:t>
            </a:r>
          </a:p>
          <a:p>
            <a:r>
              <a:rPr lang="en-US" dirty="0" smtClean="0"/>
              <a:t>The 2nd Equation:</a:t>
            </a:r>
          </a:p>
          <a:p>
            <a:pPr lvl="1"/>
            <a:r>
              <a:rPr lang="en-US" dirty="0" smtClean="0"/>
              <a:t>The full equation with spontaneous emission.</a:t>
            </a:r>
          </a:p>
          <a:p>
            <a:r>
              <a:rPr lang="en-US" dirty="0" smtClean="0"/>
              <a:t>The 3rd Equation:</a:t>
            </a:r>
          </a:p>
          <a:p>
            <a:pPr lvl="1"/>
            <a:r>
              <a:rPr lang="en-US" dirty="0" smtClean="0"/>
              <a:t>Method for deriving the Gamma-Rho matrix.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042" y="1905000"/>
            <a:ext cx="3426677" cy="5338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042" y="4032244"/>
            <a:ext cx="3539673" cy="5623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3183" y="5257800"/>
            <a:ext cx="4323230" cy="77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988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Enter the Hamiltonian</a:t>
            </a:r>
            <a:endParaRPr lang="en-US" sz="32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7212" y="1905000"/>
            <a:ext cx="4833938" cy="754040"/>
          </a:xfrm>
        </p:spPr>
      </p:pic>
      <p:pic>
        <p:nvPicPr>
          <p:cNvPr id="1026" name="Picture 2" descr="\\trajan\home\bdonline\profile\desktop\hamil_step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2" y="2659040"/>
            <a:ext cx="31908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trajan\home\bdonline\profile\desktop\hamil_step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2" y="3306740"/>
            <a:ext cx="5534025" cy="103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trajan\home\bdonline\profile\desktop\hami_step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2" y="4344965"/>
            <a:ext cx="19431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trajan\home\bdonline\profile\desktop\hamil_step4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2" y="4925989"/>
            <a:ext cx="1943100" cy="616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\trajan\home\bdonline\profile\desktop\hamil_final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2" y="5542846"/>
            <a:ext cx="1943100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3"/>
          <p:cNvSpPr txBox="1">
            <a:spLocks/>
          </p:cNvSpPr>
          <p:nvPr/>
        </p:nvSpPr>
        <p:spPr>
          <a:xfrm>
            <a:off x="227012" y="1905000"/>
            <a:ext cx="5105400" cy="4607888"/>
          </a:xfrm>
          <a:prstGeom prst="rect">
            <a:avLst/>
          </a:prstGeom>
        </p:spPr>
        <p:txBody>
          <a:bodyPr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Development of the </a:t>
            </a:r>
            <a:r>
              <a:rPr lang="en-US" dirty="0" smtClean="0"/>
              <a:t>Hamiltonian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Apply Dipole Approximation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More Approximations</a:t>
            </a:r>
          </a:p>
          <a:p>
            <a:pPr lvl="1"/>
            <a:r>
              <a:rPr lang="en-US" dirty="0" smtClean="0"/>
              <a:t>Set potential energy of ground state to 0</a:t>
            </a:r>
          </a:p>
          <a:p>
            <a:pPr lvl="1"/>
            <a:r>
              <a:rPr lang="en-US" dirty="0" smtClean="0"/>
              <a:t>The Hamiltonian appears!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206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Final Piece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08" y="3331369"/>
            <a:ext cx="5700591" cy="66313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08" y="1780505"/>
            <a:ext cx="6652972" cy="657226"/>
          </a:xfrm>
          <a:prstGeom prst="rect">
            <a:avLst/>
          </a:prstGeom>
        </p:spPr>
      </p:pic>
      <p:sp>
        <p:nvSpPr>
          <p:cNvPr id="6" name="Content Placeholder 3"/>
          <p:cNvSpPr txBox="1">
            <a:spLocks/>
          </p:cNvSpPr>
          <p:nvPr/>
        </p:nvSpPr>
        <p:spPr>
          <a:xfrm>
            <a:off x="745008" y="1777285"/>
            <a:ext cx="4419600" cy="4607888"/>
          </a:xfrm>
          <a:prstGeom prst="rect">
            <a:avLst/>
          </a:prstGeom>
        </p:spPr>
        <p:txBody>
          <a:bodyPr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Decay Rate Calculations</a:t>
            </a:r>
          </a:p>
          <a:p>
            <a:pPr lvl="1"/>
            <a:r>
              <a:rPr lang="en-US" dirty="0" smtClean="0"/>
              <a:t>Wigner Coefficients</a:t>
            </a:r>
          </a:p>
          <a:p>
            <a:pPr lvl="2"/>
            <a:r>
              <a:rPr lang="en-US" dirty="0" smtClean="0"/>
              <a:t>Not Matrices</a:t>
            </a:r>
          </a:p>
          <a:p>
            <a:r>
              <a:rPr lang="en-US" dirty="0" smtClean="0"/>
              <a:t>Reduced Matrix Element</a:t>
            </a:r>
          </a:p>
          <a:p>
            <a:pPr lvl="1"/>
            <a:r>
              <a:rPr lang="en-US" dirty="0" smtClean="0"/>
              <a:t>Database of Values</a:t>
            </a:r>
          </a:p>
          <a:p>
            <a:pPr lvl="1"/>
            <a:endParaRPr lang="en-US" dirty="0" smtClean="0"/>
          </a:p>
          <a:p>
            <a:pPr marL="231775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23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Graphs!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 txBox="1">
                <a:spLocks/>
              </p:cNvSpPr>
              <p:nvPr/>
            </p:nvSpPr>
            <p:spPr>
              <a:xfrm>
                <a:off x="6704012" y="1897016"/>
                <a:ext cx="4419600" cy="4607888"/>
              </a:xfrm>
              <a:prstGeom prst="rect">
                <a:avLst/>
              </a:prstGeom>
            </p:spPr>
            <p:txBody>
              <a:bodyPr>
                <a:normAutofit fontScale="70000" lnSpcReduction="20000"/>
              </a:bodyPr>
              <a:lstStyle>
                <a:lvl1pPr marL="223838" indent="-223838" algn="l" defTabSz="914400" rtl="0" eaLnBrk="1" latinLnBrk="0" hangingPunct="1">
                  <a:lnSpc>
                    <a:spcPct val="90000"/>
                  </a:lnSpc>
                  <a:spcBef>
                    <a:spcPts val="18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63550" indent="-231775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2625" indent="-219075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857250" indent="-174625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030288" indent="-17303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07008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380744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554480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28216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 smtClean="0"/>
                  <a:t>Energy </a:t>
                </a:r>
                <a:r>
                  <a:rPr lang="en-US" dirty="0"/>
                  <a:t>Levels: 5s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6p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5d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No Hyper-Fine </a:t>
                </a:r>
                <a:r>
                  <a:rPr lang="en-US" dirty="0" smtClean="0"/>
                  <a:t>splitting; </a:t>
                </a:r>
                <a:r>
                  <a:rPr lang="en-US" dirty="0"/>
                  <a:t>2 Laser </a:t>
                </a:r>
                <a:r>
                  <a:rPr lang="en-US" dirty="0" smtClean="0"/>
                  <a:t>Transitions</a:t>
                </a:r>
                <a:endParaRPr lang="en-US" dirty="0"/>
              </a:p>
              <a:p>
                <a:r>
                  <a:rPr lang="en-US" dirty="0" smtClean="0"/>
                  <a:t>For 5s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to </a:t>
                </a:r>
                <a:r>
                  <a:rPr lang="en-US" dirty="0"/>
                  <a:t>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:</a:t>
                </a:r>
                <a:endParaRPr lang="en-US" dirty="0"/>
              </a:p>
              <a:p>
                <a:r>
                  <a:rPr lang="en-US" dirty="0"/>
                  <a:t>q</a:t>
                </a:r>
                <a:r>
                  <a:rPr lang="en-US" dirty="0"/>
                  <a:t> = 0 (The laser is linearly polarized)</a:t>
                </a:r>
              </a:p>
              <a:p>
                <a:r>
                  <a:rPr lang="en-US" dirty="0"/>
                  <a:t>Detuning = 1 GHz</a:t>
                </a:r>
              </a:p>
              <a:p>
                <a:r>
                  <a:rPr lang="en-US" dirty="0"/>
                  <a:t>Intensity = 1000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en-US" dirty="0" smtClean="0"/>
                  <a:t>For 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to </a:t>
                </a:r>
                <a:r>
                  <a:rPr lang="en-US" dirty="0"/>
                  <a:t>5d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:</a:t>
                </a:r>
                <a:endParaRPr lang="en-US" dirty="0"/>
              </a:p>
              <a:p>
                <a:r>
                  <a:rPr lang="en-US" dirty="0"/>
                  <a:t>q</a:t>
                </a:r>
                <a:r>
                  <a:rPr lang="en-US" dirty="0"/>
                  <a:t> = 0 (The laser is linearly polarized)</a:t>
                </a:r>
              </a:p>
              <a:p>
                <a:r>
                  <a:rPr lang="en-US" dirty="0"/>
                  <a:t>Detuning = 0 GHz</a:t>
                </a:r>
              </a:p>
              <a:p>
                <a:r>
                  <a:rPr lang="en-US" dirty="0"/>
                  <a:t>Intensity = </a:t>
                </a:r>
                <a:r>
                  <a:rPr lang="en-US" dirty="0"/>
                  <a:t>1000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4012" y="1897016"/>
                <a:ext cx="4419600" cy="4607888"/>
              </a:xfrm>
              <a:prstGeom prst="rect">
                <a:avLst/>
              </a:prstGeom>
              <a:blipFill rotWithShape="0">
                <a:blip r:embed="rId2"/>
                <a:stretch>
                  <a:fillRect l="-690" t="-1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\\trajan\home\bdonline\profile\downloads\populationsF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2" y="1828800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77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0012" y="304800"/>
            <a:ext cx="9144001" cy="1371600"/>
          </a:xfrm>
        </p:spPr>
        <p:txBody>
          <a:bodyPr/>
          <a:lstStyle/>
          <a:p>
            <a:r>
              <a:rPr lang="en-US" dirty="0" smtClean="0"/>
              <a:t>Graphs+</a:t>
            </a:r>
            <a:endParaRPr lang="en-US" dirty="0"/>
          </a:p>
        </p:txBody>
      </p:sp>
      <p:pic>
        <p:nvPicPr>
          <p:cNvPr id="4" name="Content Placeholder 3" descr="\\trajan\home\bdonline\profile\downloads\populationsHyper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1828800"/>
            <a:ext cx="6248398" cy="468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3"/>
          <p:cNvSpPr txBox="1">
            <a:spLocks/>
          </p:cNvSpPr>
          <p:nvPr/>
        </p:nvSpPr>
        <p:spPr>
          <a:xfrm>
            <a:off x="7161212" y="1828800"/>
            <a:ext cx="4419600" cy="4607888"/>
          </a:xfrm>
          <a:prstGeom prst="rect">
            <a:avLst/>
          </a:prstGeom>
        </p:spPr>
        <p:txBody>
          <a:bodyPr>
            <a:normAutofit/>
          </a:bodyPr>
          <a:lstStyle>
            <a:lvl1pPr marL="223838" indent="-223838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3550" indent="-231775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2625" indent="-21907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57250" indent="-174625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30288" indent="-173038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0744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54480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28216" indent="-173736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3"/>
              <p:cNvSpPr txBox="1">
                <a:spLocks/>
              </p:cNvSpPr>
              <p:nvPr/>
            </p:nvSpPr>
            <p:spPr>
              <a:xfrm>
                <a:off x="7161212" y="1981200"/>
                <a:ext cx="4419600" cy="4607888"/>
              </a:xfrm>
              <a:prstGeom prst="rect">
                <a:avLst/>
              </a:prstGeom>
            </p:spPr>
            <p:txBody>
              <a:bodyPr>
                <a:normAutofit fontScale="70000" lnSpcReduction="20000"/>
              </a:bodyPr>
              <a:lstStyle>
                <a:lvl1pPr marL="223838" indent="-223838" algn="l" defTabSz="914400" rtl="0" eaLnBrk="1" latinLnBrk="0" hangingPunct="1">
                  <a:lnSpc>
                    <a:spcPct val="90000"/>
                  </a:lnSpc>
                  <a:spcBef>
                    <a:spcPts val="18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63550" indent="-231775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2625" indent="-219075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857250" indent="-174625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030288" indent="-173038" algn="l" defTabSz="914400" rtl="0" eaLnBrk="1" latinLnBrk="0" hangingPunct="1">
                  <a:lnSpc>
                    <a:spcPct val="90000"/>
                  </a:lnSpc>
                  <a:spcBef>
                    <a:spcPts val="600"/>
                  </a:spcBef>
                  <a:buClr>
                    <a:schemeClr val="accent1"/>
                  </a:buClr>
                  <a:buSzPct val="100000"/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207008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380744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554480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28216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dirty="0"/>
                  <a:t>Energy Levels: 5s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6p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 5d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All levels Hyper-Fine </a:t>
                </a:r>
                <a:r>
                  <a:rPr lang="en-US" dirty="0" smtClean="0"/>
                  <a:t>split; </a:t>
                </a:r>
                <a:r>
                  <a:rPr lang="en-US" dirty="0"/>
                  <a:t>2 Laser </a:t>
                </a:r>
                <a:r>
                  <a:rPr lang="en-US" dirty="0" smtClean="0"/>
                  <a:t>Transitions</a:t>
                </a:r>
                <a:endParaRPr lang="en-US" dirty="0"/>
              </a:p>
              <a:p>
                <a:r>
                  <a:rPr lang="en-US" dirty="0" smtClean="0"/>
                  <a:t>For 5s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_F=1 to </a:t>
                </a:r>
                <a:r>
                  <a:rPr lang="en-US" dirty="0"/>
                  <a:t>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</a:t>
                </a:r>
                <a:r>
                  <a:rPr lang="en-US" dirty="0" smtClean="0"/>
                  <a:t>F=1:</a:t>
                </a:r>
                <a:endParaRPr lang="en-US" dirty="0"/>
              </a:p>
              <a:p>
                <a:r>
                  <a:rPr lang="en-US" dirty="0"/>
                  <a:t>q</a:t>
                </a:r>
                <a:r>
                  <a:rPr lang="en-US" dirty="0"/>
                  <a:t> = 0 (The laser is linearly polarized)</a:t>
                </a:r>
              </a:p>
              <a:p>
                <a:r>
                  <a:rPr lang="en-US" dirty="0"/>
                  <a:t>Detuning = 1 GHz</a:t>
                </a:r>
              </a:p>
              <a:p>
                <a:r>
                  <a:rPr lang="en-US" dirty="0"/>
                  <a:t>Intensity = 1000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r>
                  <a:rPr lang="en-US" dirty="0" smtClean="0"/>
                  <a:t>For 5p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_F=1 to </a:t>
                </a:r>
                <a:r>
                  <a:rPr lang="en-US" dirty="0"/>
                  <a:t>5d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_</a:t>
                </a:r>
                <a:r>
                  <a:rPr lang="en-US" dirty="0" smtClean="0"/>
                  <a:t>F=1:</a:t>
                </a:r>
                <a:endParaRPr lang="en-US" dirty="0"/>
              </a:p>
              <a:p>
                <a:r>
                  <a:rPr lang="en-US" dirty="0"/>
                  <a:t>q</a:t>
                </a:r>
                <a:r>
                  <a:rPr lang="en-US" dirty="0"/>
                  <a:t> = 0 (The laser is linearly polarized)</a:t>
                </a:r>
              </a:p>
              <a:p>
                <a:r>
                  <a:rPr lang="en-US" dirty="0"/>
                  <a:t>Detuning = 0 GHz</a:t>
                </a:r>
              </a:p>
              <a:p>
                <a:r>
                  <a:rPr lang="en-US" dirty="0"/>
                  <a:t>Intensity = </a:t>
                </a:r>
                <a:r>
                  <a:rPr lang="en-US" dirty="0"/>
                  <a:t>1000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𝑚𝑊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1212" y="1981200"/>
                <a:ext cx="4419600" cy="4607888"/>
              </a:xfrm>
              <a:prstGeom prst="rect">
                <a:avLst/>
              </a:prstGeom>
              <a:blipFill rotWithShape="0">
                <a:blip r:embed="rId3"/>
                <a:stretch>
                  <a:fillRect l="-690" t="-1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1875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ue atom design templat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ue atom design template" id="{88D99BA8-EA61-49B7-A82C-02C934D1545A}" vid="{E9C00F38-7B18-4192-A9FF-2047DACB0129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DCB4D22-CC71-4301-BDD0-992E9D528F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Blue atom design slides</Template>
  <TotalTime>0</TotalTime>
  <Words>342</Words>
  <Application>Microsoft Office PowerPoint</Application>
  <PresentationFormat>Custom</PresentationFormat>
  <Paragraphs>86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Century Gothic</vt:lpstr>
      <vt:lpstr>Times New Roman</vt:lpstr>
      <vt:lpstr>Blue atom design template</vt:lpstr>
      <vt:lpstr>Computational Light-Matter Interactions</vt:lpstr>
      <vt:lpstr>Background </vt:lpstr>
      <vt:lpstr>A Computational Solution to a Physical Problem</vt:lpstr>
      <vt:lpstr>The Unifying Equation of My Project</vt:lpstr>
      <vt:lpstr>Rate Equation Building</vt:lpstr>
      <vt:lpstr>Enter the Hamiltonian</vt:lpstr>
      <vt:lpstr>The Final Piece</vt:lpstr>
      <vt:lpstr>Parameter Graphs!</vt:lpstr>
      <vt:lpstr>Graphs+</vt:lpstr>
      <vt:lpstr>Graphs++</vt:lpstr>
      <vt:lpstr>Graphs Extended</vt:lpstr>
      <vt:lpstr>Bibliography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2015-06-30T00:36:40Z</dcterms:created>
  <dcterms:modified xsi:type="dcterms:W3CDTF">2015-07-31T03:36:08Z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TC034606369991</vt:lpwstr>
  </property>
</Properties>
</file>