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64" r:id="rId3"/>
    <p:sldId id="259" r:id="rId4"/>
    <p:sldId id="271" r:id="rId5"/>
    <p:sldId id="269" r:id="rId6"/>
    <p:sldId id="260" r:id="rId7"/>
    <p:sldId id="261" r:id="rId8"/>
    <p:sldId id="265" r:id="rId9"/>
    <p:sldId id="263" r:id="rId10"/>
    <p:sldId id="266" r:id="rId11"/>
    <p:sldId id="272" r:id="rId12"/>
    <p:sldId id="273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47" autoAdjust="0"/>
    <p:restoredTop sz="94660"/>
  </p:normalViewPr>
  <p:slideViewPr>
    <p:cSldViewPr>
      <p:cViewPr>
        <p:scale>
          <a:sx n="100" d="100"/>
          <a:sy n="100" d="100"/>
        </p:scale>
        <p:origin x="-122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037F6DA3-2E3A-49B6-8FB9-4E12EED4F5DD}" type="datetimeFigureOut">
              <a:rPr lang="en-US" smtClean="0"/>
              <a:t>7/31/2015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A4D60EE-0636-406E-ACAC-D9D1C1E697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sf.gov/awardsearch/showAward?AWD_ID=1461251&amp;HistoricalAwards=fals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152400"/>
            <a:ext cx="8991600" cy="11492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   Stabilizing Carrier-Envelope Phase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38667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Brett Chrisler</a:t>
            </a:r>
          </a:p>
          <a:p>
            <a:pPr algn="l"/>
            <a:r>
              <a:rPr lang="en-US" sz="1900" dirty="0" smtClean="0"/>
              <a:t>Kansas State University REU 2015</a:t>
            </a:r>
          </a:p>
          <a:p>
            <a:pPr algn="l"/>
            <a:r>
              <a:rPr lang="en-US" sz="1900" dirty="0" smtClean="0"/>
              <a:t>Mentor: Dr.</a:t>
            </a:r>
            <a:r>
              <a:rPr lang="en-US" sz="1900" dirty="0"/>
              <a:t> </a:t>
            </a:r>
            <a:r>
              <a:rPr lang="en-US" sz="1900" dirty="0" smtClean="0"/>
              <a:t>Vinod Kumarappan</a:t>
            </a:r>
            <a:endParaRPr lang="en-US" sz="1900" dirty="0"/>
          </a:p>
        </p:txBody>
      </p:sp>
      <p:sp>
        <p:nvSpPr>
          <p:cNvPr id="4" name="Rectangle 3"/>
          <p:cNvSpPr/>
          <p:nvPr/>
        </p:nvSpPr>
        <p:spPr>
          <a:xfrm>
            <a:off x="0" y="4191000"/>
            <a:ext cx="815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79294" y="4193219"/>
            <a:ext cx="152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45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2322" y="123133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dirty="0"/>
          </a:p>
        </p:txBody>
      </p:sp>
      <p:sp>
        <p:nvSpPr>
          <p:cNvPr id="7" name="Can 6"/>
          <p:cNvSpPr/>
          <p:nvPr/>
        </p:nvSpPr>
        <p:spPr>
          <a:xfrm rot="5400000">
            <a:off x="3739613" y="554272"/>
            <a:ext cx="216488" cy="821264"/>
          </a:xfrm>
          <a:prstGeom prst="can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61787" y="26223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3663" y="262234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26545" y="282210"/>
            <a:ext cx="159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Sapphire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15981" y="621858"/>
            <a:ext cx="228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iamond 12"/>
          <p:cNvSpPr/>
          <p:nvPr/>
        </p:nvSpPr>
        <p:spPr>
          <a:xfrm>
            <a:off x="4739572" y="661882"/>
            <a:ext cx="457200" cy="582918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108148" y="648541"/>
            <a:ext cx="228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n 14"/>
          <p:cNvSpPr/>
          <p:nvPr/>
        </p:nvSpPr>
        <p:spPr>
          <a:xfrm rot="5400000">
            <a:off x="6852013" y="157523"/>
            <a:ext cx="384412" cy="1591637"/>
          </a:xfrm>
          <a:prstGeom prst="can">
            <a:avLst/>
          </a:prstGeom>
          <a:solidFill>
            <a:srgbClr val="FF00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4361430" y="715198"/>
            <a:ext cx="224104" cy="517124"/>
          </a:xfrm>
          <a:prstGeom prst="triangle">
            <a:avLst/>
          </a:prstGeom>
          <a:solidFill>
            <a:schemeClr val="tx1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3050675">
            <a:off x="3066223" y="897472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763836" y="659720"/>
            <a:ext cx="381000" cy="3913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7763836" y="777999"/>
            <a:ext cx="381000" cy="3913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16200000">
            <a:off x="5356778" y="409472"/>
            <a:ext cx="407543" cy="1110865"/>
          </a:xfrm>
          <a:prstGeom prst="triangle">
            <a:avLst/>
          </a:prstGeom>
          <a:solidFill>
            <a:srgbClr val="FF00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48" y="1828800"/>
            <a:ext cx="7621174" cy="4531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06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n 8"/>
          <p:cNvSpPr/>
          <p:nvPr/>
        </p:nvSpPr>
        <p:spPr>
          <a:xfrm rot="5400000">
            <a:off x="7181130" y="-9310"/>
            <a:ext cx="231061" cy="1713481"/>
          </a:xfrm>
          <a:prstGeom prst="ca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8072514">
            <a:off x="6143981" y="692761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685800"/>
            <a:ext cx="115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BS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5" y="1776300"/>
            <a:ext cx="7765755" cy="4627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592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066800" y="76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43200"/>
            <a:ext cx="393954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76037" y="2569339"/>
            <a:ext cx="373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Fringes appeared on camera on both beams indicating diffraction patterns in the beams themselves.</a:t>
            </a:r>
          </a:p>
          <a:p>
            <a:endParaRPr lang="en-US" dirty="0"/>
          </a:p>
          <a:p>
            <a:r>
              <a:rPr lang="en-US" dirty="0" smtClean="0"/>
              <a:t>There was some movement in the camera, which would indicate overlap and an interference between the two. However, this was extremely difficult to determine due to noise.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6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66800" y="76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/>
              <a:t>Future Improvements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8534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Rid of fringe/diffraction pattern on beam.</a:t>
            </a:r>
          </a:p>
          <a:p>
            <a:endParaRPr lang="en-US" dirty="0"/>
          </a:p>
          <a:p>
            <a:r>
              <a:rPr lang="en-US" dirty="0" smtClean="0"/>
              <a:t>Use better positioning of lenses to allow smaller movements for sapphire crystal with stage.</a:t>
            </a:r>
          </a:p>
          <a:p>
            <a:endParaRPr lang="en-US" dirty="0"/>
          </a:p>
          <a:p>
            <a:r>
              <a:rPr lang="en-US" dirty="0" smtClean="0"/>
              <a:t>Allow for rotation of the sapphire crystal to have better control on the beam.</a:t>
            </a:r>
          </a:p>
          <a:p>
            <a:endParaRPr lang="en-US" dirty="0"/>
          </a:p>
          <a:p>
            <a:r>
              <a:rPr lang="en-US" dirty="0" smtClean="0"/>
              <a:t>Add an iris before the second lens to help with collimating the beam.</a:t>
            </a:r>
          </a:p>
          <a:p>
            <a:endParaRPr lang="en-US" dirty="0"/>
          </a:p>
          <a:p>
            <a:r>
              <a:rPr lang="en-US" dirty="0" smtClean="0"/>
              <a:t>Put irises in the path to the periscope for alignment.</a:t>
            </a:r>
          </a:p>
          <a:p>
            <a:endParaRPr lang="en-US" dirty="0"/>
          </a:p>
          <a:p>
            <a:r>
              <a:rPr lang="en-US" dirty="0" smtClean="0"/>
              <a:t>Collect data from a photo-diode.</a:t>
            </a:r>
          </a:p>
          <a:p>
            <a:endParaRPr lang="en-US" dirty="0" smtClean="0"/>
          </a:p>
          <a:p>
            <a:r>
              <a:rPr lang="en-US" dirty="0" smtClean="0"/>
              <a:t>Overall, more time and precision can allow this experiment to succeed.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2322" y="123133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676400"/>
            <a:ext cx="77017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This program is funded by the National Science Foundation through grant number </a:t>
            </a:r>
            <a:r>
              <a:rPr lang="en-US" dirty="0">
                <a:hlinkClick r:id="rId2"/>
              </a:rPr>
              <a:t>PHYS-1461251</a:t>
            </a:r>
            <a:r>
              <a:rPr lang="en-US" dirty="0"/>
              <a:t>.  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/>
              <a:t>.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 smtClean="0"/>
              <a:t>Dr</a:t>
            </a:r>
            <a:r>
              <a:rPr lang="en-US" dirty="0" smtClean="0"/>
              <a:t>. Vinod </a:t>
            </a:r>
            <a:r>
              <a:rPr lang="en-US" dirty="0" err="1" smtClean="0"/>
              <a:t>Kumarappan</a:t>
            </a:r>
            <a:endParaRPr lang="en-US" dirty="0" smtClean="0"/>
          </a:p>
          <a:p>
            <a:pPr marL="0" lvl="1"/>
            <a:r>
              <a:rPr lang="en-US" dirty="0" smtClean="0"/>
              <a:t>Rajesh </a:t>
            </a:r>
            <a:r>
              <a:rPr lang="en-US" dirty="0" err="1" smtClean="0"/>
              <a:t>Kushawaha</a:t>
            </a:r>
            <a:r>
              <a:rPr lang="en-US" dirty="0" smtClean="0"/>
              <a:t> </a:t>
            </a:r>
          </a:p>
          <a:p>
            <a:pPr marL="0" lvl="1"/>
            <a:r>
              <a:rPr lang="en-US" dirty="0" smtClean="0"/>
              <a:t>Huynh Lam</a:t>
            </a:r>
          </a:p>
          <a:p>
            <a:pPr marL="0" lvl="1"/>
            <a:r>
              <a:rPr lang="en-US" dirty="0"/>
              <a:t>Dr. Bret Flanders</a:t>
            </a:r>
            <a:endParaRPr lang="en-US" dirty="0"/>
          </a:p>
          <a:p>
            <a:pPr marL="0" lvl="1"/>
            <a:r>
              <a:rPr lang="en-US" dirty="0" smtClean="0"/>
              <a:t>Dr</a:t>
            </a:r>
            <a:r>
              <a:rPr lang="en-US" dirty="0" smtClean="0"/>
              <a:t>. </a:t>
            </a:r>
            <a:r>
              <a:rPr lang="en-US" dirty="0" err="1" smtClean="0"/>
              <a:t>Kristan</a:t>
            </a:r>
            <a:r>
              <a:rPr lang="en-US" dirty="0" smtClean="0"/>
              <a:t> </a:t>
            </a:r>
            <a:r>
              <a:rPr lang="en-US" dirty="0" smtClean="0"/>
              <a:t>Corwin</a:t>
            </a:r>
            <a:endParaRPr lang="en-US" dirty="0"/>
          </a:p>
          <a:p>
            <a:pPr marL="0" lvl="1"/>
            <a:r>
              <a:rPr lang="en-US" dirty="0" smtClean="0"/>
              <a:t>Fellow REU students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6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953000"/>
          </a:xfrm>
        </p:spPr>
        <p:txBody>
          <a:bodyPr/>
          <a:lstStyle/>
          <a:p>
            <a:pPr fontAlgn="base"/>
            <a:endParaRPr lang="en-US" dirty="0" smtClean="0"/>
          </a:p>
          <a:p>
            <a:pPr marL="45720" indent="0" fontAlgn="base">
              <a:buNone/>
            </a:pPr>
            <a:endParaRPr lang="en-US" dirty="0" smtClean="0"/>
          </a:p>
          <a:p>
            <a:pPr fontAlgn="base"/>
            <a:r>
              <a:rPr lang="en-US" dirty="0" smtClean="0"/>
              <a:t>Atomic</a:t>
            </a:r>
            <a:r>
              <a:rPr lang="en-US" dirty="0"/>
              <a:t>, Molecular, and Optical (AMO) Physics</a:t>
            </a:r>
          </a:p>
          <a:p>
            <a:pPr fontAlgn="base"/>
            <a:r>
              <a:rPr lang="en-US" dirty="0" smtClean="0"/>
              <a:t>Mentor: </a:t>
            </a:r>
            <a:r>
              <a:rPr lang="en-US" dirty="0"/>
              <a:t>Dr. Vinod Kumarappan </a:t>
            </a:r>
            <a:endParaRPr lang="en-US" dirty="0" smtClean="0"/>
          </a:p>
          <a:p>
            <a:pPr lvl="1" fontAlgn="base"/>
            <a:r>
              <a:rPr lang="en-US" dirty="0" smtClean="0"/>
              <a:t>Postdoctoral: Rajesh Kushawaha</a:t>
            </a:r>
          </a:p>
          <a:p>
            <a:pPr lvl="1" fontAlgn="base"/>
            <a:r>
              <a:rPr lang="en-US" dirty="0"/>
              <a:t>Graduate: Huynh Lam </a:t>
            </a:r>
            <a:endParaRPr lang="en-US" dirty="0" smtClean="0"/>
          </a:p>
          <a:p>
            <a:pPr fontAlgn="base"/>
            <a:r>
              <a:rPr lang="en-US" dirty="0" smtClean="0"/>
              <a:t>Kansas </a:t>
            </a:r>
            <a:r>
              <a:rPr lang="en-US" dirty="0"/>
              <a:t>Light Source (KLS) located in the James R. Macdonald Laboratory at Kansas State University</a:t>
            </a:r>
          </a:p>
          <a:p>
            <a:pPr fontAlgn="base"/>
            <a:r>
              <a:rPr lang="en-US" dirty="0"/>
              <a:t>KLS Laser</a:t>
            </a:r>
          </a:p>
          <a:p>
            <a:pPr lvl="1" fontAlgn="base"/>
            <a:r>
              <a:rPr lang="en-US" dirty="0"/>
              <a:t>800 nm wavelength</a:t>
            </a:r>
          </a:p>
          <a:p>
            <a:pPr lvl="1" fontAlgn="base"/>
            <a:r>
              <a:rPr lang="en-US" dirty="0"/>
              <a:t>3 millijoules/pulse at 25 </a:t>
            </a:r>
            <a:r>
              <a:rPr lang="en-US" dirty="0" smtClean="0"/>
              <a:t>femtoseconds/pulse</a:t>
            </a:r>
          </a:p>
          <a:p>
            <a:pPr lvl="1" fontAlgn="base"/>
            <a:r>
              <a:rPr lang="en-US" dirty="0" smtClean="0"/>
              <a:t>2kHz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76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dirty="0" smtClean="0"/>
              <a:t>Project Background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51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897089"/>
            <a:ext cx="2953512" cy="224942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Peak Electric Field</a:t>
            </a:r>
          </a:p>
          <a:p>
            <a:r>
              <a:rPr lang="en-US" dirty="0"/>
              <a:t>	</a:t>
            </a:r>
            <a:r>
              <a:rPr lang="en-US" dirty="0" smtClean="0"/>
              <a:t>Peak Pulse Envelope</a:t>
            </a:r>
          </a:p>
          <a:p>
            <a:endParaRPr lang="en-US" dirty="0" smtClean="0"/>
          </a:p>
        </p:txBody>
      </p:sp>
      <p:pic>
        <p:nvPicPr>
          <p:cNvPr id="5" name="Content Placeholder 3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5" r="5955"/>
          <a:stretch>
            <a:fillRect/>
          </a:stretch>
        </p:blipFill>
        <p:spPr>
          <a:xfrm>
            <a:off x="4419600" y="2273811"/>
            <a:ext cx="4038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66800" y="76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4000" dirty="0" smtClean="0"/>
              <a:t>Carrier-Envelope (CE) Phase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267200" y="5811915"/>
            <a:ext cx="4724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[1] Moon, Eric Wayne. "Carrier-Envelope Phase Stabilization of Grating-</a:t>
            </a:r>
            <a:br>
              <a:rPr lang="en-US" sz="1100" dirty="0" smtClean="0"/>
            </a:br>
            <a:r>
              <a:rPr lang="en-US" sz="1100" dirty="0" smtClean="0"/>
              <a:t>                Based Chirped-Pulse Amplifiers." Diss. Kansas State U, 2009. </a:t>
            </a:r>
            <a:br>
              <a:rPr lang="en-US" sz="1100" dirty="0" smtClean="0"/>
            </a:br>
            <a:r>
              <a:rPr lang="en-US" sz="1100" dirty="0" smtClean="0"/>
              <a:t>                Abstract. 4. Print.</a:t>
            </a:r>
          </a:p>
          <a:p>
            <a:endParaRPr lang="en-US" dirty="0"/>
          </a:p>
        </p:txBody>
      </p:sp>
      <p:sp>
        <p:nvSpPr>
          <p:cNvPr id="8" name="Left Brace 7"/>
          <p:cNvSpPr/>
          <p:nvPr/>
        </p:nvSpPr>
        <p:spPr>
          <a:xfrm>
            <a:off x="1776644" y="3759711"/>
            <a:ext cx="76200" cy="381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0844" y="3796322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Offset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433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2322" y="123133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/>
              <a:t>Mode-Locked Lasers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6146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Sequences of pulses on the order of femtoseconds result.</a:t>
            </a:r>
          </a:p>
          <a:p>
            <a:endParaRPr lang="en-US" dirty="0"/>
          </a:p>
          <a:p>
            <a:r>
              <a:rPr lang="en-US" dirty="0" smtClean="0"/>
              <a:t>Each mode is set apart at the same interval leading to a frequency comb.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Crystal (e.g. Ti:Sapphire) starts the lasing process and creates a gain spectrum and allows modes under this spectrum specifically to become excited.</a:t>
            </a:r>
          </a:p>
          <a:p>
            <a:r>
              <a:rPr lang="en-US" dirty="0"/>
              <a:t>	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4" y="3733800"/>
            <a:ext cx="3762900" cy="2314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05" y="3733800"/>
            <a:ext cx="3762901" cy="2314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74598" y="6172200"/>
            <a:ext cx="4724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[3] Moon, Eric Wayne. "Carrier-Envelope Phase Stabilization of Grating-</a:t>
            </a:r>
            <a:br>
              <a:rPr lang="en-US" sz="1100" dirty="0" smtClean="0"/>
            </a:br>
            <a:r>
              <a:rPr lang="en-US" sz="1100" dirty="0" smtClean="0"/>
              <a:t>                Based Chirped-Pulse Amplifiers." Diss. Kansas State U, 2009. </a:t>
            </a:r>
            <a:br>
              <a:rPr lang="en-US" sz="1100" dirty="0" smtClean="0"/>
            </a:br>
            <a:r>
              <a:rPr lang="en-US" sz="1100" dirty="0" smtClean="0"/>
              <a:t>                Abstract. </a:t>
            </a:r>
            <a:r>
              <a:rPr lang="en-US" sz="1100" dirty="0"/>
              <a:t>9</a:t>
            </a:r>
            <a:r>
              <a:rPr lang="en-US" sz="1100" dirty="0" smtClean="0"/>
              <a:t>. Print.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2322" y="123133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/>
              <a:t>Offset Frequency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574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velocity -&gt; Carrier-Wave</a:t>
            </a:r>
          </a:p>
          <a:p>
            <a:r>
              <a:rPr lang="en-US" dirty="0" smtClean="0"/>
              <a:t>                                                           Not the same = Carrier-Envelope Phase Shift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Group velocity -&gt; Envelope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7" name="Left Brace 6"/>
          <p:cNvSpPr/>
          <p:nvPr/>
        </p:nvSpPr>
        <p:spPr>
          <a:xfrm rot="10800000">
            <a:off x="3810000" y="2209800"/>
            <a:ext cx="304800" cy="64856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21" y="3505200"/>
            <a:ext cx="3896269" cy="2419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74598" y="6172200"/>
            <a:ext cx="4724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[4] Moon, Eric Wayne. "Carrier-Envelope Phase Stabilization of Grating-</a:t>
            </a:r>
            <a:br>
              <a:rPr lang="en-US" sz="1100" dirty="0" smtClean="0"/>
            </a:br>
            <a:r>
              <a:rPr lang="en-US" sz="1100" dirty="0" smtClean="0"/>
              <a:t>                Based Chirped-Pulse Amplifiers." Diss. Kansas State U, 2009. </a:t>
            </a:r>
            <a:br>
              <a:rPr lang="en-US" sz="1100" dirty="0" smtClean="0"/>
            </a:br>
            <a:r>
              <a:rPr lang="en-US" sz="1100" dirty="0" smtClean="0"/>
              <a:t>                Abstract. 16. Print.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Pulse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20574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52600" y="4527767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Dashed line – Same</a:t>
            </a:r>
          </a:p>
          <a:p>
            <a:endParaRPr lang="en-US" dirty="0"/>
          </a:p>
          <a:p>
            <a:r>
              <a:rPr lang="en-US" dirty="0" smtClean="0"/>
              <a:t>Solid line – Different</a:t>
            </a:r>
          </a:p>
        </p:txBody>
      </p:sp>
      <p:cxnSp>
        <p:nvCxnSpPr>
          <p:cNvPr id="17" name="Elbow Connector 16"/>
          <p:cNvCxnSpPr/>
          <p:nvPr/>
        </p:nvCxnSpPr>
        <p:spPr>
          <a:xfrm rot="16200000" flipH="1">
            <a:off x="1847850" y="3295650"/>
            <a:ext cx="1447800" cy="952500"/>
          </a:xfrm>
          <a:prstGeom prst="bentConnector3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8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315200" cy="1154097"/>
          </a:xfrm>
        </p:spPr>
        <p:txBody>
          <a:bodyPr/>
          <a:lstStyle/>
          <a:p>
            <a:pPr algn="r"/>
            <a:r>
              <a:rPr lang="en-US" dirty="0" smtClean="0"/>
              <a:t>Original f-to-2f Setup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133600"/>
            <a:ext cx="7086600" cy="38760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74598" y="6172200"/>
            <a:ext cx="4724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[5] Moon, Eric Wayne. "Carrier-Envelope Phase Stabilization of Grating-</a:t>
            </a:r>
            <a:br>
              <a:rPr lang="en-US" sz="1100" dirty="0" smtClean="0"/>
            </a:br>
            <a:r>
              <a:rPr lang="en-US" sz="1100" dirty="0" smtClean="0"/>
              <a:t>                Based Chirped-Pulse Amplifiers." Diss. Kansas State U, 2009. </a:t>
            </a:r>
            <a:br>
              <a:rPr lang="en-US" sz="1100" dirty="0" smtClean="0"/>
            </a:br>
            <a:r>
              <a:rPr lang="en-US" sz="1100" dirty="0" smtClean="0"/>
              <a:t>                Abstract. 28. Print.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18050" y="2133600"/>
            <a:ext cx="1447800" cy="33528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20022113">
            <a:off x="1716042" y="3295888"/>
            <a:ext cx="631730" cy="67051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20022113">
            <a:off x="1421881" y="6302044"/>
            <a:ext cx="249435" cy="277247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76400" y="626113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Area 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67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8930530" y="2487179"/>
            <a:ext cx="0" cy="2286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013550" y="5064637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811583" y="4759838"/>
            <a:ext cx="228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892374" y="5064637"/>
            <a:ext cx="914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Diamond 12"/>
          <p:cNvSpPr/>
          <p:nvPr/>
        </p:nvSpPr>
        <p:spPr>
          <a:xfrm>
            <a:off x="6435174" y="4773179"/>
            <a:ext cx="457200" cy="582918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032350" y="5064638"/>
            <a:ext cx="4028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803750" y="4759838"/>
            <a:ext cx="228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400926" y="5064638"/>
            <a:ext cx="40282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3050675">
            <a:off x="5045992" y="5032420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rot="8072514">
            <a:off x="5006300" y="3735128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400926" y="3894955"/>
            <a:ext cx="0" cy="11256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356755" y="2473837"/>
            <a:ext cx="1490709" cy="19839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 rot="18705484">
            <a:off x="6861686" y="3894955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00926" y="3894955"/>
            <a:ext cx="165975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060680" y="3083437"/>
            <a:ext cx="0" cy="81151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090883" y="3097087"/>
            <a:ext cx="3969798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366328" y="1915124"/>
            <a:ext cx="0" cy="167366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 rot="2509353">
            <a:off x="5110621" y="1767707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 rot="2509353">
            <a:off x="6797309" y="2886270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396700" y="1907726"/>
            <a:ext cx="914400" cy="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168100" y="1602926"/>
            <a:ext cx="228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3710900" y="1907726"/>
            <a:ext cx="457200" cy="7398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243282" y="1802673"/>
            <a:ext cx="488333" cy="203287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 flipH="1" flipV="1">
            <a:off x="2786082" y="1900328"/>
            <a:ext cx="457200" cy="739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2557482" y="1602926"/>
            <a:ext cx="228600" cy="609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 rot="8072514">
            <a:off x="1761747" y="1797417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2105757" y="1894990"/>
            <a:ext cx="457200" cy="739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110492" y="1972510"/>
            <a:ext cx="0" cy="4190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 rot="10800000">
            <a:off x="1812793" y="2397637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Arrow Connector 53"/>
          <p:cNvCxnSpPr>
            <a:endCxn id="78" idx="0"/>
          </p:cNvCxnSpPr>
          <p:nvPr/>
        </p:nvCxnSpPr>
        <p:spPr>
          <a:xfrm>
            <a:off x="2117593" y="2550038"/>
            <a:ext cx="9136" cy="47591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 rot="16200000">
            <a:off x="2709883" y="3020887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2304341" y="3100786"/>
            <a:ext cx="614464" cy="661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124844" y="3289723"/>
            <a:ext cx="0" cy="419049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 rot="10800000">
            <a:off x="1827145" y="3714850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2126729" y="3912833"/>
            <a:ext cx="5216" cy="37346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131945" y="4526729"/>
            <a:ext cx="17978" cy="58189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 rot="9961777">
            <a:off x="1423144" y="5090890"/>
            <a:ext cx="1600769" cy="119667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Isosceles Triangle 82"/>
          <p:cNvSpPr/>
          <p:nvPr/>
        </p:nvSpPr>
        <p:spPr>
          <a:xfrm rot="9174143">
            <a:off x="1446340" y="3322078"/>
            <a:ext cx="548332" cy="1878318"/>
          </a:xfrm>
          <a:prstGeom prst="triangl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 flipH="1" flipV="1">
            <a:off x="1188841" y="3100786"/>
            <a:ext cx="152400" cy="3011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 rot="10800000">
            <a:off x="1962061" y="4009812"/>
            <a:ext cx="147433" cy="992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 rot="5400000">
            <a:off x="-120579" y="2492042"/>
            <a:ext cx="477870" cy="2187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 rot="5400000">
            <a:off x="89281" y="2552781"/>
            <a:ext cx="294865" cy="992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1104440" y="113038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/>
              <a:t>Current f-to-2f Setup</a:t>
            </a:r>
            <a:endParaRPr lang="en-US" dirty="0"/>
          </a:p>
        </p:txBody>
      </p:sp>
      <p:sp>
        <p:nvSpPr>
          <p:cNvPr id="102" name="TextBox 101"/>
          <p:cNvSpPr txBox="1"/>
          <p:nvPr/>
        </p:nvSpPr>
        <p:spPr>
          <a:xfrm>
            <a:off x="2557482" y="127999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124142" y="127723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753074" y="44242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784950" y="442420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3007283" y="1302076"/>
            <a:ext cx="107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PPKTP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230625" y="3203172"/>
            <a:ext cx="115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57884" y="4273109"/>
            <a:ext cx="115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117832" y="4444184"/>
            <a:ext cx="159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Sapphire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356755" y="2103941"/>
            <a:ext cx="161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Delay Stage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424919" y="3728167"/>
            <a:ext cx="1153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  <a:r>
              <a:rPr lang="en-US" dirty="0" smtClean="0">
                <a:solidFill>
                  <a:schemeClr val="bg1"/>
                </a:solidFill>
              </a:rPr>
              <a:t>BS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371258" y="3924417"/>
            <a:ext cx="51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39430" y="2866879"/>
            <a:ext cx="51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-79233" y="1959643"/>
            <a:ext cx="105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Camera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329770" y="5103648"/>
            <a:ext cx="1053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Grating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390877" y="2298994"/>
            <a:ext cx="65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 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dirty="0" smtClean="0">
                <a:solidFill>
                  <a:schemeClr val="bg1"/>
                </a:solidFill>
              </a:rPr>
              <a:t>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390877" y="3626662"/>
            <a:ext cx="65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 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dirty="0" smtClean="0">
                <a:solidFill>
                  <a:schemeClr val="bg1"/>
                </a:solidFill>
              </a:rPr>
              <a:t>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107169" y="3203172"/>
            <a:ext cx="65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 </a:t>
            </a:r>
            <a:r>
              <a:rPr lang="el-GR" dirty="0" smtClean="0">
                <a:solidFill>
                  <a:schemeClr val="bg1"/>
                </a:solidFill>
              </a:rPr>
              <a:t>λ</a:t>
            </a:r>
            <a:r>
              <a:rPr lang="en-US" dirty="0" smtClean="0">
                <a:solidFill>
                  <a:schemeClr val="bg1"/>
                </a:solidFill>
              </a:rPr>
              <a:t>/2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8737450" y="4780233"/>
            <a:ext cx="381000" cy="3913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/>
          <p:cNvSpPr/>
          <p:nvPr/>
        </p:nvSpPr>
        <p:spPr>
          <a:xfrm>
            <a:off x="8737450" y="4898512"/>
            <a:ext cx="381000" cy="3913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8748507" y="5305070"/>
            <a:ext cx="80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085" y="5715000"/>
            <a:ext cx="8962795" cy="17543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b="1" dirty="0" smtClean="0"/>
              <a:t>P – Periscope</a:t>
            </a:r>
          </a:p>
          <a:p>
            <a:r>
              <a:rPr lang="en-US" sz="1200" b="1" dirty="0" smtClean="0"/>
              <a:t>L – Lens</a:t>
            </a:r>
          </a:p>
          <a:p>
            <a:r>
              <a:rPr lang="en-US" sz="1200" b="1" dirty="0" smtClean="0"/>
              <a:t>DBS – Dichroic Beamsplitter</a:t>
            </a:r>
          </a:p>
          <a:p>
            <a:r>
              <a:rPr lang="en-US" sz="1200" b="1" dirty="0" smtClean="0"/>
              <a:t>PPKTP – Periodically-Poled Potassium Titanyl Phosphate</a:t>
            </a:r>
          </a:p>
          <a:p>
            <a:r>
              <a:rPr lang="el-GR" sz="1200" b="1" dirty="0" smtClean="0"/>
              <a:t>λ</a:t>
            </a:r>
            <a:r>
              <a:rPr lang="en-US" sz="1200" b="1" dirty="0" smtClean="0"/>
              <a:t>/2 – Half-Waveplate</a:t>
            </a:r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200" b="1" dirty="0" smtClean="0"/>
              <a:t>PBS – Polarizing Beamsplitter</a:t>
            </a:r>
            <a:r>
              <a:rPr lang="en-US" sz="1200" b="1" dirty="0"/>
              <a:t> </a:t>
            </a:r>
            <a:r>
              <a:rPr lang="en-US" sz="1200" b="1" dirty="0" smtClean="0"/>
              <a:t>Cube</a:t>
            </a:r>
          </a:p>
          <a:p>
            <a:r>
              <a:rPr lang="en-US" sz="1200" b="1" dirty="0" smtClean="0"/>
              <a:t>F- Filter</a:t>
            </a:r>
          </a:p>
          <a:p>
            <a:r>
              <a:rPr lang="en-US" sz="1200" b="1" dirty="0" smtClean="0"/>
              <a:t>S – Slit</a:t>
            </a:r>
          </a:p>
          <a:p>
            <a:r>
              <a:rPr lang="en-US" sz="1200" b="1" dirty="0" smtClean="0"/>
              <a:t>AL – Aspheric Lens</a:t>
            </a:r>
          </a:p>
          <a:p>
            <a:endParaRPr lang="en-US" dirty="0" smtClean="0"/>
          </a:p>
        </p:txBody>
      </p:sp>
      <p:sp>
        <p:nvSpPr>
          <p:cNvPr id="78" name="Rectangle 77"/>
          <p:cNvSpPr/>
          <p:nvPr/>
        </p:nvSpPr>
        <p:spPr>
          <a:xfrm>
            <a:off x="1992346" y="3025957"/>
            <a:ext cx="268766" cy="242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1992346" y="3025957"/>
            <a:ext cx="258335" cy="242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2013282" y="4284125"/>
            <a:ext cx="268766" cy="2426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2013282" y="4284125"/>
            <a:ext cx="268766" cy="2426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02338" y="5367042"/>
            <a:ext cx="91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7</a:t>
            </a:r>
            <a:r>
              <a:rPr lang="en-US" sz="1200" dirty="0" smtClean="0">
                <a:solidFill>
                  <a:schemeClr val="bg1"/>
                </a:solidFill>
              </a:rPr>
              <a:t>0 mm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560050" y="5364433"/>
            <a:ext cx="910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200 mm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513038" y="4292496"/>
            <a:ext cx="120018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60539" y="2727815"/>
            <a:ext cx="1072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532 nm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1100" y="2727815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99"/>
                </a:solidFill>
              </a:rPr>
              <a:t>1064 nm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017419" y="2883964"/>
            <a:ext cx="228600" cy="223441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105"/>
          <p:cNvSpPr/>
          <p:nvPr/>
        </p:nvSpPr>
        <p:spPr>
          <a:xfrm rot="10800000">
            <a:off x="2156908" y="4009813"/>
            <a:ext cx="147433" cy="992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0" name="Straight Arrow Connector 109"/>
          <p:cNvCxnSpPr/>
          <p:nvPr/>
        </p:nvCxnSpPr>
        <p:spPr>
          <a:xfrm flipH="1" flipV="1">
            <a:off x="896240" y="2601404"/>
            <a:ext cx="152400" cy="30110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2" name="Rectangle 121"/>
          <p:cNvSpPr/>
          <p:nvPr/>
        </p:nvSpPr>
        <p:spPr>
          <a:xfrm rot="2509353">
            <a:off x="667639" y="2464034"/>
            <a:ext cx="6096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9" name="Straight Arrow Connector 128"/>
          <p:cNvCxnSpPr/>
          <p:nvPr/>
        </p:nvCxnSpPr>
        <p:spPr>
          <a:xfrm flipH="1">
            <a:off x="311792" y="2602415"/>
            <a:ext cx="584448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2322" y="123133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81228" cy="4858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Can 10"/>
          <p:cNvSpPr/>
          <p:nvPr/>
        </p:nvSpPr>
        <p:spPr>
          <a:xfrm rot="5400000">
            <a:off x="5566659" y="-1528059"/>
            <a:ext cx="525287" cy="4800607"/>
          </a:xfrm>
          <a:prstGeom prst="can">
            <a:avLst/>
          </a:prstGeom>
          <a:solidFill>
            <a:srgbClr val="FF00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4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743200"/>
            <a:ext cx="2953512" cy="22494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Broadening the spectrum</a:t>
            </a:r>
          </a:p>
          <a:p>
            <a:r>
              <a:rPr lang="en-US" dirty="0"/>
              <a:t>	</a:t>
            </a:r>
            <a:r>
              <a:rPr lang="en-US" dirty="0" smtClean="0"/>
              <a:t>Octave – f and 2f</a:t>
            </a:r>
          </a:p>
          <a:p>
            <a:r>
              <a:rPr lang="en-US" dirty="0"/>
              <a:t>	</a:t>
            </a:r>
          </a:p>
          <a:p>
            <a:r>
              <a:rPr lang="en-US" dirty="0" smtClean="0"/>
              <a:t>Second Harmonic Generation</a:t>
            </a:r>
          </a:p>
          <a:p>
            <a:r>
              <a:rPr lang="en-US" dirty="0"/>
              <a:t>	</a:t>
            </a:r>
            <a:r>
              <a:rPr lang="en-US" dirty="0" smtClean="0"/>
              <a:t>Doubled frequency</a:t>
            </a:r>
          </a:p>
          <a:p>
            <a:endParaRPr lang="en-US" dirty="0" smtClean="0"/>
          </a:p>
          <a:p>
            <a:r>
              <a:rPr lang="en-US" dirty="0" smtClean="0"/>
              <a:t>CEP Experiment</a:t>
            </a:r>
          </a:p>
          <a:p>
            <a:r>
              <a:rPr lang="en-US" dirty="0"/>
              <a:t>	</a:t>
            </a:r>
            <a:r>
              <a:rPr lang="en-US" dirty="0" smtClean="0"/>
              <a:t>532 nm and 1064 nm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/>
              <a:t>		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76200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 smtClean="0"/>
              <a:t>Broadened Spectrum</a:t>
            </a:r>
            <a:endParaRPr lang="en-US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7" y="2362200"/>
            <a:ext cx="4896534" cy="3200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4267200" y="5811915"/>
            <a:ext cx="4724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[5] Moon, Eric Wayne. "Carrier-Envelope Phase Stabilization of Grating-</a:t>
            </a:r>
            <a:br>
              <a:rPr lang="en-US" sz="1100" dirty="0" smtClean="0"/>
            </a:br>
            <a:r>
              <a:rPr lang="en-US" sz="1100" dirty="0" smtClean="0"/>
              <a:t>                Based Chirped-Pulse Amplifiers." Diss. Kansas State U, 2009. </a:t>
            </a:r>
            <a:br>
              <a:rPr lang="en-US" sz="1100" dirty="0" smtClean="0"/>
            </a:br>
            <a:r>
              <a:rPr lang="en-US" sz="1100" dirty="0" smtClean="0"/>
              <a:t>                Abstract. 18. Print.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2419</TotalTime>
  <Words>442</Words>
  <Application>Microsoft Office PowerPoint</Application>
  <PresentationFormat>On-screen Show (4:3)</PresentationFormat>
  <Paragraphs>128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Perspective</vt:lpstr>
      <vt:lpstr>   Stabilizing Carrier-Envelope Phase</vt:lpstr>
      <vt:lpstr>PowerPoint Presentation</vt:lpstr>
      <vt:lpstr>PowerPoint Presentation</vt:lpstr>
      <vt:lpstr>PowerPoint Presentation</vt:lpstr>
      <vt:lpstr>PowerPoint Presentation</vt:lpstr>
      <vt:lpstr>Original f-to-2f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KSU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Lydia Bender: Flawless  Whiskey Drinker Revolutionary</dc:title>
  <dc:creator>Chrisler, Brett</dc:creator>
  <cp:lastModifiedBy>Chrisler, Brett</cp:lastModifiedBy>
  <cp:revision>67</cp:revision>
  <dcterms:created xsi:type="dcterms:W3CDTF">2015-07-23T19:31:57Z</dcterms:created>
  <dcterms:modified xsi:type="dcterms:W3CDTF">2015-07-31T19:27:55Z</dcterms:modified>
</cp:coreProperties>
</file>