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74" r:id="rId12"/>
    <p:sldId id="272" r:id="rId13"/>
    <p:sldId id="265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4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6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7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9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6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6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9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AAAC-F84F-4250-BB9A-0551779560E9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9703-EABA-4CAD-A32A-0FDB4B35B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3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Interfacial Tension of a Settling </a:t>
            </a:r>
            <a:r>
              <a:rPr lang="en-US" dirty="0" smtClean="0"/>
              <a:t>Amoeboid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Angelynn</a:t>
            </a:r>
            <a:r>
              <a:rPr lang="en-US" dirty="0" smtClean="0"/>
              <a:t> </a:t>
            </a:r>
            <a:r>
              <a:rPr lang="en-US" dirty="0" err="1" smtClean="0"/>
              <a:t>Simenson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1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Tether!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5" t="36570" r="30292" b="50177"/>
          <a:stretch/>
        </p:blipFill>
        <p:spPr>
          <a:xfrm>
            <a:off x="2514600" y="1828800"/>
            <a:ext cx="4371109" cy="1419915"/>
          </a:xfrm>
        </p:spPr>
      </p:pic>
      <p:sp>
        <p:nvSpPr>
          <p:cNvPr id="7" name="TextBox 6"/>
          <p:cNvSpPr txBox="1"/>
          <p:nvPr/>
        </p:nvSpPr>
        <p:spPr>
          <a:xfrm>
            <a:off x="381000" y="35052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Having to unload the syringe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Having to reload the liquid so frequently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Having such a small tip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Having a weak adhesion due to no lectin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81400" y="2438400"/>
            <a:ext cx="457200" cy="304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8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larger syringe was used to decrease the amount of times it needed to be emptied, because that sometimes dislodged cells.</a:t>
            </a:r>
          </a:p>
          <a:p>
            <a:r>
              <a:rPr lang="en-US" dirty="0" smtClean="0"/>
              <a:t>A flatter, wider </a:t>
            </a:r>
            <a:r>
              <a:rPr lang="en-US" dirty="0" err="1" smtClean="0"/>
              <a:t>microtube</a:t>
            </a:r>
            <a:r>
              <a:rPr lang="en-US" dirty="0" smtClean="0"/>
              <a:t> tip is more ideal for picking up cells and created by pushing the tip against the wall of the chamber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8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 milled out under chamber to get a closer working distance</a:t>
            </a:r>
          </a:p>
          <a:p>
            <a:r>
              <a:rPr lang="en-US" dirty="0" smtClean="0"/>
              <a:t>Used tape to create a wall around the chamber so that fluid had to be loaded into the chamber less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2" t="22829" r="27273" b="47070"/>
          <a:stretch/>
        </p:blipFill>
        <p:spPr>
          <a:xfrm>
            <a:off x="2667000" y="4267200"/>
            <a:ext cx="3796146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2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Cell Adhesion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t="18811" b="56702"/>
          <a:stretch/>
        </p:blipFill>
        <p:spPr>
          <a:xfrm>
            <a:off x="5770418" y="1752600"/>
            <a:ext cx="2909455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47677" b="30909"/>
          <a:stretch/>
        </p:blipFill>
        <p:spPr>
          <a:xfrm>
            <a:off x="990600" y="4876800"/>
            <a:ext cx="7689273" cy="1468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36461" r="6373" b="37349"/>
          <a:stretch/>
        </p:blipFill>
        <p:spPr>
          <a:xfrm>
            <a:off x="5791200" y="3086498"/>
            <a:ext cx="2888673" cy="931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4478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Microtubes</a:t>
            </a:r>
            <a:r>
              <a:rPr lang="en-US" dirty="0" smtClean="0"/>
              <a:t> used instead of </a:t>
            </a:r>
            <a:r>
              <a:rPr lang="en-US" dirty="0" err="1" smtClean="0"/>
              <a:t>microrods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Suction created by making a syringe pump and withdrawing liquid to pull cell in (top)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Cell stuck better when suction  pulled it to the </a:t>
            </a:r>
            <a:r>
              <a:rPr lang="en-US" dirty="0" err="1" smtClean="0"/>
              <a:t>microtube</a:t>
            </a:r>
            <a:r>
              <a:rPr lang="en-US" dirty="0" smtClean="0"/>
              <a:t> (middle)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whole setup consisted of a syringe, a tube, a stage to control the syringe, another syringe to fit the </a:t>
            </a:r>
            <a:r>
              <a:rPr lang="en-US" dirty="0" err="1" smtClean="0"/>
              <a:t>microtube</a:t>
            </a:r>
            <a:r>
              <a:rPr lang="en-US" dirty="0" smtClean="0"/>
              <a:t>, and the </a:t>
            </a:r>
            <a:r>
              <a:rPr lang="en-US" dirty="0" err="1" smtClean="0"/>
              <a:t>microtube</a:t>
            </a:r>
            <a:r>
              <a:rPr lang="en-US" dirty="0"/>
              <a:t> </a:t>
            </a:r>
            <a:r>
              <a:rPr lang="en-US" dirty="0" smtClean="0"/>
              <a:t>(pictured below)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Tether!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6" t="36634" b="36298"/>
          <a:stretch/>
        </p:blipFill>
        <p:spPr>
          <a:xfrm>
            <a:off x="4343400" y="4267200"/>
            <a:ext cx="4462502" cy="16625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0" t="30473" b="34764"/>
          <a:stretch/>
        </p:blipFill>
        <p:spPr>
          <a:xfrm>
            <a:off x="636850" y="1524000"/>
            <a:ext cx="3935149" cy="1731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206650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a membrane tether being pulled at a flow rate of 4.2 mL/min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701156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tether length when the viscous and Young’s force  are equal is 10.1 microns.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2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Done using a measured parameter,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is the distance between the contact point and a tangent line fitted to the shap</a:t>
                </a:r>
                <a:r>
                  <a:rPr lang="en-US" dirty="0" smtClean="0"/>
                  <a:t>e of the cell.</a:t>
                </a:r>
              </a:p>
              <a:p>
                <a:r>
                  <a:rPr lang="en-US" dirty="0" smtClean="0"/>
                  <a:t>A substitution is made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𝜅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82836"/>
            <a:ext cx="2157984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7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Flow rate determined to be 4.2 mL/min to pull 10.1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μm</m:t>
                    </m:r>
                  </m:oMath>
                </a14:m>
                <a:r>
                  <a:rPr lang="en-US" dirty="0" smtClean="0"/>
                  <a:t> tether from experiment</a:t>
                </a:r>
              </a:p>
              <a:p>
                <a:r>
                  <a:rPr lang="en-US" dirty="0" smtClean="0"/>
                  <a:t>Corresponds to U=70 mm/s through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  <m:sSup>
                      <m:sSupPr>
                        <m:ctrlPr>
                          <a:rPr lang="en-US" b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channel</a:t>
                </a:r>
              </a:p>
              <a:p>
                <a:r>
                  <a:rPr lang="en-US" dirty="0" smtClean="0"/>
                  <a:t>Length and velocity used to determine velocity needed to pull tether, Uc0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𝜅𝛾</m:t>
                        </m:r>
                      </m:e>
                    </m:ra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Where substitutions, and definitions gives: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</a:rPr>
                        <m:t>𝜂</m:t>
                      </m:r>
                      <m:r>
                        <a:rPr lang="en-US" b="0" i="1" smtClean="0">
                          <a:latin typeface="Cambria Math"/>
                        </a:rPr>
                        <m:t>𝑅𝑢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𝑘𝑇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𝜂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Numerically determined result: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b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 b="0" i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J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Agrees with </a:t>
                </a:r>
                <a:r>
                  <a:rPr lang="en-US" i="1" dirty="0" err="1" smtClean="0"/>
                  <a:t>Europhys</a:t>
                </a:r>
                <a:r>
                  <a:rPr lang="en-US" i="1" dirty="0" smtClean="0"/>
                  <a:t>. Lett., </a:t>
                </a:r>
                <a:r>
                  <a:rPr lang="en-US" b="1" dirty="0" smtClean="0"/>
                  <a:t>64 </a:t>
                </a:r>
                <a:r>
                  <a:rPr lang="en-US" dirty="0" smtClean="0"/>
                  <a:t>(6), pp. 837-843 (2003), which gives a value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2.7 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J</m:t>
                    </m:r>
                  </m:oMath>
                </a14:m>
                <a:r>
                  <a:rPr lang="en-US" dirty="0" smtClean="0"/>
                  <a:t> for the vesicle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can also be determined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𝜅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88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4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Studies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Improve precision of L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b="0" dirty="0" smtClean="0"/>
                  <a:t> determinations</a:t>
                </a:r>
              </a:p>
              <a:p>
                <a:r>
                  <a:rPr lang="en-US" dirty="0" smtClean="0"/>
                  <a:t>Compare experimentally determined rise time to time calculated with these parameters</a:t>
                </a:r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06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Settling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7772400" cy="22098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Starts by falling due to gravity</a:t>
                </a:r>
              </a:p>
              <a:p>
                <a:r>
                  <a:rPr lang="en-US" sz="2000" dirty="0" smtClean="0"/>
                  <a:t>Young’s force and viscous force dominate when cell is close to substrate</a:t>
                </a:r>
              </a:p>
              <a:p>
                <a:r>
                  <a:rPr lang="en-US" sz="2000" dirty="0" smtClean="0"/>
                  <a:t>Young’s force comes from the force generated by the stretched bonds between molecules, or the interfacial </a:t>
                </a:r>
                <a:r>
                  <a:rPr lang="en-US" sz="2000" dirty="0" smtClean="0"/>
                  <a:t>tension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The viscous force comes from the wedge of </a:t>
                </a:r>
                <a:r>
                  <a:rPr lang="en-US" sz="2000" dirty="0" smtClean="0"/>
                  <a:t>aqueous medium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resisting the motion of the cell</a:t>
                </a:r>
              </a:p>
              <a:p>
                <a:r>
                  <a:rPr lang="en-US" sz="2000" dirty="0" smtClean="0"/>
                  <a:t>Eventually the horizontal forces reach an equilibrium 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7772400" cy="2209800"/>
              </a:xfrm>
              <a:blipFill rotWithShape="1">
                <a:blip r:embed="rId2"/>
                <a:stretch>
                  <a:fillRect l="-627" t="-1381" r="-1490" b="-30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63141"/>
            <a:ext cx="5562600" cy="25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is important to understand substrate adhesion in cells that crawl</a:t>
                </a:r>
              </a:p>
              <a:p>
                <a:r>
                  <a:rPr lang="en-US" dirty="0" smtClean="0"/>
                  <a:t>The interfacial tension,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, between the cell and medium is an important property in adhesion and migration </a:t>
                </a:r>
              </a:p>
              <a:p>
                <a:r>
                  <a:rPr lang="en-US" dirty="0" smtClean="0"/>
                  <a:t>Could be used in understanding how cancer cells adhere and migrate to advance treatment options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15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at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9624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Forms an equilibrium contact angle with substrate</a:t>
                </a:r>
              </a:p>
              <a:p>
                <a:r>
                  <a:rPr lang="en-US" dirty="0" smtClean="0"/>
                  <a:t>An expression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can be determined by equating the two horizontal forces and solving a differential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To test this theory we can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, the rise time, or time for the cell to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962400" cy="4525963"/>
              </a:xfrm>
              <a:blipFill rotWithShape="1">
                <a:blip r:embed="rId2"/>
                <a:stretch>
                  <a:fillRect l="-1692" t="-215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572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3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Behind Experiment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Need to find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𝛾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Done by pulling a membrane tether from the cell.</a:t>
                </a:r>
              </a:p>
              <a:p>
                <a:r>
                  <a:rPr lang="en-US" sz="2000" dirty="0" smtClean="0"/>
                  <a:t>When a threshold force is reached a tether can be pulled.</a:t>
                </a:r>
              </a:p>
              <a:p>
                <a:r>
                  <a:rPr lang="en-US" sz="2000" dirty="0" smtClean="0"/>
                  <a:t>When viscous and critical force are equal, the product,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𝜅𝛾</m:t>
                    </m:r>
                  </m:oMath>
                </a14:m>
                <a:r>
                  <a:rPr lang="en-US" sz="2000" dirty="0" smtClean="0"/>
                  <a:t> can be determined after the velocity is found when the forces are equal.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𝜅𝛾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𝜂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Pictured to the right is a vesicle, that may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have a lower bending energy,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𝜅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 smtClean="0"/>
                  <a:t> then a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cell, due to the proteins of the cytoskeleton</a:t>
                </a: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or some other factor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9111"/>
            <a:ext cx="3064019" cy="244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46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Apparatus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29321"/>
            <a:ext cx="3394472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4846320" cy="32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0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cell is positioned in </a:t>
                </a:r>
                <a:r>
                  <a:rPr lang="en-US" dirty="0" smtClean="0"/>
                  <a:t>a 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channel of a PMMA flow chamber.</a:t>
                </a:r>
              </a:p>
              <a:p>
                <a:r>
                  <a:rPr lang="en-US" dirty="0" smtClean="0"/>
                  <a:t>A sheet of PDMS covers the chamber</a:t>
                </a:r>
              </a:p>
              <a:p>
                <a:r>
                  <a:rPr lang="en-US" dirty="0" smtClean="0"/>
                  <a:t>The cell to be pulled is attached to a 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μm</m:t>
                    </m:r>
                  </m:oMath>
                </a14:m>
                <a:r>
                  <a:rPr lang="en-US" dirty="0" smtClean="0"/>
                  <a:t> glass rod </a:t>
                </a:r>
                <a:r>
                  <a:rPr lang="en-US" dirty="0" smtClean="0"/>
                  <a:t>via suction, attaining a spherical shape</a:t>
                </a:r>
                <a:endParaRPr lang="en-US" dirty="0" smtClean="0"/>
              </a:p>
              <a:p>
                <a:r>
                  <a:rPr lang="en-US" dirty="0"/>
                  <a:t>F</a:t>
                </a:r>
                <a:r>
                  <a:rPr lang="en-US" dirty="0" smtClean="0"/>
                  <a:t>luid </a:t>
                </a:r>
                <a:r>
                  <a:rPr lang="en-US" dirty="0" smtClean="0"/>
                  <a:t>flow is created by a syringe pump </a:t>
                </a:r>
                <a:r>
                  <a:rPr lang="en-US" dirty="0" smtClean="0"/>
                  <a:t>that withdraws liquid</a:t>
                </a:r>
                <a:endParaRPr lang="en-US" dirty="0" smtClean="0"/>
              </a:p>
              <a:p>
                <a:r>
                  <a:rPr lang="en-US" dirty="0" smtClean="0"/>
                  <a:t>At a certain flow velocity, the </a:t>
                </a:r>
                <a:r>
                  <a:rPr lang="en-US" dirty="0" smtClean="0"/>
                  <a:t>tether</a:t>
                </a:r>
                <a:r>
                  <a:rPr lang="en-US" dirty="0" smtClean="0"/>
                  <a:t> </a:t>
                </a:r>
                <a:r>
                  <a:rPr lang="en-US" dirty="0" smtClean="0"/>
                  <a:t>extruded stops growing, because force equilibrium was </a:t>
                </a:r>
                <a:r>
                  <a:rPr lang="en-US" dirty="0" smtClean="0"/>
                  <a:t>reached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</a:rPr>
                      <m:t>𝜋𝜂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𝜅𝛾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8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7" b="53391"/>
          <a:stretch/>
        </p:blipFill>
        <p:spPr>
          <a:xfrm>
            <a:off x="352044" y="3886200"/>
            <a:ext cx="4096512" cy="9791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 b="25277"/>
          <a:stretch/>
        </p:blipFill>
        <p:spPr>
          <a:xfrm>
            <a:off x="317500" y="5005495"/>
            <a:ext cx="4165600" cy="1634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545" y="17526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left: a close up image of the </a:t>
            </a:r>
            <a:r>
              <a:rPr lang="en-US" dirty="0" err="1" smtClean="0"/>
              <a:t>microrod</a:t>
            </a:r>
            <a:r>
              <a:rPr lang="en-US" dirty="0" smtClean="0"/>
              <a:t> in the channel, taken with the microscope</a:t>
            </a:r>
          </a:p>
          <a:p>
            <a:endParaRPr lang="en-US" dirty="0"/>
          </a:p>
          <a:p>
            <a:r>
              <a:rPr lang="en-US" dirty="0" smtClean="0"/>
              <a:t>Bottom left: an outside view of the </a:t>
            </a:r>
            <a:r>
              <a:rPr lang="en-US" dirty="0" err="1" smtClean="0"/>
              <a:t>microrod</a:t>
            </a:r>
            <a:r>
              <a:rPr lang="en-US" dirty="0" smtClean="0"/>
              <a:t> in the channel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12929" r="35455" b="19192"/>
          <a:stretch/>
        </p:blipFill>
        <p:spPr>
          <a:xfrm>
            <a:off x="5638800" y="1174897"/>
            <a:ext cx="2504082" cy="42068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556706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Above: the 3-D stage used to move and insert the </a:t>
            </a:r>
            <a:r>
              <a:rPr lang="en-US" dirty="0" err="1" smtClean="0"/>
              <a:t>microrod</a:t>
            </a:r>
            <a:r>
              <a:rPr lang="en-US" dirty="0" smtClean="0"/>
              <a:t> into the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0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Up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295400"/>
            <a:ext cx="3800475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096512" cy="3121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676400"/>
            <a:ext cx="4096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find an unsettled cell by moving the </a:t>
            </a:r>
            <a:r>
              <a:rPr lang="en-US" dirty="0" err="1" smtClean="0"/>
              <a:t>microrod</a:t>
            </a:r>
            <a:r>
              <a:rPr lang="en-US" dirty="0" smtClean="0"/>
              <a:t> with the 3D stage. The brighter cell below the rod is the loose cell. To pick it up we moved the rod until it was in contact with the cell.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648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Right: a </a:t>
            </a:r>
            <a:r>
              <a:rPr lang="en-US" dirty="0" smtClean="0"/>
              <a:t>sitting cell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smtClean="0"/>
              <a:t>adhered </a:t>
            </a:r>
            <a:r>
              <a:rPr lang="en-US" dirty="0" smtClean="0"/>
              <a:t>to the </a:t>
            </a:r>
            <a:r>
              <a:rPr lang="en-US" dirty="0" smtClean="0"/>
              <a:t>rod</a:t>
            </a:r>
            <a:r>
              <a:rPr lang="en-US" dirty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3733800"/>
            <a:ext cx="304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9545" y="3865372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  <a:r>
                  <a:rPr lang="en-US" sz="1200" dirty="0" smtClean="0"/>
                  <a:t>0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𝜇</m:t>
                    </m:r>
                    <m:r>
                      <a:rPr lang="en-US" sz="12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5" y="3865372"/>
                <a:ext cx="1066800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86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945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Interfacial Tension of a Settling Amoeboid Cell</vt:lpstr>
      <vt:lpstr>Cell Settling </vt:lpstr>
      <vt:lpstr>Importance</vt:lpstr>
      <vt:lpstr>Cell at Equilibrium</vt:lpstr>
      <vt:lpstr>Theory Behind Experiment</vt:lpstr>
      <vt:lpstr>The Apparatus</vt:lpstr>
      <vt:lpstr>The Experiment</vt:lpstr>
      <vt:lpstr>The Parts</vt:lpstr>
      <vt:lpstr>Picking Up Cells</vt:lpstr>
      <vt:lpstr>Almost Tether!</vt:lpstr>
      <vt:lpstr>Small Improvements</vt:lpstr>
      <vt:lpstr>Chamber Modifications</vt:lpstr>
      <vt:lpstr>Better Cell Adhesion</vt:lpstr>
      <vt:lpstr>Tether!</vt:lpstr>
      <vt:lpstr>Calculation</vt:lpstr>
      <vt:lpstr>Result</vt:lpstr>
      <vt:lpstr>Future Studies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Interfacial Tension of a Settling Amoeba Cell</dc:title>
  <dc:creator>Ange</dc:creator>
  <cp:lastModifiedBy>Ange</cp:lastModifiedBy>
  <cp:revision>55</cp:revision>
  <dcterms:created xsi:type="dcterms:W3CDTF">2015-07-20T18:12:04Z</dcterms:created>
  <dcterms:modified xsi:type="dcterms:W3CDTF">2015-07-30T20:26:20Z</dcterms:modified>
</cp:coreProperties>
</file>