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5816662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TBM itself mediates the ROCs and using a token pass to limit error and input bytes.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cooling system runs through the layers between the pixel sheets.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Trigger makes you think of a trigger on a gun or a trigger to detonate something. The trigger here is the entire system and serves a similar function because when an event demonstrates certain desired characteristics, the system triggers an acceptance or rejection procedure that allows the data to be passed through to back-end electronics or to be dumped. To make things more confusing, the trigger can also refer to the signal being sent or any element of the overall system involved in the selection process.</a:t>
            </a:r>
          </a:p>
          <a:p>
            <a:pPr rtl="0">
              <a:spcBef>
                <a:spcPts val="0"/>
              </a:spcBef>
              <a:buNone/>
            </a:pPr>
            <a:r>
              <a:rPr lang="en"/>
              <a:t>2) Calorimeter measures energy while Muon chambers detect track patterns</a:t>
            </a:r>
          </a:p>
          <a:p>
            <a:pPr rtl="0">
              <a:spcBef>
                <a:spcPts val="0"/>
              </a:spcBef>
              <a:buNone/>
            </a:pPr>
            <a:endParaRPr/>
          </a:p>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code consists of two main parts: the headers for the interface and the resource library. The interface headers contain all the GUI and interactive parts, as well as the output stream to display. The library contains the references that allow for voltages and other tests to be inputted into the test board and interprets the responses from the TBM to be outputted and declared a pass or fail.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There is a lot of code...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4 detectors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1" name="Shape 11"/>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2" name="Shape 12"/>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3" name="Shape 33"/>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35" name="Shape 35"/>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1746892"/>
            <a:ext cx="7772400" cy="1238099"/>
          </a:xfrm>
          <a:prstGeom prst="rect">
            <a:avLst/>
          </a:prstGeom>
        </p:spPr>
        <p:txBody>
          <a:bodyPr lIns="91425" tIns="91425" rIns="91425" bIns="91425" anchor="b" anchorCtr="0">
            <a:noAutofit/>
          </a:bodyPr>
          <a:lstStyle/>
          <a:p>
            <a:pPr>
              <a:spcBef>
                <a:spcPts val="0"/>
              </a:spcBef>
              <a:buNone/>
            </a:pPr>
            <a:r>
              <a:rPr lang="en"/>
              <a:t>Compact Muon Solenoid Detector (CMS) &amp; The Token Bit Manager (TBM)</a:t>
            </a:r>
          </a:p>
        </p:txBody>
      </p:sp>
      <p:sp>
        <p:nvSpPr>
          <p:cNvPr id="40" name="Shape 40"/>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rtl="0">
              <a:spcBef>
                <a:spcPts val="0"/>
              </a:spcBef>
              <a:buNone/>
            </a:pPr>
            <a:r>
              <a:rPr lang="en"/>
              <a:t>Alex Armstrong &amp; Wyatt Behn </a:t>
            </a:r>
          </a:p>
          <a:p>
            <a:pPr>
              <a:spcBef>
                <a:spcPts val="0"/>
              </a:spcBef>
              <a:buNone/>
            </a:pPr>
            <a:r>
              <a:rPr lang="en"/>
              <a:t>Mentor: Dr. Andrew Ivanov</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Hadron Calorimeter</a:t>
            </a:r>
          </a:p>
        </p:txBody>
      </p:sp>
      <p:sp>
        <p:nvSpPr>
          <p:cNvPr id="108" name="Shape 108"/>
          <p:cNvSpPr txBox="1">
            <a:spLocks noGrp="1"/>
          </p:cNvSpPr>
          <p:nvPr>
            <p:ph type="body" idx="1"/>
          </p:nvPr>
        </p:nvSpPr>
        <p:spPr>
          <a:xfrm>
            <a:off x="5990900" y="1200150"/>
            <a:ext cx="3052200" cy="3725699"/>
          </a:xfrm>
          <a:prstGeom prst="rect">
            <a:avLst/>
          </a:prstGeom>
        </p:spPr>
        <p:txBody>
          <a:bodyPr lIns="91425" tIns="91425" rIns="91425" bIns="91425" anchor="t" anchorCtr="0">
            <a:noAutofit/>
          </a:bodyPr>
          <a:lstStyle/>
          <a:p>
            <a:pPr>
              <a:spcBef>
                <a:spcPts val="0"/>
              </a:spcBef>
              <a:buNone/>
            </a:pPr>
            <a:r>
              <a:rPr lang="en"/>
              <a:t>Repeated layers of absorber plates (brass and steel) and active scintillating material detect neutral and charged hadrons</a:t>
            </a:r>
          </a:p>
        </p:txBody>
      </p:sp>
      <p:pic>
        <p:nvPicPr>
          <p:cNvPr id="109" name="Shape 109"/>
          <p:cNvPicPr preferRelativeResize="0"/>
          <p:nvPr/>
        </p:nvPicPr>
        <p:blipFill>
          <a:blip r:embed="rId3"/>
          <a:stretch>
            <a:fillRect/>
          </a:stretch>
        </p:blipFill>
        <p:spPr>
          <a:xfrm>
            <a:off x="102861" y="1271575"/>
            <a:ext cx="5617658" cy="3725701"/>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lgn="ctr" rtl="0">
              <a:spcBef>
                <a:spcPts val="0"/>
              </a:spcBef>
              <a:buNone/>
            </a:pPr>
            <a:r>
              <a:rPr lang="en"/>
              <a:t>CMS Detector System</a:t>
            </a:r>
          </a:p>
        </p:txBody>
      </p:sp>
      <p:pic>
        <p:nvPicPr>
          <p:cNvPr id="115" name="Shape 115"/>
          <p:cNvPicPr preferRelativeResize="0"/>
          <p:nvPr/>
        </p:nvPicPr>
        <p:blipFill>
          <a:blip r:embed="rId3"/>
          <a:stretch>
            <a:fillRect/>
          </a:stretch>
        </p:blipFill>
        <p:spPr>
          <a:xfrm>
            <a:off x="663275" y="1159250"/>
            <a:ext cx="7797950" cy="3984250"/>
          </a:xfrm>
          <a:prstGeom prst="rect">
            <a:avLst/>
          </a:prstGeom>
          <a:ln>
            <a:noFill/>
          </a:ln>
        </p:spPr>
      </p:pic>
      <p:cxnSp>
        <p:nvCxnSpPr>
          <p:cNvPr id="116" name="Shape 116"/>
          <p:cNvCxnSpPr/>
          <p:nvPr/>
        </p:nvCxnSpPr>
        <p:spPr>
          <a:xfrm>
            <a:off x="5031575" y="1487050"/>
            <a:ext cx="961499" cy="392100"/>
          </a:xfrm>
          <a:prstGeom prst="straightConnector1">
            <a:avLst/>
          </a:prstGeom>
          <a:noFill/>
          <a:ln w="38100" cap="flat">
            <a:solidFill>
              <a:srgbClr val="FF0000"/>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2400"/>
                                        <p:tgtEl>
                                          <p:spTgt spid="1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Muon Chambers</a:t>
            </a:r>
          </a:p>
        </p:txBody>
      </p:sp>
      <p:sp>
        <p:nvSpPr>
          <p:cNvPr id="122" name="Shape 122"/>
          <p:cNvSpPr txBox="1">
            <a:spLocks noGrp="1"/>
          </p:cNvSpPr>
          <p:nvPr>
            <p:ph type="body" idx="1"/>
          </p:nvPr>
        </p:nvSpPr>
        <p:spPr>
          <a:xfrm>
            <a:off x="457200" y="1200150"/>
            <a:ext cx="4026300" cy="3725699"/>
          </a:xfrm>
          <a:prstGeom prst="rect">
            <a:avLst/>
          </a:prstGeom>
        </p:spPr>
        <p:txBody>
          <a:bodyPr lIns="91425" tIns="91425" rIns="91425" bIns="91425" anchor="t" anchorCtr="0">
            <a:noAutofit/>
          </a:bodyPr>
          <a:lstStyle/>
          <a:p>
            <a:pPr>
              <a:spcBef>
                <a:spcPts val="0"/>
              </a:spcBef>
              <a:buNone/>
            </a:pPr>
            <a:r>
              <a:rPr lang="en"/>
              <a:t>4 layers of muon detection stations interspersed with iron “return yoke” plates detect muons</a:t>
            </a:r>
          </a:p>
        </p:txBody>
      </p:sp>
      <p:pic>
        <p:nvPicPr>
          <p:cNvPr id="123" name="Shape 123"/>
          <p:cNvPicPr preferRelativeResize="0"/>
          <p:nvPr/>
        </p:nvPicPr>
        <p:blipFill>
          <a:blip r:embed="rId3"/>
          <a:stretch>
            <a:fillRect/>
          </a:stretch>
        </p:blipFill>
        <p:spPr>
          <a:xfrm>
            <a:off x="4886880" y="1063375"/>
            <a:ext cx="4161045" cy="39946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lgn="ctr" rtl="0">
              <a:spcBef>
                <a:spcPts val="0"/>
              </a:spcBef>
              <a:buNone/>
            </a:pPr>
            <a:r>
              <a:rPr lang="en"/>
              <a:t>CMS Detector System</a:t>
            </a:r>
          </a:p>
        </p:txBody>
      </p:sp>
      <p:pic>
        <p:nvPicPr>
          <p:cNvPr id="129" name="Shape 129"/>
          <p:cNvPicPr preferRelativeResize="0"/>
          <p:nvPr/>
        </p:nvPicPr>
        <p:blipFill>
          <a:blip r:embed="rId3"/>
          <a:stretch>
            <a:fillRect/>
          </a:stretch>
        </p:blipFill>
        <p:spPr>
          <a:xfrm>
            <a:off x="823700" y="0"/>
            <a:ext cx="7496600" cy="51435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stretch>
            <a:fillRect/>
          </a:stretch>
        </p:blipFill>
        <p:spPr>
          <a:xfrm>
            <a:off x="1440625" y="1156475"/>
            <a:ext cx="5955250" cy="3987026"/>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Inner Tracking System</a:t>
            </a:r>
          </a:p>
        </p:txBody>
      </p:sp>
      <p:sp>
        <p:nvSpPr>
          <p:cNvPr id="140" name="Shape 1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Consists of 3 barrels of pixel detectors that amounts to a 4.4-10.2 cm radius tube</a:t>
            </a:r>
          </a:p>
          <a:p>
            <a:pPr lvl="0" rtl="0">
              <a:spcBef>
                <a:spcPts val="0"/>
              </a:spcBef>
              <a:buNone/>
            </a:pPr>
            <a:endParaRPr sz="2400"/>
          </a:p>
          <a:p>
            <a:pPr rtl="0">
              <a:spcBef>
                <a:spcPts val="0"/>
              </a:spcBef>
              <a:buNone/>
            </a:pPr>
            <a:endParaRPr sz="2400"/>
          </a:p>
          <a:p>
            <a:pPr lvl="0" rtl="0">
              <a:spcBef>
                <a:spcPts val="0"/>
              </a:spcBef>
              <a:buNone/>
            </a:pPr>
            <a:endParaRPr sz="2400"/>
          </a:p>
          <a:p>
            <a:pPr rtl="0">
              <a:spcBef>
                <a:spcPts val="0"/>
              </a:spcBef>
              <a:buNone/>
            </a:pPr>
            <a:endParaRPr sz="2400"/>
          </a:p>
          <a:p>
            <a:pPr lvl="0" rtl="0">
              <a:spcBef>
                <a:spcPts val="0"/>
              </a:spcBef>
              <a:buNone/>
            </a:pPr>
            <a:endParaRPr sz="2400"/>
          </a:p>
          <a:p>
            <a:pPr rtl="0">
              <a:spcBef>
                <a:spcPts val="0"/>
              </a:spcBef>
              <a:buNone/>
            </a:pPr>
            <a:endParaRPr sz="2400"/>
          </a:p>
          <a:p>
            <a:pPr lvl="0">
              <a:spcBef>
                <a:spcPts val="0"/>
              </a:spcBef>
              <a:buNone/>
            </a:pPr>
            <a:endParaRPr sz="2400"/>
          </a:p>
        </p:txBody>
      </p:sp>
      <p:pic>
        <p:nvPicPr>
          <p:cNvPr id="141" name="Shape 141"/>
          <p:cNvPicPr preferRelativeResize="0"/>
          <p:nvPr/>
        </p:nvPicPr>
        <p:blipFill>
          <a:blip r:embed="rId3"/>
          <a:stretch>
            <a:fillRect/>
          </a:stretch>
        </p:blipFill>
        <p:spPr>
          <a:xfrm>
            <a:off x="2971800" y="2773200"/>
            <a:ext cx="5715000" cy="2152650"/>
          </a:xfrm>
          <a:prstGeom prst="rect">
            <a:avLst/>
          </a:prstGeom>
          <a:ln w="19050" cap="flat">
            <a:solidFill>
              <a:srgbClr val="000000"/>
            </a:solidFill>
            <a:prstDash val="solid"/>
            <a:round/>
            <a:headEnd type="none" w="med" len="med"/>
            <a:tailEnd type="none" w="med" len="med"/>
          </a:ln>
        </p:spPr>
      </p:pic>
      <p:cxnSp>
        <p:nvCxnSpPr>
          <p:cNvPr id="142" name="Shape 142"/>
          <p:cNvCxnSpPr/>
          <p:nvPr/>
        </p:nvCxnSpPr>
        <p:spPr>
          <a:xfrm flipH="1">
            <a:off x="5863900" y="2286450"/>
            <a:ext cx="922799" cy="1553100"/>
          </a:xfrm>
          <a:prstGeom prst="straightConnector1">
            <a:avLst/>
          </a:prstGeom>
          <a:noFill/>
          <a:ln w="28575" cap="flat">
            <a:solidFill>
              <a:srgbClr val="000000"/>
            </a:solidFill>
            <a:prstDash val="solid"/>
            <a:round/>
            <a:headEnd type="none" w="lg" len="lg"/>
            <a:tailEnd type="triangle" w="lg" len="lg"/>
          </a:ln>
        </p:spPr>
      </p:cxnSp>
      <p:sp>
        <p:nvSpPr>
          <p:cNvPr id="143" name="Shape 143"/>
          <p:cNvSpPr txBox="1"/>
          <p:nvPr/>
        </p:nvSpPr>
        <p:spPr>
          <a:xfrm>
            <a:off x="6505350" y="1879575"/>
            <a:ext cx="1508099" cy="406800"/>
          </a:xfrm>
          <a:prstGeom prst="rect">
            <a:avLst/>
          </a:prstGeom>
        </p:spPr>
        <p:txBody>
          <a:bodyPr lIns="91425" tIns="91425" rIns="91425" bIns="91425" anchor="t" anchorCtr="0">
            <a:noAutofit/>
          </a:bodyPr>
          <a:lstStyle/>
          <a:p>
            <a:pPr>
              <a:spcBef>
                <a:spcPts val="0"/>
              </a:spcBef>
              <a:buNone/>
            </a:pPr>
            <a:r>
              <a:rPr lang="en" b="1">
                <a:latin typeface="Georgia"/>
                <a:ea typeface="Georgia"/>
                <a:cs typeface="Georgia"/>
                <a:sym typeface="Georgia"/>
              </a:rPr>
              <a:t>TBM</a:t>
            </a:r>
          </a:p>
        </p:txBody>
      </p:sp>
      <p:sp>
        <p:nvSpPr>
          <p:cNvPr id="144" name="Shape 144"/>
          <p:cNvSpPr txBox="1"/>
          <p:nvPr/>
        </p:nvSpPr>
        <p:spPr>
          <a:xfrm>
            <a:off x="457200" y="2262250"/>
            <a:ext cx="2469000" cy="2599799"/>
          </a:xfrm>
          <a:prstGeom prst="rect">
            <a:avLst/>
          </a:prstGeom>
        </p:spPr>
        <p:txBody>
          <a:bodyPr lIns="91425" tIns="91425" rIns="91425" bIns="91425" anchor="t" anchorCtr="0">
            <a:noAutofit/>
          </a:bodyPr>
          <a:lstStyle/>
          <a:p>
            <a:pPr marL="457200" lvl="0" indent="-381000" rtl="0">
              <a:spcBef>
                <a:spcPts val="600"/>
              </a:spcBef>
              <a:buClr>
                <a:srgbClr val="000000"/>
              </a:buClr>
              <a:buSzPct val="100000"/>
              <a:buFont typeface="Georgia"/>
              <a:buChar char="●"/>
            </a:pPr>
            <a:r>
              <a:rPr lang="en" sz="2400">
                <a:solidFill>
                  <a:schemeClr val="dk1"/>
                </a:solidFill>
                <a:latin typeface="Georgia"/>
                <a:ea typeface="Georgia"/>
                <a:cs typeface="Georgia"/>
                <a:sym typeface="Georgia"/>
              </a:rPr>
              <a:t>[This picture displays a TBM connected to 16 ROC (read out chips)]</a:t>
            </a:r>
          </a:p>
          <a:p>
            <a:pPr lvl="0">
              <a:spcBef>
                <a:spcPts val="0"/>
              </a:spcBef>
              <a:buNone/>
            </a:pPr>
            <a:endParaRPr sz="2400"/>
          </a:p>
        </p:txBody>
      </p:sp>
      <p:cxnSp>
        <p:nvCxnSpPr>
          <p:cNvPr id="145" name="Shape 145"/>
          <p:cNvCxnSpPr/>
          <p:nvPr/>
        </p:nvCxnSpPr>
        <p:spPr>
          <a:xfrm flipH="1">
            <a:off x="4817074" y="2318525"/>
            <a:ext cx="281400" cy="810299"/>
          </a:xfrm>
          <a:prstGeom prst="straightConnector1">
            <a:avLst/>
          </a:prstGeom>
          <a:noFill/>
          <a:ln w="28575" cap="flat">
            <a:solidFill>
              <a:srgbClr val="000000"/>
            </a:solidFill>
            <a:prstDash val="solid"/>
            <a:round/>
            <a:headEnd type="none" w="lg" len="lg"/>
            <a:tailEnd type="triangle" w="lg" len="lg"/>
          </a:ln>
        </p:spPr>
      </p:cxnSp>
      <p:cxnSp>
        <p:nvCxnSpPr>
          <p:cNvPr id="146" name="Shape 146"/>
          <p:cNvCxnSpPr/>
          <p:nvPr/>
        </p:nvCxnSpPr>
        <p:spPr>
          <a:xfrm>
            <a:off x="5098475" y="2329775"/>
            <a:ext cx="303900" cy="787800"/>
          </a:xfrm>
          <a:prstGeom prst="straightConnector1">
            <a:avLst/>
          </a:prstGeom>
          <a:noFill/>
          <a:ln w="28575" cap="flat">
            <a:solidFill>
              <a:srgbClr val="000000"/>
            </a:solidFill>
            <a:prstDash val="solid"/>
            <a:round/>
            <a:headEnd type="none" w="lg" len="lg"/>
            <a:tailEnd type="triangle" w="lg" len="lg"/>
          </a:ln>
        </p:spPr>
      </p:cxnSp>
      <p:sp>
        <p:nvSpPr>
          <p:cNvPr id="147" name="Shape 147"/>
          <p:cNvSpPr txBox="1"/>
          <p:nvPr/>
        </p:nvSpPr>
        <p:spPr>
          <a:xfrm>
            <a:off x="4468200" y="1947975"/>
            <a:ext cx="1215600" cy="270000"/>
          </a:xfrm>
          <a:prstGeom prst="rect">
            <a:avLst/>
          </a:prstGeom>
        </p:spPr>
        <p:txBody>
          <a:bodyPr lIns="91425" tIns="91425" rIns="91425" bIns="91425" anchor="t" anchorCtr="0">
            <a:noAutofit/>
          </a:bodyPr>
          <a:lstStyle/>
          <a:p>
            <a:pPr algn="ctr">
              <a:spcBef>
                <a:spcPts val="0"/>
              </a:spcBef>
              <a:buNone/>
            </a:pPr>
            <a:r>
              <a:rPr lang="en" b="1">
                <a:latin typeface="Georgia"/>
                <a:ea typeface="Georgia"/>
                <a:cs typeface="Georgia"/>
                <a:sym typeface="Georgia"/>
              </a:rPr>
              <a:t>ROCs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More Inner Tracking</a:t>
            </a:r>
          </a:p>
        </p:txBody>
      </p:sp>
      <p:sp>
        <p:nvSpPr>
          <p:cNvPr id="153" name="Shape 153"/>
          <p:cNvSpPr txBox="1">
            <a:spLocks noGrp="1"/>
          </p:cNvSpPr>
          <p:nvPr>
            <p:ph type="body" idx="1"/>
          </p:nvPr>
        </p:nvSpPr>
        <p:spPr>
          <a:xfrm>
            <a:off x="457200" y="1200150"/>
            <a:ext cx="8229600" cy="3725699"/>
          </a:xfrm>
          <a:prstGeom prst="rect">
            <a:avLst/>
          </a:prstGeom>
          <a:ln>
            <a:noFill/>
          </a:ln>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The Inner Tracking Detector has 66 million pixels</a:t>
            </a:r>
          </a:p>
          <a:p>
            <a:pPr lvl="0" rtl="0">
              <a:spcBef>
                <a:spcPts val="0"/>
              </a:spcBef>
              <a:buNone/>
            </a:pPr>
            <a:endParaRPr sz="2400"/>
          </a:p>
          <a:p>
            <a:pPr marL="457200" lvl="0" indent="-381000" rtl="0">
              <a:spcBef>
                <a:spcPts val="0"/>
              </a:spcBef>
              <a:buClr>
                <a:schemeClr val="dk1"/>
              </a:buClr>
              <a:buSzPct val="100000"/>
              <a:buFont typeface="Arial"/>
              <a:buChar char="●"/>
            </a:pPr>
            <a:r>
              <a:rPr lang="en" sz="2400"/>
              <a:t>The whole system is </a:t>
            </a:r>
          </a:p>
          <a:p>
            <a:pPr lvl="0" indent="457200" rtl="0">
              <a:spcBef>
                <a:spcPts val="0"/>
              </a:spcBef>
              <a:buNone/>
            </a:pPr>
            <a:r>
              <a:rPr lang="en" sz="2400"/>
              <a:t>cooled to -20</a:t>
            </a:r>
            <a:r>
              <a:rPr lang="en" sz="2400" baseline="30000"/>
              <a:t>0</a:t>
            </a:r>
            <a:r>
              <a:rPr lang="en" sz="2400"/>
              <a:t> C</a:t>
            </a:r>
          </a:p>
          <a:p>
            <a:pPr lvl="0" rtl="0">
              <a:spcBef>
                <a:spcPts val="0"/>
              </a:spcBef>
              <a:buNone/>
            </a:pPr>
            <a:endParaRPr sz="2400"/>
          </a:p>
          <a:p>
            <a:pPr marL="457200" lvl="0" indent="-381000" rtl="0">
              <a:spcBef>
                <a:spcPts val="0"/>
              </a:spcBef>
              <a:buClr>
                <a:schemeClr val="dk1"/>
              </a:buClr>
              <a:buSzPct val="100000"/>
              <a:buFont typeface="Arial"/>
              <a:buChar char="●"/>
            </a:pPr>
            <a:r>
              <a:rPr lang="en" sz="2400"/>
              <a:t>Each silicon sensor </a:t>
            </a:r>
          </a:p>
          <a:p>
            <a:pPr indent="457200" rtl="0">
              <a:spcBef>
                <a:spcPts val="0"/>
              </a:spcBef>
              <a:buNone/>
            </a:pPr>
            <a:r>
              <a:rPr lang="en" sz="2400"/>
              <a:t>is only 150 x 100 </a:t>
            </a:r>
            <a:r>
              <a:rPr lang="en" sz="2400">
                <a:solidFill>
                  <a:srgbClr val="000000"/>
                </a:solidFill>
              </a:rPr>
              <a:t>μm </a:t>
            </a:r>
          </a:p>
          <a:p>
            <a:pPr lvl="0" indent="457200" rtl="0">
              <a:spcBef>
                <a:spcPts val="0"/>
              </a:spcBef>
              <a:buNone/>
            </a:pPr>
            <a:r>
              <a:rPr lang="en" sz="2400">
                <a:solidFill>
                  <a:srgbClr val="000000"/>
                </a:solidFill>
              </a:rPr>
              <a:t>(about 2 hair widths)</a:t>
            </a:r>
          </a:p>
          <a:p>
            <a:pPr lvl="0">
              <a:spcBef>
                <a:spcPts val="0"/>
              </a:spcBef>
              <a:buNone/>
            </a:pPr>
            <a:endParaRPr sz="2400"/>
          </a:p>
        </p:txBody>
      </p:sp>
      <p:pic>
        <p:nvPicPr>
          <p:cNvPr id="154" name="Shape 154"/>
          <p:cNvPicPr preferRelativeResize="0"/>
          <p:nvPr/>
        </p:nvPicPr>
        <p:blipFill>
          <a:blip r:embed="rId3"/>
          <a:stretch>
            <a:fillRect/>
          </a:stretch>
        </p:blipFill>
        <p:spPr>
          <a:xfrm>
            <a:off x="3905450" y="1904549"/>
            <a:ext cx="5238549" cy="30213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Problems</a:t>
            </a:r>
          </a:p>
        </p:txBody>
      </p:sp>
      <p:sp>
        <p:nvSpPr>
          <p:cNvPr id="160" name="Shape 160"/>
          <p:cNvSpPr txBox="1">
            <a:spLocks noGrp="1"/>
          </p:cNvSpPr>
          <p:nvPr>
            <p:ph type="body" idx="1"/>
          </p:nvPr>
        </p:nvSpPr>
        <p:spPr>
          <a:xfrm>
            <a:off x="330000" y="1200150"/>
            <a:ext cx="8484000" cy="3725699"/>
          </a:xfrm>
          <a:prstGeom prst="rect">
            <a:avLst/>
          </a:prstGeom>
        </p:spPr>
        <p:txBody>
          <a:bodyPr lIns="91425" tIns="91425" rIns="91425" bIns="91425" anchor="t" anchorCtr="0">
            <a:noAutofit/>
          </a:bodyPr>
          <a:lstStyle/>
          <a:p>
            <a:pPr lvl="0" rtl="0">
              <a:spcBef>
                <a:spcPts val="0"/>
              </a:spcBef>
              <a:buNone/>
            </a:pPr>
            <a:endParaRPr sz="2400"/>
          </a:p>
          <a:p>
            <a:pPr lvl="0" rtl="0">
              <a:spcBef>
                <a:spcPts val="0"/>
              </a:spcBef>
              <a:buNone/>
            </a:pPr>
            <a:endParaRPr sz="2400"/>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endParaRPr/>
          </a:p>
        </p:txBody>
      </p:sp>
      <p:sp>
        <p:nvSpPr>
          <p:cNvPr id="166" name="Shape 16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67" name="Shape 167"/>
          <p:cNvPicPr preferRelativeResize="0"/>
          <p:nvPr/>
        </p:nvPicPr>
        <p:blipFill>
          <a:blip r:embed="rId3"/>
          <a:stretch>
            <a:fillRect/>
          </a:stretch>
        </p:blipFill>
        <p:spPr>
          <a:xfrm>
            <a:off x="0" y="-50612"/>
            <a:ext cx="9143999" cy="5244721"/>
          </a:xfrm>
          <a:prstGeom prst="rect">
            <a:avLst/>
          </a:prstGeom>
          <a:noFill/>
          <a:ln w="19050" cap="flat">
            <a:solidFill>
              <a:schemeClr val="dk2"/>
            </a:solidFill>
            <a:prstDash val="solid"/>
            <a:round/>
            <a:headEnd type="none" w="med" len="med"/>
            <a:tailEnd type="none" w="med" len="med"/>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Problems</a:t>
            </a:r>
          </a:p>
        </p:txBody>
      </p:sp>
      <p:sp>
        <p:nvSpPr>
          <p:cNvPr id="173" name="Shape 173"/>
          <p:cNvSpPr txBox="1">
            <a:spLocks noGrp="1"/>
          </p:cNvSpPr>
          <p:nvPr>
            <p:ph type="body" idx="1"/>
          </p:nvPr>
        </p:nvSpPr>
        <p:spPr>
          <a:xfrm>
            <a:off x="128200" y="1110275"/>
            <a:ext cx="4954499" cy="931200"/>
          </a:xfrm>
          <a:prstGeom prst="rect">
            <a:avLst/>
          </a:prstGeom>
        </p:spPr>
        <p:txBody>
          <a:bodyPr lIns="91425" tIns="91425" rIns="91425" bIns="91425" anchor="t" anchorCtr="0">
            <a:noAutofit/>
          </a:bodyPr>
          <a:lstStyle/>
          <a:p>
            <a:pPr lvl="0" rtl="0">
              <a:spcBef>
                <a:spcPts val="0"/>
              </a:spcBef>
              <a:buNone/>
            </a:pPr>
            <a:r>
              <a:rPr lang="en" sz="2400"/>
              <a:t>1)  SO MUCH DATA! - 40 terabytes/second</a:t>
            </a:r>
          </a:p>
          <a:p>
            <a:pPr lvl="0" rtl="0">
              <a:spcBef>
                <a:spcPts val="0"/>
              </a:spcBef>
              <a:buNone/>
            </a:pPr>
            <a:endParaRPr sz="2400"/>
          </a:p>
        </p:txBody>
      </p:sp>
      <p:pic>
        <p:nvPicPr>
          <p:cNvPr id="174" name="Shape 174"/>
          <p:cNvPicPr preferRelativeResize="0"/>
          <p:nvPr/>
        </p:nvPicPr>
        <p:blipFill>
          <a:blip r:embed="rId3"/>
          <a:stretch>
            <a:fillRect/>
          </a:stretch>
        </p:blipFill>
        <p:spPr>
          <a:xfrm>
            <a:off x="5265600" y="1338875"/>
            <a:ext cx="3581925" cy="3581925"/>
          </a:xfrm>
          <a:prstGeom prst="rect">
            <a:avLst/>
          </a:prstGeom>
          <a:noFill/>
          <a:ln>
            <a:noFill/>
          </a:ln>
        </p:spPr>
      </p:pic>
      <p:sp>
        <p:nvSpPr>
          <p:cNvPr id="175" name="Shape 175"/>
          <p:cNvSpPr txBox="1"/>
          <p:nvPr/>
        </p:nvSpPr>
        <p:spPr>
          <a:xfrm>
            <a:off x="75675" y="3405275"/>
            <a:ext cx="4855800" cy="1515600"/>
          </a:xfrm>
          <a:prstGeom prst="rect">
            <a:avLst/>
          </a:prstGeom>
        </p:spPr>
        <p:txBody>
          <a:bodyPr lIns="91425" tIns="91425" rIns="91425" bIns="91425" anchor="ctr" anchorCtr="0">
            <a:noAutofit/>
          </a:bodyPr>
          <a:lstStyle/>
          <a:p>
            <a:pPr lvl="0" rtl="0">
              <a:spcBef>
                <a:spcPts val="600"/>
              </a:spcBef>
              <a:buNone/>
            </a:pPr>
            <a:r>
              <a:rPr lang="en" sz="2400">
                <a:solidFill>
                  <a:schemeClr val="dk1"/>
                </a:solidFill>
                <a:latin typeface="Georgia"/>
                <a:ea typeface="Georgia"/>
                <a:cs typeface="Georgia"/>
                <a:sym typeface="Georgia"/>
              </a:rPr>
              <a:t>2)  High Collision Rate - 40 MHz (25ns gap)</a:t>
            </a:r>
          </a:p>
          <a:p>
            <a:pPr marL="914400" lvl="1" indent="-381000" rtl="0">
              <a:spcBef>
                <a:spcPts val="480"/>
              </a:spcBef>
              <a:buClr>
                <a:schemeClr val="dk1"/>
              </a:buClr>
              <a:buSzPct val="100000"/>
              <a:buFont typeface="Georgia"/>
              <a:buAutoNum type="alphaLcPeriod"/>
            </a:pPr>
            <a:r>
              <a:rPr lang="en" sz="2400">
                <a:solidFill>
                  <a:schemeClr val="dk1"/>
                </a:solidFill>
                <a:latin typeface="Georgia"/>
                <a:ea typeface="Georgia"/>
                <a:cs typeface="Georgia"/>
                <a:sym typeface="Georgia"/>
              </a:rPr>
              <a:t>Buffer zones in ROCs and high time resolution</a:t>
            </a:r>
          </a:p>
        </p:txBody>
      </p:sp>
      <p:sp>
        <p:nvSpPr>
          <p:cNvPr id="176" name="Shape 176"/>
          <p:cNvSpPr txBox="1"/>
          <p:nvPr/>
        </p:nvSpPr>
        <p:spPr>
          <a:xfrm>
            <a:off x="0" y="1813475"/>
            <a:ext cx="5145899" cy="1515600"/>
          </a:xfrm>
          <a:prstGeom prst="rect">
            <a:avLst/>
          </a:prstGeom>
        </p:spPr>
        <p:txBody>
          <a:bodyPr lIns="91425" tIns="91425" rIns="91425" bIns="91425" anchor="ctr" anchorCtr="0">
            <a:noAutofit/>
          </a:bodyPr>
          <a:lstStyle/>
          <a:p>
            <a:pPr marL="914400" lvl="1" indent="-381000" rtl="0">
              <a:spcBef>
                <a:spcPts val="480"/>
              </a:spcBef>
              <a:buClr>
                <a:schemeClr val="dk1"/>
              </a:buClr>
              <a:buSzPct val="100000"/>
              <a:buFont typeface="Georgia"/>
              <a:buAutoNum type="alphaLcPeriod"/>
            </a:pPr>
            <a:r>
              <a:rPr lang="en" sz="2400">
                <a:solidFill>
                  <a:schemeClr val="dk1"/>
                </a:solidFill>
                <a:latin typeface="Georgia"/>
                <a:ea typeface="Georgia"/>
                <a:cs typeface="Georgia"/>
                <a:sym typeface="Georgia"/>
              </a:rPr>
              <a:t>Level 1 Trigger System - L1T (3500ns latency) </a:t>
            </a:r>
          </a:p>
          <a:p>
            <a:pPr marL="914400" lvl="1" indent="-381000" rtl="0">
              <a:spcBef>
                <a:spcPts val="480"/>
              </a:spcBef>
              <a:buClr>
                <a:schemeClr val="dk1"/>
              </a:buClr>
              <a:buSzPct val="100000"/>
              <a:buFont typeface="Georgia"/>
              <a:buAutoNum type="alphaLcPeriod"/>
            </a:pPr>
            <a:r>
              <a:rPr lang="en" sz="2400">
                <a:solidFill>
                  <a:schemeClr val="dk1"/>
                </a:solidFill>
                <a:latin typeface="Georgia"/>
                <a:ea typeface="Georgia"/>
                <a:cs typeface="Georgia"/>
                <a:sym typeface="Georgia"/>
              </a:rPr>
              <a:t>Higher level trigger - HLT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2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2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1"/>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0" end="0"/>
                                            </p:txEl>
                                          </p:spTgt>
                                        </p:tgtEl>
                                        <p:attrNameLst>
                                          <p:attrName>style.visibility</p:attrName>
                                        </p:attrNameLst>
                                      </p:cBhvr>
                                      <p:to>
                                        <p:strVal val="visible"/>
                                      </p:to>
                                    </p:set>
                                    <p:animEffect transition="in" filter="fade">
                                      <p:cBhvr>
                                        <p:cTn id="22" dur="1000"/>
                                        <p:tgtEl>
                                          <p:spTgt spid="1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1" end="1"/>
                                            </p:txEl>
                                          </p:spTgt>
                                        </p:tgtEl>
                                        <p:attrNameLst>
                                          <p:attrName>style.visibility</p:attrName>
                                        </p:attrNameLst>
                                      </p:cBhvr>
                                      <p:to>
                                        <p:strVal val="visible"/>
                                      </p:to>
                                    </p:set>
                                    <p:animEffect transition="in" filter="fade">
                                      <p:cBhvr>
                                        <p:cTn id="27" dur="1000"/>
                                        <p:tgtEl>
                                          <p:spTgt spid="17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xEl>
                                              <p:pRg st="0" end="0"/>
                                            </p:txEl>
                                          </p:spTgt>
                                        </p:tgtEl>
                                        <p:attrNameLst>
                                          <p:attrName>style.visibility</p:attrName>
                                        </p:attrNameLst>
                                      </p:cBhvr>
                                      <p:to>
                                        <p:strVal val="visible"/>
                                      </p:to>
                                    </p:set>
                                    <p:animEffect transition="in" filter="fade">
                                      <p:cBhvr>
                                        <p:cTn id="32" dur="200"/>
                                        <p:tgtEl>
                                          <p:spTgt spid="17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5">
                                            <p:txEl>
                                              <p:pRg st="1" end="1"/>
                                            </p:txEl>
                                          </p:spTgt>
                                        </p:tgtEl>
                                        <p:attrNameLst>
                                          <p:attrName>style.visibility</p:attrName>
                                        </p:attrNameLst>
                                      </p:cBhvr>
                                      <p:to>
                                        <p:strVal val="visible"/>
                                      </p:to>
                                    </p:set>
                                    <p:animEffect transition="in" filter="fade">
                                      <p:cBhvr>
                                        <p:cTn id="37" dur="200"/>
                                        <p:tgtEl>
                                          <p:spTgt spid="1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62050" y="205975"/>
            <a:ext cx="7419899" cy="857400"/>
          </a:xfrm>
          <a:prstGeom prst="rect">
            <a:avLst/>
          </a:prstGeom>
        </p:spPr>
        <p:txBody>
          <a:bodyPr lIns="91425" tIns="91425" rIns="91425" bIns="91425" anchor="ctr" anchorCtr="0">
            <a:noAutofit/>
          </a:bodyPr>
          <a:lstStyle/>
          <a:p>
            <a:pPr>
              <a:spcBef>
                <a:spcPts val="0"/>
              </a:spcBef>
              <a:buNone/>
            </a:pPr>
            <a:r>
              <a:rPr lang="en"/>
              <a:t>CERN</a:t>
            </a:r>
          </a:p>
        </p:txBody>
      </p:sp>
      <p:sp>
        <p:nvSpPr>
          <p:cNvPr id="46" name="Shape 46"/>
          <p:cNvSpPr txBox="1">
            <a:spLocks noGrp="1"/>
          </p:cNvSpPr>
          <p:nvPr>
            <p:ph type="body" idx="1"/>
          </p:nvPr>
        </p:nvSpPr>
        <p:spPr>
          <a:xfrm>
            <a:off x="73025" y="1137575"/>
            <a:ext cx="7021500" cy="1073400"/>
          </a:xfrm>
          <a:prstGeom prst="rect">
            <a:avLst/>
          </a:prstGeom>
        </p:spPr>
        <p:txBody>
          <a:bodyPr lIns="91425" tIns="91425" rIns="91425" bIns="91425" anchor="t" anchorCtr="0">
            <a:noAutofit/>
          </a:bodyPr>
          <a:lstStyle/>
          <a:p>
            <a:pPr lvl="0" algn="ctr" rtl="0">
              <a:spcBef>
                <a:spcPts val="0"/>
              </a:spcBef>
              <a:buNone/>
            </a:pPr>
            <a:r>
              <a:rPr lang="en" sz="2400"/>
              <a:t>Conseil Européen pour la Recherche Nucléaire </a:t>
            </a:r>
          </a:p>
          <a:p>
            <a:pPr algn="ctr" rtl="0">
              <a:spcBef>
                <a:spcPts val="0"/>
              </a:spcBef>
              <a:buNone/>
            </a:pPr>
            <a:r>
              <a:rPr lang="en" sz="2400"/>
              <a:t>(European Council for Nuclear Research)</a:t>
            </a:r>
          </a:p>
          <a:p>
            <a:pPr algn="ctr" rtl="0">
              <a:spcBef>
                <a:spcPts val="0"/>
              </a:spcBef>
              <a:buNone/>
            </a:pPr>
            <a:r>
              <a:rPr lang="en" sz="2400"/>
              <a:t>(1952)</a:t>
            </a:r>
          </a:p>
          <a:p>
            <a:pPr lvl="0" rtl="0">
              <a:spcBef>
                <a:spcPts val="0"/>
              </a:spcBef>
              <a:buNone/>
            </a:pPr>
            <a:endParaRPr sz="1800" u="sng"/>
          </a:p>
          <a:p>
            <a:pPr marL="457200" lvl="0" indent="0" rtl="0">
              <a:spcBef>
                <a:spcPts val="0"/>
              </a:spcBef>
              <a:buNone/>
            </a:pPr>
            <a:endParaRPr sz="2400"/>
          </a:p>
        </p:txBody>
      </p:sp>
      <p:pic>
        <p:nvPicPr>
          <p:cNvPr id="47" name="Shape 47"/>
          <p:cNvPicPr preferRelativeResize="0"/>
          <p:nvPr/>
        </p:nvPicPr>
        <p:blipFill>
          <a:blip r:embed="rId3"/>
          <a:stretch>
            <a:fillRect/>
          </a:stretch>
        </p:blipFill>
        <p:spPr>
          <a:xfrm>
            <a:off x="86495" y="2601495"/>
            <a:ext cx="2387424" cy="2383474"/>
          </a:xfrm>
          <a:prstGeom prst="rect">
            <a:avLst/>
          </a:prstGeom>
          <a:noFill/>
          <a:ln w="19050" cap="flat">
            <a:solidFill>
              <a:schemeClr val="dk2"/>
            </a:solidFill>
            <a:prstDash val="solid"/>
            <a:round/>
            <a:headEnd type="none" w="med" len="med"/>
            <a:tailEnd type="none" w="med" len="med"/>
          </a:ln>
        </p:spPr>
      </p:pic>
      <p:pic>
        <p:nvPicPr>
          <p:cNvPr id="48" name="Shape 48"/>
          <p:cNvPicPr preferRelativeResize="0"/>
          <p:nvPr/>
        </p:nvPicPr>
        <p:blipFill>
          <a:blip r:embed="rId4"/>
          <a:stretch>
            <a:fillRect/>
          </a:stretch>
        </p:blipFill>
        <p:spPr>
          <a:xfrm>
            <a:off x="7150907" y="-13600"/>
            <a:ext cx="1916886" cy="5143499"/>
          </a:xfrm>
          <a:prstGeom prst="rect">
            <a:avLst/>
          </a:prstGeom>
          <a:noFill/>
          <a:ln>
            <a:noFill/>
          </a:ln>
        </p:spPr>
      </p:pic>
      <p:pic>
        <p:nvPicPr>
          <p:cNvPr id="49" name="Shape 49"/>
          <p:cNvPicPr preferRelativeResize="0"/>
          <p:nvPr/>
        </p:nvPicPr>
        <p:blipFill>
          <a:blip r:embed="rId5"/>
          <a:stretch>
            <a:fillRect/>
          </a:stretch>
        </p:blipFill>
        <p:spPr>
          <a:xfrm>
            <a:off x="2574225" y="2498074"/>
            <a:ext cx="4576675" cy="29810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
                                        <p:tgtEl>
                                          <p:spTgt spid="47"/>
                                        </p:tgtEl>
                                      </p:cBhvr>
                                    </p:animEffec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Level 1 Trigger</a:t>
            </a:r>
          </a:p>
        </p:txBody>
      </p:sp>
      <p:sp>
        <p:nvSpPr>
          <p:cNvPr id="182" name="Shape 1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Completely Automatic - No Software</a:t>
            </a:r>
          </a:p>
          <a:p>
            <a:pPr marL="457200" lvl="0" indent="-381000" rtl="0">
              <a:spcBef>
                <a:spcPts val="0"/>
              </a:spcBef>
              <a:buClr>
                <a:schemeClr val="dk1"/>
              </a:buClr>
              <a:buSzPct val="100000"/>
              <a:buFont typeface="Arial"/>
              <a:buChar char="●"/>
            </a:pPr>
            <a:r>
              <a:rPr lang="en" sz="2400"/>
              <a:t>Selects ~1/10,000 hits</a:t>
            </a:r>
          </a:p>
          <a:p>
            <a:pPr marL="457200" lvl="0" indent="-381000" rtl="0">
              <a:spcBef>
                <a:spcPts val="0"/>
              </a:spcBef>
              <a:buClr>
                <a:schemeClr val="dk1"/>
              </a:buClr>
              <a:buSzPct val="100000"/>
              <a:buFont typeface="Arial"/>
              <a:buChar char="●"/>
            </a:pPr>
            <a:r>
              <a:rPr lang="en" sz="2400"/>
              <a:t>The whole system is the trigger</a:t>
            </a:r>
          </a:p>
          <a:p>
            <a:pPr marL="914400" lvl="1" indent="-228600" rtl="0">
              <a:spcBef>
                <a:spcPts val="0"/>
              </a:spcBef>
              <a:buNone/>
            </a:pPr>
            <a:r>
              <a:rPr lang="en"/>
              <a:t>1) Detection by Calorimeter and Muon Chambers</a:t>
            </a:r>
          </a:p>
          <a:p>
            <a:pPr marL="914400" lvl="1" indent="-228600" rtl="0">
              <a:spcBef>
                <a:spcPts val="0"/>
              </a:spcBef>
              <a:buNone/>
            </a:pPr>
            <a:r>
              <a:rPr lang="en"/>
              <a:t>2) Hardware analysis selects desirable events</a:t>
            </a:r>
          </a:p>
          <a:p>
            <a:pPr marL="914400" lvl="1" indent="-228600" rtl="0">
              <a:spcBef>
                <a:spcPts val="0"/>
              </a:spcBef>
              <a:buNone/>
            </a:pPr>
            <a:r>
              <a:rPr lang="en"/>
              <a:t>3) Acceptance/rejection message sent to</a:t>
            </a:r>
            <a:r>
              <a:rPr lang="en" b="1"/>
              <a:t> </a:t>
            </a:r>
            <a:r>
              <a:rPr lang="en" b="1" u="sng"/>
              <a:t>TBM</a:t>
            </a:r>
          </a:p>
          <a:p>
            <a:pPr marL="914400" lvl="1" indent="-228600" rtl="0">
              <a:spcBef>
                <a:spcPts val="0"/>
              </a:spcBef>
              <a:buNone/>
            </a:pPr>
            <a:r>
              <a:rPr lang="en"/>
              <a:t>4) </a:t>
            </a:r>
            <a:r>
              <a:rPr lang="en" b="1" u="sng"/>
              <a:t>TBM</a:t>
            </a:r>
            <a:r>
              <a:rPr lang="en"/>
              <a:t> sends message to ROC to collect or discard</a:t>
            </a:r>
          </a:p>
          <a:p>
            <a:pPr marL="914400" lvl="1" indent="-228600" rtl="0">
              <a:spcBef>
                <a:spcPts val="0"/>
              </a:spcBef>
              <a:buNone/>
            </a:pPr>
            <a:r>
              <a:rPr lang="en"/>
              <a:t>5) Collected messages are sent downstream</a:t>
            </a:r>
          </a:p>
          <a:p>
            <a:pPr marL="685800" lvl="1" indent="0" rtl="0">
              <a:spcBef>
                <a:spcPts val="0"/>
              </a:spcBef>
              <a:buNone/>
            </a:pPr>
            <a:endParaRPr/>
          </a:p>
          <a:p>
            <a:pPr marL="914400" lvl="1" indent="-381000">
              <a:spcBef>
                <a:spcPts val="0"/>
              </a:spcBef>
              <a:buClr>
                <a:schemeClr val="dk1"/>
              </a:buClr>
              <a:buFont typeface="Courier New"/>
              <a:buChar char="o"/>
            </a:pPr>
            <a:endParaRPr/>
          </a:p>
        </p:txBody>
      </p:sp>
      <p:pic>
        <p:nvPicPr>
          <p:cNvPr id="183" name="Shape 183"/>
          <p:cNvPicPr preferRelativeResize="0"/>
          <p:nvPr/>
        </p:nvPicPr>
        <p:blipFill>
          <a:blip r:embed="rId3"/>
          <a:stretch>
            <a:fillRect/>
          </a:stretch>
        </p:blipFill>
        <p:spPr>
          <a:xfrm>
            <a:off x="6163449" y="141775"/>
            <a:ext cx="2787926" cy="20595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xEl>
                                              <p:pRg st="0" end="0"/>
                                            </p:txEl>
                                          </p:spTgt>
                                        </p:tgtEl>
                                        <p:attrNameLst>
                                          <p:attrName>style.visibility</p:attrName>
                                        </p:attrNameLst>
                                      </p:cBhvr>
                                      <p:to>
                                        <p:strVal val="visible"/>
                                      </p:to>
                                    </p:set>
                                    <p:animEffect transition="in" filter="fade">
                                      <p:cBhvr>
                                        <p:cTn id="12" dur="1"/>
                                        <p:tgtEl>
                                          <p:spTgt spid="1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xEl>
                                              <p:pRg st="1" end="1"/>
                                            </p:txEl>
                                          </p:spTgt>
                                        </p:tgtEl>
                                        <p:attrNameLst>
                                          <p:attrName>style.visibility</p:attrName>
                                        </p:attrNameLst>
                                      </p:cBhvr>
                                      <p:to>
                                        <p:strVal val="visible"/>
                                      </p:to>
                                    </p:set>
                                    <p:animEffect transition="in" filter="fade">
                                      <p:cBhvr>
                                        <p:cTn id="17" dur="1"/>
                                        <p:tgtEl>
                                          <p:spTgt spid="18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xEl>
                                              <p:pRg st="2" end="2"/>
                                            </p:txEl>
                                          </p:spTgt>
                                        </p:tgtEl>
                                        <p:attrNameLst>
                                          <p:attrName>style.visibility</p:attrName>
                                        </p:attrNameLst>
                                      </p:cBhvr>
                                      <p:to>
                                        <p:strVal val="visible"/>
                                      </p:to>
                                    </p:set>
                                    <p:animEffect transition="in" filter="fade">
                                      <p:cBhvr>
                                        <p:cTn id="22" dur="1"/>
                                        <p:tgtEl>
                                          <p:spTgt spid="1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2">
                                            <p:txEl>
                                              <p:pRg st="3" end="3"/>
                                            </p:txEl>
                                          </p:spTgt>
                                        </p:tgtEl>
                                        <p:attrNameLst>
                                          <p:attrName>style.visibility</p:attrName>
                                        </p:attrNameLst>
                                      </p:cBhvr>
                                      <p:to>
                                        <p:strVal val="visible"/>
                                      </p:to>
                                    </p:set>
                                    <p:animEffect transition="in" filter="fade">
                                      <p:cBhvr>
                                        <p:cTn id="27" dur="1"/>
                                        <p:tgtEl>
                                          <p:spTgt spid="1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2">
                                            <p:txEl>
                                              <p:pRg st="4" end="4"/>
                                            </p:txEl>
                                          </p:spTgt>
                                        </p:tgtEl>
                                        <p:attrNameLst>
                                          <p:attrName>style.visibility</p:attrName>
                                        </p:attrNameLst>
                                      </p:cBhvr>
                                      <p:to>
                                        <p:strVal val="visible"/>
                                      </p:to>
                                    </p:set>
                                    <p:animEffect transition="in" filter="fade">
                                      <p:cBhvr>
                                        <p:cTn id="32" dur="1"/>
                                        <p:tgtEl>
                                          <p:spTgt spid="18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2">
                                            <p:txEl>
                                              <p:pRg st="5" end="5"/>
                                            </p:txEl>
                                          </p:spTgt>
                                        </p:tgtEl>
                                        <p:attrNameLst>
                                          <p:attrName>style.visibility</p:attrName>
                                        </p:attrNameLst>
                                      </p:cBhvr>
                                      <p:to>
                                        <p:strVal val="visible"/>
                                      </p:to>
                                    </p:set>
                                    <p:animEffect transition="in" filter="fade">
                                      <p:cBhvr>
                                        <p:cTn id="37" dur="1"/>
                                        <p:tgtEl>
                                          <p:spTgt spid="18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2">
                                            <p:txEl>
                                              <p:pRg st="6" end="6"/>
                                            </p:txEl>
                                          </p:spTgt>
                                        </p:tgtEl>
                                        <p:attrNameLst>
                                          <p:attrName>style.visibility</p:attrName>
                                        </p:attrNameLst>
                                      </p:cBhvr>
                                      <p:to>
                                        <p:strVal val="visible"/>
                                      </p:to>
                                    </p:set>
                                    <p:animEffect transition="in" filter="fade">
                                      <p:cBhvr>
                                        <p:cTn id="42" dur="1"/>
                                        <p:tgtEl>
                                          <p:spTgt spid="18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2">
                                            <p:txEl>
                                              <p:pRg st="7" end="7"/>
                                            </p:txEl>
                                          </p:spTgt>
                                        </p:tgtEl>
                                        <p:attrNameLst>
                                          <p:attrName>style.visibility</p:attrName>
                                        </p:attrNameLst>
                                      </p:cBhvr>
                                      <p:to>
                                        <p:strVal val="visible"/>
                                      </p:to>
                                    </p:set>
                                    <p:animEffect transition="in" filter="fade">
                                      <p:cBhvr>
                                        <p:cTn id="47" dur="1"/>
                                        <p:tgtEl>
                                          <p:spTgt spid="18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2">
                                            <p:txEl>
                                              <p:pRg st="8" end="8"/>
                                            </p:txEl>
                                          </p:spTgt>
                                        </p:tgtEl>
                                        <p:attrNameLst>
                                          <p:attrName>style.visibility</p:attrName>
                                        </p:attrNameLst>
                                      </p:cBhvr>
                                      <p:to>
                                        <p:strVal val="visible"/>
                                      </p:to>
                                    </p:set>
                                    <p:animEffect transition="in" filter="fade">
                                      <p:cBhvr>
                                        <p:cTn id="52" dur="1"/>
                                        <p:tgtEl>
                                          <p:spTgt spid="18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2">
                                            <p:txEl>
                                              <p:pRg st="9" end="9"/>
                                            </p:txEl>
                                          </p:spTgt>
                                        </p:tgtEl>
                                        <p:attrNameLst>
                                          <p:attrName>style.visibility</p:attrName>
                                        </p:attrNameLst>
                                      </p:cBhvr>
                                      <p:to>
                                        <p:strVal val="visible"/>
                                      </p:to>
                                    </p:set>
                                    <p:animEffect transition="in" filter="fade">
                                      <p:cBhvr>
                                        <p:cTn id="57" dur="1"/>
                                        <p:tgtEl>
                                          <p:spTgt spid="18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What We’re Doing/Specifics</a:t>
            </a:r>
          </a:p>
        </p:txBody>
      </p:sp>
      <p:sp>
        <p:nvSpPr>
          <p:cNvPr id="189" name="Shape 1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Presently, working on understanding the code used for testing the TBM chips (VC++)</a:t>
            </a:r>
          </a:p>
          <a:p>
            <a:pPr lvl="0" rtl="0">
              <a:spcBef>
                <a:spcPts val="0"/>
              </a:spcBef>
              <a:buNone/>
            </a:pPr>
            <a:endParaRPr sz="2400"/>
          </a:p>
          <a:p>
            <a:pPr marL="457200" lvl="0" indent="-381000" rtl="0">
              <a:spcBef>
                <a:spcPts val="0"/>
              </a:spcBef>
              <a:buClr>
                <a:schemeClr val="dk1"/>
              </a:buClr>
              <a:buSzPct val="100000"/>
              <a:buFont typeface="Arial"/>
              <a:buChar char="●"/>
            </a:pPr>
            <a:r>
              <a:rPr lang="en" sz="2400"/>
              <a:t>Using Cascade software for controlling the testing station</a:t>
            </a:r>
          </a:p>
          <a:p>
            <a:pPr lvl="0" rtl="0">
              <a:spcBef>
                <a:spcPts val="0"/>
              </a:spcBef>
              <a:buNone/>
            </a:pPr>
            <a:endParaRPr sz="2400"/>
          </a:p>
          <a:p>
            <a:pPr marL="457200" lvl="0" indent="-381000" rtl="0">
              <a:spcBef>
                <a:spcPts val="0"/>
              </a:spcBef>
              <a:buClr>
                <a:schemeClr val="dk1"/>
              </a:buClr>
              <a:buSzPct val="100000"/>
              <a:buFont typeface="Arial"/>
              <a:buChar char="●"/>
            </a:pPr>
            <a:r>
              <a:rPr lang="en" sz="2400"/>
              <a:t>Understanding how the TBM interacts and functions as part of the detector system</a:t>
            </a:r>
          </a:p>
          <a:p>
            <a:pPr lvl="0">
              <a:spcBef>
                <a:spcPts val="0"/>
              </a:spcBef>
              <a:buNone/>
            </a:pPr>
            <a:endParaRPr sz="24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The Testing Software/Code</a:t>
            </a:r>
          </a:p>
        </p:txBody>
      </p:sp>
      <p:sp>
        <p:nvSpPr>
          <p:cNvPr id="195" name="Shape 19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96" name="Shape 196"/>
          <p:cNvPicPr preferRelativeResize="0"/>
          <p:nvPr/>
        </p:nvPicPr>
        <p:blipFill rotWithShape="1">
          <a:blip r:embed="rId3"/>
          <a:srcRect l="49" b="8206"/>
          <a:stretch/>
        </p:blipFill>
        <p:spPr>
          <a:xfrm>
            <a:off x="2225" y="1155125"/>
            <a:ext cx="9144000" cy="4721374"/>
          </a:xfrm>
          <a:prstGeom prst="rect">
            <a:avLst/>
          </a:prstGeom>
        </p:spPr>
      </p:pic>
      <p:cxnSp>
        <p:nvCxnSpPr>
          <p:cNvPr id="197" name="Shape 197"/>
          <p:cNvCxnSpPr>
            <a:stCxn id="198" idx="3"/>
          </p:cNvCxnSpPr>
          <p:nvPr/>
        </p:nvCxnSpPr>
        <p:spPr>
          <a:xfrm rot="10800000" flipH="1">
            <a:off x="5357349" y="4164500"/>
            <a:ext cx="1677000" cy="33599"/>
          </a:xfrm>
          <a:prstGeom prst="straightConnector1">
            <a:avLst/>
          </a:prstGeom>
          <a:noFill/>
          <a:ln w="19050" cap="flat">
            <a:solidFill>
              <a:schemeClr val="dk2"/>
            </a:solidFill>
            <a:prstDash val="solid"/>
            <a:round/>
            <a:headEnd type="none" w="lg" len="lg"/>
            <a:tailEnd type="triangle" w="lg" len="lg"/>
          </a:ln>
        </p:spPr>
      </p:cxnSp>
      <p:cxnSp>
        <p:nvCxnSpPr>
          <p:cNvPr id="199" name="Shape 199"/>
          <p:cNvCxnSpPr/>
          <p:nvPr/>
        </p:nvCxnSpPr>
        <p:spPr>
          <a:xfrm>
            <a:off x="6404050" y="1418125"/>
            <a:ext cx="641699" cy="1148099"/>
          </a:xfrm>
          <a:prstGeom prst="straightConnector1">
            <a:avLst/>
          </a:prstGeom>
          <a:noFill/>
          <a:ln w="19050" cap="flat">
            <a:solidFill>
              <a:schemeClr val="dk2"/>
            </a:solidFill>
            <a:prstDash val="solid"/>
            <a:round/>
            <a:headEnd type="none" w="lg" len="lg"/>
            <a:tailEnd type="triangle" w="lg" len="lg"/>
          </a:ln>
        </p:spPr>
      </p:cxnSp>
      <p:cxnSp>
        <p:nvCxnSpPr>
          <p:cNvPr id="200" name="Shape 200"/>
          <p:cNvCxnSpPr>
            <a:stCxn id="201" idx="3"/>
          </p:cNvCxnSpPr>
          <p:nvPr/>
        </p:nvCxnSpPr>
        <p:spPr>
          <a:xfrm rot="10800000" flipH="1">
            <a:off x="5807524" y="3068425"/>
            <a:ext cx="1474499" cy="471599"/>
          </a:xfrm>
          <a:prstGeom prst="straightConnector1">
            <a:avLst/>
          </a:prstGeom>
          <a:noFill/>
          <a:ln w="19050" cap="flat">
            <a:solidFill>
              <a:schemeClr val="dk2"/>
            </a:solidFill>
            <a:prstDash val="solid"/>
            <a:round/>
            <a:headEnd type="none" w="lg" len="lg"/>
            <a:tailEnd type="triangle" w="lg" len="lg"/>
          </a:ln>
        </p:spPr>
      </p:cxnSp>
      <p:cxnSp>
        <p:nvCxnSpPr>
          <p:cNvPr id="202" name="Shape 202"/>
          <p:cNvCxnSpPr>
            <a:stCxn id="201" idx="3"/>
          </p:cNvCxnSpPr>
          <p:nvPr/>
        </p:nvCxnSpPr>
        <p:spPr>
          <a:xfrm>
            <a:off x="5807524" y="3540024"/>
            <a:ext cx="1474499" cy="147300"/>
          </a:xfrm>
          <a:prstGeom prst="straightConnector1">
            <a:avLst/>
          </a:prstGeom>
          <a:noFill/>
          <a:ln w="19050" cap="flat">
            <a:solidFill>
              <a:schemeClr val="dk2"/>
            </a:solidFill>
            <a:prstDash val="solid"/>
            <a:round/>
            <a:headEnd type="none" w="lg" len="lg"/>
            <a:tailEnd type="triangle" w="lg" len="lg"/>
          </a:ln>
        </p:spPr>
      </p:cxnSp>
      <p:sp>
        <p:nvSpPr>
          <p:cNvPr id="203" name="Shape 203"/>
          <p:cNvSpPr txBox="1"/>
          <p:nvPr/>
        </p:nvSpPr>
        <p:spPr>
          <a:xfrm>
            <a:off x="4378150" y="1155125"/>
            <a:ext cx="2284800" cy="483900"/>
          </a:xfrm>
          <a:prstGeom prst="rect">
            <a:avLst/>
          </a:prstGeom>
        </p:spPr>
        <p:txBody>
          <a:bodyPr lIns="91425" tIns="91425" rIns="91425" bIns="91425" anchor="t" anchorCtr="0">
            <a:noAutofit/>
          </a:bodyPr>
          <a:lstStyle/>
          <a:p>
            <a:pPr algn="ctr">
              <a:spcBef>
                <a:spcPts val="0"/>
              </a:spcBef>
              <a:buNone/>
            </a:pPr>
            <a:r>
              <a:rPr lang="en" b="1">
                <a:latin typeface="Georgia"/>
                <a:ea typeface="Georgia"/>
                <a:cs typeface="Georgia"/>
                <a:sym typeface="Georgia"/>
              </a:rPr>
              <a:t>Interface Header</a:t>
            </a:r>
          </a:p>
        </p:txBody>
      </p:sp>
      <p:sp>
        <p:nvSpPr>
          <p:cNvPr id="201" name="Shape 201"/>
          <p:cNvSpPr txBox="1"/>
          <p:nvPr/>
        </p:nvSpPr>
        <p:spPr>
          <a:xfrm>
            <a:off x="4333025" y="3382375"/>
            <a:ext cx="1474499" cy="315299"/>
          </a:xfrm>
          <a:prstGeom prst="rect">
            <a:avLst/>
          </a:prstGeom>
        </p:spPr>
        <p:txBody>
          <a:bodyPr lIns="91425" tIns="91425" rIns="91425" bIns="91425" anchor="t" anchorCtr="0">
            <a:noAutofit/>
          </a:bodyPr>
          <a:lstStyle/>
          <a:p>
            <a:pPr algn="ctr">
              <a:spcBef>
                <a:spcPts val="0"/>
              </a:spcBef>
              <a:buNone/>
            </a:pPr>
            <a:r>
              <a:rPr lang="en" b="1">
                <a:latin typeface="Georgia"/>
                <a:ea typeface="Georgia"/>
                <a:cs typeface="Georgia"/>
                <a:sym typeface="Georgia"/>
              </a:rPr>
              <a:t>GUI Headers</a:t>
            </a:r>
          </a:p>
        </p:txBody>
      </p:sp>
      <p:sp>
        <p:nvSpPr>
          <p:cNvPr id="198" name="Shape 198"/>
          <p:cNvSpPr txBox="1"/>
          <p:nvPr/>
        </p:nvSpPr>
        <p:spPr>
          <a:xfrm>
            <a:off x="2431150" y="4046150"/>
            <a:ext cx="2926199" cy="303900"/>
          </a:xfrm>
          <a:prstGeom prst="rect">
            <a:avLst/>
          </a:prstGeom>
        </p:spPr>
        <p:txBody>
          <a:bodyPr lIns="91425" tIns="91425" rIns="91425" bIns="91425" anchor="t" anchorCtr="0">
            <a:noAutofit/>
          </a:bodyPr>
          <a:lstStyle/>
          <a:p>
            <a:pPr algn="ctr">
              <a:spcBef>
                <a:spcPts val="0"/>
              </a:spcBef>
              <a:buNone/>
            </a:pPr>
            <a:r>
              <a:rPr lang="en" b="1">
                <a:latin typeface="Georgia"/>
                <a:ea typeface="Georgia"/>
                <a:cs typeface="Georgia"/>
                <a:sym typeface="Georgia"/>
              </a:rPr>
              <a:t>Reference Library for Code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rotWithShape="1">
          <a:blip r:embed="rId3"/>
          <a:srcRect l="49" b="7218"/>
          <a:stretch/>
        </p:blipFill>
        <p:spPr>
          <a:xfrm>
            <a:off x="0" y="371400"/>
            <a:ext cx="9144000" cy="4772100"/>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Hardware &amp; Calibration</a:t>
            </a:r>
          </a:p>
        </p:txBody>
      </p:sp>
      <p:sp>
        <p:nvSpPr>
          <p:cNvPr id="214" name="Shape 21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lnSpc>
                <a:spcPct val="100000"/>
              </a:lnSpc>
              <a:spcBef>
                <a:spcPts val="0"/>
              </a:spcBef>
              <a:buClr>
                <a:schemeClr val="dk1"/>
              </a:buClr>
              <a:buSzPct val="100000"/>
              <a:buFont typeface="Arial"/>
              <a:buChar char="●"/>
            </a:pPr>
            <a:r>
              <a:rPr lang="en" sz="2400"/>
              <a:t>Using Cascade Probe Station and Nucleus 3.2 Interactive Software</a:t>
            </a:r>
          </a:p>
          <a:p>
            <a:pPr marL="457200" lvl="0" indent="-381000" rtl="0">
              <a:spcBef>
                <a:spcPts val="0"/>
              </a:spcBef>
              <a:buClr>
                <a:schemeClr val="dk1"/>
              </a:buClr>
              <a:buSzPct val="100000"/>
              <a:buFont typeface="Arial"/>
              <a:buChar char="●"/>
            </a:pPr>
            <a:r>
              <a:rPr lang="en" sz="2400"/>
              <a:t>The stage (or chuck) moves freely beneath a stationary testing board that contains a probing zone</a:t>
            </a:r>
          </a:p>
          <a:p>
            <a:pPr marL="457200" lvl="0" indent="-381000" rtl="0">
              <a:spcBef>
                <a:spcPts val="0"/>
              </a:spcBef>
              <a:buClr>
                <a:schemeClr val="dk1"/>
              </a:buClr>
              <a:buSzPct val="100000"/>
              <a:buFont typeface="Arial"/>
              <a:buChar char="●"/>
            </a:pPr>
            <a:r>
              <a:rPr lang="en" sz="2400"/>
              <a:t>The wafer is placed on the chuck and raised up to the board to make a connection and run tests (Note: Only 50 </a:t>
            </a:r>
            <a:r>
              <a:rPr lang="en" sz="2400">
                <a:solidFill>
                  <a:srgbClr val="000000"/>
                </a:solidFill>
              </a:rPr>
              <a:t>μm of freeplay are allowed when making connection)</a:t>
            </a:r>
          </a:p>
          <a:p>
            <a:pPr marL="457200" lvl="0" indent="-381000">
              <a:spcBef>
                <a:spcPts val="0"/>
              </a:spcBef>
              <a:buClr>
                <a:srgbClr val="000000"/>
              </a:buClr>
              <a:buSzPct val="100000"/>
              <a:buFont typeface="Arial"/>
              <a:buChar char="●"/>
            </a:pPr>
            <a:r>
              <a:rPr lang="en" sz="2400">
                <a:solidFill>
                  <a:srgbClr val="000000"/>
                </a:solidFill>
              </a:rPr>
              <a:t>Some issues with the chuck being unbalanced could lead to crashing the probe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stretch>
            <a:fillRect/>
          </a:stretch>
        </p:blipFill>
        <p:spPr>
          <a:xfrm>
            <a:off x="457187" y="1136750"/>
            <a:ext cx="5500224" cy="4006750"/>
          </a:xfrm>
          <a:prstGeom prst="rect">
            <a:avLst/>
          </a:prstGeom>
          <a:noFill/>
          <a:ln>
            <a:noFill/>
          </a:ln>
        </p:spPr>
      </p:pic>
      <p:sp>
        <p:nvSpPr>
          <p:cNvPr id="220" name="Shape 22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The Probing Station</a:t>
            </a:r>
          </a:p>
        </p:txBody>
      </p:sp>
      <p:sp>
        <p:nvSpPr>
          <p:cNvPr id="221" name="Shape 221"/>
          <p:cNvSpPr txBox="1"/>
          <p:nvPr/>
        </p:nvSpPr>
        <p:spPr>
          <a:xfrm>
            <a:off x="6100175" y="1305575"/>
            <a:ext cx="2892600" cy="3691499"/>
          </a:xfrm>
          <a:prstGeom prst="rect">
            <a:avLst/>
          </a:prstGeom>
        </p:spPr>
        <p:txBody>
          <a:bodyPr lIns="91425" tIns="91425" rIns="91425" bIns="91425" anchor="t" anchorCtr="0">
            <a:noAutofit/>
          </a:bodyPr>
          <a:lstStyle/>
          <a:p>
            <a:pPr rtl="0">
              <a:spcBef>
                <a:spcPts val="0"/>
              </a:spcBef>
              <a:buNone/>
            </a:pPr>
            <a:r>
              <a:rPr lang="en" sz="3000">
                <a:latin typeface="Georgia"/>
                <a:ea typeface="Georgia"/>
                <a:cs typeface="Georgia"/>
                <a:sym typeface="Georgia"/>
              </a:rPr>
              <a:t>The test board floats above a free moving stage.</a:t>
            </a:r>
          </a:p>
          <a:p>
            <a:pPr rtl="0">
              <a:spcBef>
                <a:spcPts val="0"/>
              </a:spcBef>
              <a:buNone/>
            </a:pPr>
            <a:endParaRPr sz="3000">
              <a:latin typeface="Georgia"/>
              <a:ea typeface="Georgia"/>
              <a:cs typeface="Georgia"/>
              <a:sym typeface="Georgia"/>
            </a:endParaRPr>
          </a:p>
          <a:p>
            <a:pPr>
              <a:spcBef>
                <a:spcPts val="0"/>
              </a:spcBef>
              <a:buNone/>
            </a:pPr>
            <a:r>
              <a:rPr lang="en" sz="3000">
                <a:latin typeface="Georgia"/>
                <a:ea typeface="Georgia"/>
                <a:cs typeface="Georgia"/>
                <a:sym typeface="Georgia"/>
              </a:rPr>
              <a:t>The microscope is placed above for navigation.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Current Group Problem</a:t>
            </a:r>
          </a:p>
        </p:txBody>
      </p:sp>
      <p:sp>
        <p:nvSpPr>
          <p:cNvPr id="227" name="Shape 227"/>
          <p:cNvSpPr txBox="1">
            <a:spLocks noGrp="1"/>
          </p:cNvSpPr>
          <p:nvPr>
            <p:ph type="body" idx="1"/>
          </p:nvPr>
        </p:nvSpPr>
        <p:spPr>
          <a:xfrm>
            <a:off x="5948050" y="1256762"/>
            <a:ext cx="3043200" cy="3725699"/>
          </a:xfrm>
          <a:prstGeom prst="rect">
            <a:avLst/>
          </a:prstGeom>
        </p:spPr>
        <p:txBody>
          <a:bodyPr lIns="91425" tIns="91425" rIns="91425" bIns="91425" anchor="t" anchorCtr="0">
            <a:noAutofit/>
          </a:bodyPr>
          <a:lstStyle/>
          <a:p>
            <a:pPr rtl="0">
              <a:spcBef>
                <a:spcPts val="0"/>
              </a:spcBef>
              <a:buNone/>
            </a:pPr>
            <a:r>
              <a:rPr lang="en"/>
              <a:t>Unstable electronic connection between TBM chip and probe</a:t>
            </a:r>
          </a:p>
          <a:p>
            <a:pPr>
              <a:spcBef>
                <a:spcPts val="0"/>
              </a:spcBef>
              <a:buNone/>
            </a:pPr>
            <a:endParaRPr/>
          </a:p>
        </p:txBody>
      </p:sp>
      <p:pic>
        <p:nvPicPr>
          <p:cNvPr id="228" name="Shape 228"/>
          <p:cNvPicPr preferRelativeResize="0"/>
          <p:nvPr/>
        </p:nvPicPr>
        <p:blipFill>
          <a:blip r:embed="rId3"/>
          <a:stretch>
            <a:fillRect/>
          </a:stretch>
        </p:blipFill>
        <p:spPr>
          <a:xfrm>
            <a:off x="274000" y="1200162"/>
            <a:ext cx="5253317" cy="3838924"/>
          </a:xfrm>
          <a:prstGeom prst="rect">
            <a:avLst/>
          </a:prstGeom>
          <a:noFill/>
          <a:ln w="19050" cap="flat">
            <a:solidFill>
              <a:schemeClr val="dk2"/>
            </a:solidFill>
            <a:prstDash val="solid"/>
            <a:round/>
            <a:headEnd type="none" w="med" len="med"/>
            <a:tailEnd type="none" w="med" len="med"/>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Our Endgame</a:t>
            </a:r>
          </a:p>
        </p:txBody>
      </p:sp>
      <p:sp>
        <p:nvSpPr>
          <p:cNvPr id="234" name="Shape 23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Have a fully automated way of testing each wafer, and each unique version of TBM chip, with an automatic data output (pass/fail) identifying individual TBMs</a:t>
            </a:r>
          </a:p>
          <a:p>
            <a:pPr lvl="0" rtl="0">
              <a:spcBef>
                <a:spcPts val="0"/>
              </a:spcBef>
              <a:buNone/>
            </a:pPr>
            <a:endParaRPr sz="2400"/>
          </a:p>
          <a:p>
            <a:pPr marL="457200" lvl="0" indent="-381000">
              <a:spcBef>
                <a:spcPts val="0"/>
              </a:spcBef>
              <a:buClr>
                <a:schemeClr val="dk1"/>
              </a:buClr>
              <a:buSzPct val="100000"/>
              <a:buFont typeface="Arial"/>
              <a:buChar char="●"/>
            </a:pPr>
            <a:r>
              <a:rPr lang="en" sz="2400"/>
              <a:t>Alternatively, an efficient way to test all TBMs on each wafer so we at least know if they work as designed</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Why CMS is Important</a:t>
            </a:r>
          </a:p>
        </p:txBody>
      </p:sp>
      <p:sp>
        <p:nvSpPr>
          <p:cNvPr id="240" name="Shape 2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CMS is one of the proposals for a more powerful detector at the Large Hadron Collider (LHC)</a:t>
            </a:r>
          </a:p>
          <a:p>
            <a:pPr lvl="0" rtl="0">
              <a:spcBef>
                <a:spcPts val="0"/>
              </a:spcBef>
              <a:buNone/>
            </a:pPr>
            <a:endParaRPr sz="2400"/>
          </a:p>
          <a:p>
            <a:pPr marL="457200" lvl="0" indent="-381000" rtl="0">
              <a:spcBef>
                <a:spcPts val="0"/>
              </a:spcBef>
              <a:buClr>
                <a:schemeClr val="dk1"/>
              </a:buClr>
              <a:buSzPct val="100000"/>
              <a:buFont typeface="Arial"/>
              <a:buChar char="●"/>
            </a:pPr>
            <a:r>
              <a:rPr lang="en" sz="2400"/>
              <a:t>It will be able to handle higher-energy collisions (greater luminosity) with more accuracy and be able to reduce the data stream to a manageable load</a:t>
            </a:r>
          </a:p>
          <a:p>
            <a:pPr rtl="0">
              <a:spcBef>
                <a:spcPts val="0"/>
              </a:spcBef>
              <a:buNone/>
            </a:pPr>
            <a:endParaRPr sz="2400"/>
          </a:p>
          <a:p>
            <a:pPr lvl="0">
              <a:spcBef>
                <a:spcPts val="0"/>
              </a:spcBef>
              <a:buNone/>
            </a:pPr>
            <a:endParaRPr sz="2400"/>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Wyatt’s Quandaries</a:t>
            </a:r>
          </a:p>
        </p:txBody>
      </p:sp>
      <p:sp>
        <p:nvSpPr>
          <p:cNvPr id="246" name="Shape 2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How do the calorimeters and other detectors work in tandem with the TBM to reduce the data?</a:t>
            </a:r>
          </a:p>
          <a:p>
            <a:pPr lvl="0" rtl="0">
              <a:spcBef>
                <a:spcPts val="0"/>
              </a:spcBef>
              <a:buNone/>
            </a:pPr>
            <a:endParaRPr sz="2400"/>
          </a:p>
          <a:p>
            <a:pPr marL="457200" lvl="0" indent="-381000" rtl="0">
              <a:spcBef>
                <a:spcPts val="0"/>
              </a:spcBef>
              <a:buClr>
                <a:schemeClr val="dk1"/>
              </a:buClr>
              <a:buSzPct val="100000"/>
              <a:buFont typeface="Arial"/>
              <a:buChar char="●"/>
            </a:pPr>
            <a:r>
              <a:rPr lang="en" sz="2400"/>
              <a:t>Theoretically, what are we interested in seeing? More particles, or reinforcement? More about the particles and interactions in question.</a:t>
            </a:r>
          </a:p>
          <a:p>
            <a:pPr lvl="0" rtl="0">
              <a:spcBef>
                <a:spcPts val="0"/>
              </a:spcBef>
              <a:buNone/>
            </a:pPr>
            <a:endParaRPr sz="2400"/>
          </a:p>
          <a:p>
            <a:pPr marL="457200" lvl="0" indent="-381000" rtl="0">
              <a:spcBef>
                <a:spcPts val="0"/>
              </a:spcBef>
              <a:buClr>
                <a:schemeClr val="dk1"/>
              </a:buClr>
              <a:buSzPct val="100000"/>
              <a:buFont typeface="Arial"/>
              <a:buChar char="●"/>
            </a:pPr>
            <a:r>
              <a:rPr lang="en" sz="2400"/>
              <a:t>Using ROOT to analyze actual data/making pretty graphs.</a:t>
            </a:r>
          </a:p>
          <a:p>
            <a:pPr lvl="0">
              <a:spcBef>
                <a:spcPts val="0"/>
              </a:spcBef>
              <a:buNone/>
            </a:pPr>
            <a:endParaRPr sz="24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62050" y="205975"/>
            <a:ext cx="7419899" cy="857400"/>
          </a:xfrm>
          <a:prstGeom prst="rect">
            <a:avLst/>
          </a:prstGeom>
        </p:spPr>
        <p:txBody>
          <a:bodyPr lIns="91425" tIns="91425" rIns="91425" bIns="91425" anchor="ctr" anchorCtr="0">
            <a:noAutofit/>
          </a:bodyPr>
          <a:lstStyle/>
          <a:p>
            <a:pPr lvl="0" rtl="0">
              <a:spcBef>
                <a:spcPts val="0"/>
              </a:spcBef>
              <a:buNone/>
            </a:pPr>
            <a:r>
              <a:rPr lang="en"/>
              <a:t>CERN -&gt; LHC</a:t>
            </a:r>
          </a:p>
        </p:txBody>
      </p:sp>
      <p:sp>
        <p:nvSpPr>
          <p:cNvPr id="55" name="Shape 55"/>
          <p:cNvSpPr txBox="1">
            <a:spLocks noGrp="1"/>
          </p:cNvSpPr>
          <p:nvPr>
            <p:ph type="body" idx="1"/>
          </p:nvPr>
        </p:nvSpPr>
        <p:spPr>
          <a:xfrm>
            <a:off x="462000" y="1137575"/>
            <a:ext cx="8220000" cy="631500"/>
          </a:xfrm>
          <a:prstGeom prst="rect">
            <a:avLst/>
          </a:prstGeom>
        </p:spPr>
        <p:txBody>
          <a:bodyPr lIns="91425" tIns="91425" rIns="91425" bIns="91425" anchor="t" anchorCtr="0">
            <a:noAutofit/>
          </a:bodyPr>
          <a:lstStyle/>
          <a:p>
            <a:pPr lvl="0" algn="ctr" rtl="0">
              <a:spcBef>
                <a:spcPts val="0"/>
              </a:spcBef>
              <a:buNone/>
            </a:pPr>
            <a:r>
              <a:rPr lang="en"/>
              <a:t>Large Hadron Collider (2008)</a:t>
            </a:r>
          </a:p>
          <a:p>
            <a:pPr marL="457200" lvl="0" indent="0" rtl="0">
              <a:spcBef>
                <a:spcPts val="0"/>
              </a:spcBef>
              <a:buNone/>
            </a:pPr>
            <a:endParaRPr/>
          </a:p>
        </p:txBody>
      </p:sp>
      <p:pic>
        <p:nvPicPr>
          <p:cNvPr id="56" name="Shape 56"/>
          <p:cNvPicPr preferRelativeResize="0"/>
          <p:nvPr/>
        </p:nvPicPr>
        <p:blipFill>
          <a:blip r:embed="rId3"/>
          <a:stretch>
            <a:fillRect/>
          </a:stretch>
        </p:blipFill>
        <p:spPr>
          <a:xfrm>
            <a:off x="333874" y="1769025"/>
            <a:ext cx="4267125" cy="3446200"/>
          </a:xfrm>
          <a:prstGeom prst="rect">
            <a:avLst/>
          </a:prstGeom>
          <a:noFill/>
          <a:ln>
            <a:noFill/>
          </a:ln>
        </p:spPr>
      </p:pic>
      <p:sp>
        <p:nvSpPr>
          <p:cNvPr id="57" name="Shape 57"/>
          <p:cNvSpPr txBox="1"/>
          <p:nvPr/>
        </p:nvSpPr>
        <p:spPr>
          <a:xfrm>
            <a:off x="4997425" y="1888375"/>
            <a:ext cx="2313000" cy="1220699"/>
          </a:xfrm>
          <a:prstGeom prst="rect">
            <a:avLst/>
          </a:prstGeom>
        </p:spPr>
        <p:txBody>
          <a:bodyPr lIns="91425" tIns="91425" rIns="91425" bIns="91425" anchor="t" anchorCtr="0">
            <a:noAutofit/>
          </a:bodyPr>
          <a:lstStyle/>
          <a:p>
            <a:pPr lvl="0" rtl="0">
              <a:lnSpc>
                <a:spcPct val="100000"/>
              </a:lnSpc>
              <a:spcBef>
                <a:spcPts val="0"/>
              </a:spcBef>
              <a:buNone/>
            </a:pPr>
            <a:r>
              <a:rPr lang="en" sz="1800">
                <a:latin typeface="Georgia"/>
                <a:ea typeface="Georgia"/>
                <a:cs typeface="Georgia"/>
                <a:sym typeface="Georgia"/>
              </a:rPr>
              <a:t>Two proton beams travel in opposite directions until collision in detectors</a:t>
            </a:r>
          </a:p>
          <a:p>
            <a:pPr lvl="0">
              <a:spcBef>
                <a:spcPts val="0"/>
              </a:spcBef>
              <a:buNone/>
            </a:pPr>
            <a:endParaRPr sz="3000"/>
          </a:p>
        </p:txBody>
      </p:sp>
      <p:pic>
        <p:nvPicPr>
          <p:cNvPr id="58" name="Shape 58"/>
          <p:cNvPicPr preferRelativeResize="0"/>
          <p:nvPr/>
        </p:nvPicPr>
        <p:blipFill rotWithShape="1">
          <a:blip r:embed="rId4"/>
          <a:srcRect l="4692" t="4630" r="5250" b="9295"/>
          <a:stretch/>
        </p:blipFill>
        <p:spPr>
          <a:xfrm>
            <a:off x="4885850" y="3164375"/>
            <a:ext cx="4006300" cy="1919700"/>
          </a:xfrm>
          <a:prstGeom prst="rect">
            <a:avLst/>
          </a:prstGeom>
        </p:spPr>
      </p:pic>
      <p:sp>
        <p:nvSpPr>
          <p:cNvPr id="59" name="Shape 59"/>
          <p:cNvSpPr txBox="1"/>
          <p:nvPr/>
        </p:nvSpPr>
        <p:spPr>
          <a:xfrm>
            <a:off x="7310475" y="1842925"/>
            <a:ext cx="1606800" cy="1311600"/>
          </a:xfrm>
          <a:prstGeom prst="rect">
            <a:avLst/>
          </a:prstGeom>
        </p:spPr>
        <p:txBody>
          <a:bodyPr lIns="91425" tIns="91425" rIns="91425" bIns="91425" anchor="t" anchorCtr="0">
            <a:noAutofit/>
          </a:bodyPr>
          <a:lstStyle/>
          <a:p>
            <a:pPr lvl="0" rtl="0">
              <a:spcBef>
                <a:spcPts val="0"/>
              </a:spcBef>
              <a:buNone/>
            </a:pPr>
            <a:r>
              <a:rPr lang="en" sz="1800">
                <a:latin typeface="Georgia"/>
                <a:ea typeface="Georgia"/>
                <a:cs typeface="Georgia"/>
                <a:sym typeface="Georgia"/>
              </a:rPr>
              <a:t>1) ATLAS</a:t>
            </a:r>
          </a:p>
          <a:p>
            <a:pPr lvl="0" rtl="0">
              <a:spcBef>
                <a:spcPts val="0"/>
              </a:spcBef>
              <a:buNone/>
            </a:pPr>
            <a:r>
              <a:rPr lang="en" sz="1800">
                <a:latin typeface="Georgia"/>
                <a:ea typeface="Georgia"/>
                <a:cs typeface="Georgia"/>
                <a:sym typeface="Georgia"/>
              </a:rPr>
              <a:t>2) ALICE</a:t>
            </a:r>
          </a:p>
          <a:p>
            <a:pPr lvl="0" rtl="0">
              <a:spcBef>
                <a:spcPts val="0"/>
              </a:spcBef>
              <a:buNone/>
            </a:pPr>
            <a:r>
              <a:rPr lang="en" sz="1800">
                <a:latin typeface="Georgia"/>
                <a:ea typeface="Georgia"/>
                <a:cs typeface="Georgia"/>
                <a:sym typeface="Georgia"/>
              </a:rPr>
              <a:t>3) LHCb</a:t>
            </a:r>
          </a:p>
          <a:p>
            <a:pPr lvl="0" rtl="0">
              <a:spcBef>
                <a:spcPts val="0"/>
              </a:spcBef>
              <a:buNone/>
            </a:pPr>
            <a:r>
              <a:rPr lang="en" sz="1800">
                <a:latin typeface="Georgia"/>
                <a:ea typeface="Georgia"/>
                <a:cs typeface="Georgia"/>
                <a:sym typeface="Georgia"/>
              </a:rPr>
              <a:t>4) CMS</a:t>
            </a:r>
          </a:p>
          <a:p>
            <a:pPr lvl="0" rtl="0">
              <a:spcBef>
                <a:spcPts val="0"/>
              </a:spcBef>
              <a:buNone/>
            </a:pPr>
            <a:endParaRPr sz="300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05975"/>
            <a:ext cx="8427000" cy="857400"/>
          </a:xfrm>
          <a:prstGeom prst="rect">
            <a:avLst/>
          </a:prstGeom>
        </p:spPr>
        <p:txBody>
          <a:bodyPr lIns="91425" tIns="91425" rIns="91425" bIns="91425" anchor="ctr" anchorCtr="0">
            <a:noAutofit/>
          </a:bodyPr>
          <a:lstStyle/>
          <a:p>
            <a:pPr>
              <a:spcBef>
                <a:spcPts val="0"/>
              </a:spcBef>
              <a:buNone/>
            </a:pPr>
            <a:r>
              <a:rPr lang="en"/>
              <a:t>Alex’s Goals of Understanding</a:t>
            </a:r>
          </a:p>
        </p:txBody>
      </p:sp>
      <p:sp>
        <p:nvSpPr>
          <p:cNvPr id="252" name="Shape 25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a:t>- The testing code </a:t>
            </a:r>
          </a:p>
          <a:p>
            <a:pPr lvl="0" rtl="0">
              <a:spcBef>
                <a:spcPts val="0"/>
              </a:spcBef>
              <a:buClr>
                <a:schemeClr val="dk1"/>
              </a:buClr>
              <a:buSzPct val="36666"/>
              <a:buFont typeface="Arial"/>
              <a:buNone/>
            </a:pPr>
            <a:r>
              <a:rPr lang="en"/>
              <a:t>- TBM Chip design</a:t>
            </a:r>
          </a:p>
          <a:p>
            <a:pPr lvl="0" rtl="0">
              <a:spcBef>
                <a:spcPts val="0"/>
              </a:spcBef>
              <a:buClr>
                <a:schemeClr val="dk1"/>
              </a:buClr>
              <a:buSzPct val="36666"/>
              <a:buFont typeface="Arial"/>
              <a:buNone/>
            </a:pPr>
            <a:r>
              <a:rPr lang="en"/>
              <a:t>- ROOT </a:t>
            </a:r>
          </a:p>
          <a:p>
            <a:pPr lvl="0" rtl="0">
              <a:spcBef>
                <a:spcPts val="0"/>
              </a:spcBef>
              <a:buClr>
                <a:schemeClr val="dk1"/>
              </a:buClr>
              <a:buSzPct val="36666"/>
              <a:buFont typeface="Arial"/>
              <a:buNone/>
            </a:pPr>
            <a:r>
              <a:rPr lang="en"/>
              <a:t>- Top Quark Research</a:t>
            </a:r>
          </a:p>
          <a:p>
            <a:pPr>
              <a:spcBef>
                <a:spcPts val="0"/>
              </a:spcBef>
              <a:buNone/>
            </a:pP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p:cNvPicPr preferRelativeResize="0"/>
          <p:nvPr/>
        </p:nvPicPr>
        <p:blipFill>
          <a:blip r:embed="rId3"/>
          <a:stretch>
            <a:fillRect/>
          </a:stretch>
        </p:blipFill>
        <p:spPr>
          <a:xfrm>
            <a:off x="0" y="1627300"/>
            <a:ext cx="5283353" cy="3516198"/>
          </a:xfrm>
          <a:prstGeom prst="rect">
            <a:avLst/>
          </a:prstGeom>
        </p:spPr>
      </p:pic>
      <p:sp>
        <p:nvSpPr>
          <p:cNvPr id="65" name="Shape 65"/>
          <p:cNvSpPr txBox="1">
            <a:spLocks noGrp="1"/>
          </p:cNvSpPr>
          <p:nvPr>
            <p:ph type="title"/>
          </p:nvPr>
        </p:nvSpPr>
        <p:spPr>
          <a:xfrm>
            <a:off x="862050" y="205975"/>
            <a:ext cx="7419899" cy="857400"/>
          </a:xfrm>
          <a:prstGeom prst="rect">
            <a:avLst/>
          </a:prstGeom>
        </p:spPr>
        <p:txBody>
          <a:bodyPr lIns="91425" tIns="91425" rIns="91425" bIns="91425" anchor="ctr" anchorCtr="0">
            <a:noAutofit/>
          </a:bodyPr>
          <a:lstStyle/>
          <a:p>
            <a:pPr lvl="0" rtl="0">
              <a:spcBef>
                <a:spcPts val="0"/>
              </a:spcBef>
              <a:buNone/>
            </a:pPr>
            <a:r>
              <a:rPr lang="en"/>
              <a:t>CERN -&gt; LHC -&gt; CMS</a:t>
            </a:r>
          </a:p>
        </p:txBody>
      </p:sp>
      <p:sp>
        <p:nvSpPr>
          <p:cNvPr id="66" name="Shape 66"/>
          <p:cNvSpPr txBox="1">
            <a:spLocks noGrp="1"/>
          </p:cNvSpPr>
          <p:nvPr>
            <p:ph type="body" idx="1"/>
          </p:nvPr>
        </p:nvSpPr>
        <p:spPr>
          <a:xfrm>
            <a:off x="462000" y="1137575"/>
            <a:ext cx="8220000" cy="698699"/>
          </a:xfrm>
          <a:prstGeom prst="rect">
            <a:avLst/>
          </a:prstGeom>
        </p:spPr>
        <p:txBody>
          <a:bodyPr lIns="91425" tIns="91425" rIns="91425" bIns="91425" anchor="t" anchorCtr="0">
            <a:noAutofit/>
          </a:bodyPr>
          <a:lstStyle/>
          <a:p>
            <a:pPr lvl="0" algn="ctr" rtl="0">
              <a:spcBef>
                <a:spcPts val="0"/>
              </a:spcBef>
              <a:buNone/>
            </a:pPr>
            <a:r>
              <a:rPr lang="en"/>
              <a:t>Compact Muon Solenoid (2008)</a:t>
            </a:r>
          </a:p>
          <a:p>
            <a:pPr marL="457200" lvl="0" indent="0" rtl="0">
              <a:spcBef>
                <a:spcPts val="0"/>
              </a:spcBef>
              <a:buNone/>
            </a:pPr>
            <a:endParaRPr/>
          </a:p>
        </p:txBody>
      </p:sp>
      <p:pic>
        <p:nvPicPr>
          <p:cNvPr id="67" name="Shape 67"/>
          <p:cNvPicPr preferRelativeResize="0"/>
          <p:nvPr/>
        </p:nvPicPr>
        <p:blipFill>
          <a:blip r:embed="rId4"/>
          <a:stretch>
            <a:fillRect/>
          </a:stretch>
        </p:blipFill>
        <p:spPr>
          <a:xfrm>
            <a:off x="5347349" y="2187775"/>
            <a:ext cx="3653425" cy="2566524"/>
          </a:xfrm>
          <a:prstGeom prst="rect">
            <a:avLst/>
          </a:prstGeom>
          <a:noFill/>
          <a:ln w="19050" cap="flat">
            <a:solidFill>
              <a:schemeClr val="dk2"/>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lgn="ctr">
              <a:spcBef>
                <a:spcPts val="0"/>
              </a:spcBef>
              <a:buNone/>
            </a:pPr>
            <a:r>
              <a:rPr lang="en"/>
              <a:t>CMS Detector System</a:t>
            </a:r>
          </a:p>
        </p:txBody>
      </p:sp>
      <p:pic>
        <p:nvPicPr>
          <p:cNvPr id="73" name="Shape 73"/>
          <p:cNvPicPr preferRelativeResize="0"/>
          <p:nvPr/>
        </p:nvPicPr>
        <p:blipFill>
          <a:blip r:embed="rId3"/>
          <a:stretch>
            <a:fillRect/>
          </a:stretch>
        </p:blipFill>
        <p:spPr>
          <a:xfrm>
            <a:off x="663275" y="1159250"/>
            <a:ext cx="7797950" cy="3984250"/>
          </a:xfrm>
          <a:prstGeom prst="rect">
            <a:avLst/>
          </a:prstGeom>
          <a:ln>
            <a:noFill/>
          </a:ln>
        </p:spPr>
      </p:pic>
      <p:cxnSp>
        <p:nvCxnSpPr>
          <p:cNvPr id="74" name="Shape 74"/>
          <p:cNvCxnSpPr/>
          <p:nvPr/>
        </p:nvCxnSpPr>
        <p:spPr>
          <a:xfrm>
            <a:off x="668450" y="2497250"/>
            <a:ext cx="983699" cy="201899"/>
          </a:xfrm>
          <a:prstGeom prst="straightConnector1">
            <a:avLst/>
          </a:prstGeom>
          <a:noFill/>
          <a:ln w="38100" cap="flat">
            <a:solidFill>
              <a:srgbClr val="FF0000"/>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2000"/>
                                        <p:tgtEl>
                                          <p:spTgt spid="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Inner Detectors</a:t>
            </a:r>
          </a:p>
        </p:txBody>
      </p:sp>
      <p:sp>
        <p:nvSpPr>
          <p:cNvPr id="80" name="Shape 80"/>
          <p:cNvSpPr txBox="1">
            <a:spLocks noGrp="1"/>
          </p:cNvSpPr>
          <p:nvPr>
            <p:ph type="body" idx="1"/>
          </p:nvPr>
        </p:nvSpPr>
        <p:spPr>
          <a:xfrm>
            <a:off x="6072050" y="1200150"/>
            <a:ext cx="2931599" cy="3725699"/>
          </a:xfrm>
          <a:prstGeom prst="rect">
            <a:avLst/>
          </a:prstGeom>
        </p:spPr>
        <p:txBody>
          <a:bodyPr lIns="91425" tIns="91425" rIns="91425" bIns="91425" anchor="t" anchorCtr="0">
            <a:noAutofit/>
          </a:bodyPr>
          <a:lstStyle/>
          <a:p>
            <a:pPr>
              <a:spcBef>
                <a:spcPts val="0"/>
              </a:spcBef>
              <a:buNone/>
            </a:pPr>
            <a:r>
              <a:rPr lang="en"/>
              <a:t>Silicon strip detectors in the inner tracking system detect position of particles at a given time</a:t>
            </a:r>
          </a:p>
        </p:txBody>
      </p:sp>
      <p:pic>
        <p:nvPicPr>
          <p:cNvPr id="81" name="Shape 81"/>
          <p:cNvPicPr preferRelativeResize="0"/>
          <p:nvPr/>
        </p:nvPicPr>
        <p:blipFill>
          <a:blip r:embed="rId3"/>
          <a:stretch>
            <a:fillRect/>
          </a:stretch>
        </p:blipFill>
        <p:spPr>
          <a:xfrm>
            <a:off x="0" y="1146150"/>
            <a:ext cx="5970679" cy="39973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lgn="ctr" rtl="0">
              <a:spcBef>
                <a:spcPts val="0"/>
              </a:spcBef>
              <a:buNone/>
            </a:pPr>
            <a:r>
              <a:rPr lang="en"/>
              <a:t>CMS Detector System</a:t>
            </a:r>
          </a:p>
        </p:txBody>
      </p:sp>
      <p:pic>
        <p:nvPicPr>
          <p:cNvPr id="87" name="Shape 87"/>
          <p:cNvPicPr preferRelativeResize="0"/>
          <p:nvPr/>
        </p:nvPicPr>
        <p:blipFill>
          <a:blip r:embed="rId3"/>
          <a:stretch>
            <a:fillRect/>
          </a:stretch>
        </p:blipFill>
        <p:spPr>
          <a:xfrm>
            <a:off x="663275" y="1159250"/>
            <a:ext cx="7797950" cy="3984250"/>
          </a:xfrm>
          <a:prstGeom prst="rect">
            <a:avLst/>
          </a:prstGeom>
          <a:ln>
            <a:noFill/>
          </a:ln>
        </p:spPr>
      </p:pic>
      <p:cxnSp>
        <p:nvCxnSpPr>
          <p:cNvPr id="88" name="Shape 88"/>
          <p:cNvCxnSpPr/>
          <p:nvPr/>
        </p:nvCxnSpPr>
        <p:spPr>
          <a:xfrm>
            <a:off x="1702650" y="2470800"/>
            <a:ext cx="983699" cy="201899"/>
          </a:xfrm>
          <a:prstGeom prst="straightConnector1">
            <a:avLst/>
          </a:prstGeom>
          <a:noFill/>
          <a:ln w="38100" cap="flat">
            <a:solidFill>
              <a:srgbClr val="FF0000"/>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2200"/>
                                        <p:tgtEl>
                                          <p:spTgt spid="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66400" y="205975"/>
            <a:ext cx="8611199" cy="857400"/>
          </a:xfrm>
          <a:prstGeom prst="rect">
            <a:avLst/>
          </a:prstGeom>
        </p:spPr>
        <p:txBody>
          <a:bodyPr lIns="91425" tIns="91425" rIns="91425" bIns="91425" anchor="ctr" anchorCtr="0">
            <a:noAutofit/>
          </a:bodyPr>
          <a:lstStyle/>
          <a:p>
            <a:pPr>
              <a:spcBef>
                <a:spcPts val="0"/>
              </a:spcBef>
              <a:buNone/>
            </a:pPr>
            <a:r>
              <a:rPr lang="en" sz="4000"/>
              <a:t>Electromagnetic Calorimeter (ECAL)</a:t>
            </a:r>
          </a:p>
        </p:txBody>
      </p:sp>
      <p:sp>
        <p:nvSpPr>
          <p:cNvPr id="94" name="Shape 94"/>
          <p:cNvSpPr txBox="1">
            <a:spLocks noGrp="1"/>
          </p:cNvSpPr>
          <p:nvPr>
            <p:ph type="body" idx="1"/>
          </p:nvPr>
        </p:nvSpPr>
        <p:spPr>
          <a:xfrm>
            <a:off x="176575" y="1200150"/>
            <a:ext cx="2763599" cy="3725699"/>
          </a:xfrm>
          <a:prstGeom prst="rect">
            <a:avLst/>
          </a:prstGeom>
        </p:spPr>
        <p:txBody>
          <a:bodyPr lIns="91425" tIns="91425" rIns="91425" bIns="91425" anchor="t" anchorCtr="0">
            <a:noAutofit/>
          </a:bodyPr>
          <a:lstStyle/>
          <a:p>
            <a:pPr>
              <a:spcBef>
                <a:spcPts val="0"/>
              </a:spcBef>
              <a:buNone/>
            </a:pPr>
            <a:r>
              <a:rPr lang="en"/>
              <a:t>Lead tungstate crystals formed into supermodules measure energy of electrons and photons</a:t>
            </a:r>
          </a:p>
        </p:txBody>
      </p:sp>
      <p:pic>
        <p:nvPicPr>
          <p:cNvPr id="95" name="Shape 95"/>
          <p:cNvPicPr preferRelativeResize="0"/>
          <p:nvPr/>
        </p:nvPicPr>
        <p:blipFill>
          <a:blip r:embed="rId3"/>
          <a:stretch>
            <a:fillRect/>
          </a:stretch>
        </p:blipFill>
        <p:spPr>
          <a:xfrm>
            <a:off x="3016500" y="1047176"/>
            <a:ext cx="6017395" cy="40316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lgn="ctr" rtl="0">
              <a:spcBef>
                <a:spcPts val="0"/>
              </a:spcBef>
              <a:buNone/>
            </a:pPr>
            <a:r>
              <a:rPr lang="en"/>
              <a:t>CMS Detector System</a:t>
            </a:r>
          </a:p>
        </p:txBody>
      </p:sp>
      <p:pic>
        <p:nvPicPr>
          <p:cNvPr id="101" name="Shape 101"/>
          <p:cNvPicPr preferRelativeResize="0"/>
          <p:nvPr/>
        </p:nvPicPr>
        <p:blipFill>
          <a:blip r:embed="rId3"/>
          <a:stretch>
            <a:fillRect/>
          </a:stretch>
        </p:blipFill>
        <p:spPr>
          <a:xfrm>
            <a:off x="663275" y="1159250"/>
            <a:ext cx="7797950" cy="3984250"/>
          </a:xfrm>
          <a:prstGeom prst="rect">
            <a:avLst/>
          </a:prstGeom>
          <a:ln>
            <a:noFill/>
          </a:ln>
        </p:spPr>
      </p:pic>
      <p:cxnSp>
        <p:nvCxnSpPr>
          <p:cNvPr id="102" name="Shape 102"/>
          <p:cNvCxnSpPr/>
          <p:nvPr/>
        </p:nvCxnSpPr>
        <p:spPr>
          <a:xfrm>
            <a:off x="2673825" y="2584300"/>
            <a:ext cx="983699" cy="201899"/>
          </a:xfrm>
          <a:prstGeom prst="straightConnector1">
            <a:avLst/>
          </a:prstGeom>
          <a:noFill/>
          <a:ln w="38100" cap="flat">
            <a:solidFill>
              <a:srgbClr val="FF0000"/>
            </a:solidFill>
            <a:prstDash val="solid"/>
            <a:round/>
            <a:headEnd type="none" w="lg" len="lg"/>
            <a:tailEnd type="triangl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2300"/>
                                        <p:tgtEl>
                                          <p:spTgt spid="10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900</Words>
  <Application>Microsoft Office PowerPoint</Application>
  <PresentationFormat>On-screen Show (16:9)</PresentationFormat>
  <Paragraphs>111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paper-plane</vt:lpstr>
      <vt:lpstr>Compact Muon Solenoid Detector (CMS) &amp; The Token Bit Manager (TBM)</vt:lpstr>
      <vt:lpstr>CERN</vt:lpstr>
      <vt:lpstr>CERN -&gt; LHC</vt:lpstr>
      <vt:lpstr>CERN -&gt; LHC -&gt; CMS</vt:lpstr>
      <vt:lpstr>CMS Detector System</vt:lpstr>
      <vt:lpstr>Inner Detectors</vt:lpstr>
      <vt:lpstr>CMS Detector System</vt:lpstr>
      <vt:lpstr>Electromagnetic Calorimeter (ECAL)</vt:lpstr>
      <vt:lpstr>CMS Detector System</vt:lpstr>
      <vt:lpstr>Hadron Calorimeter</vt:lpstr>
      <vt:lpstr>CMS Detector System</vt:lpstr>
      <vt:lpstr>Muon Chambers</vt:lpstr>
      <vt:lpstr>CMS Detector System</vt:lpstr>
      <vt:lpstr>PowerPoint Presentation</vt:lpstr>
      <vt:lpstr>Inner Tracking System</vt:lpstr>
      <vt:lpstr>More Inner Tracking</vt:lpstr>
      <vt:lpstr>Problems</vt:lpstr>
      <vt:lpstr>PowerPoint Presentation</vt:lpstr>
      <vt:lpstr>Problems</vt:lpstr>
      <vt:lpstr>Level 1 Trigger</vt:lpstr>
      <vt:lpstr>What We’re Doing/Specifics</vt:lpstr>
      <vt:lpstr>The Testing Software/Code</vt:lpstr>
      <vt:lpstr>PowerPoint Presentation</vt:lpstr>
      <vt:lpstr>Hardware &amp; Calibration</vt:lpstr>
      <vt:lpstr>The Probing Station</vt:lpstr>
      <vt:lpstr>Current Group Problem</vt:lpstr>
      <vt:lpstr>Our Endgame</vt:lpstr>
      <vt:lpstr>Why CMS is Important</vt:lpstr>
      <vt:lpstr>Wyatt’s Quandaries</vt:lpstr>
      <vt:lpstr>Alex’s Goals of Understanding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Compact Muon Solenoid Detector (CMS) &amp; The Token Bit Manager (TBM)</dc:title>
  <dc:creator>Behn, Wyatt</dc:creator>
  <cp:lastModifiedBy>Behn, Wyatt</cp:lastModifiedBy>
  <cp:revision>1</cp:revision>
  <dcterms:modified xsi:type="dcterms:W3CDTF">2014-07-30T21:40:17Z</dcterms:modified>
</cp:coreProperties>
</file>