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lvl1pPr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000">
        <a:solidFill>
          <a:srgbClr val="324863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6" y="13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488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C86B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1pPr>
      <a:lvl2pPr indent="228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457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685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9144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11430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13716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16002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1828800" defTabSz="584200">
        <a:defRPr sz="6400" spc="-12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50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1pPr>
      <a:lvl2pPr marL="101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2pPr>
      <a:lvl3pPr marL="152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3pPr>
      <a:lvl4pPr marL="203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4pPr>
      <a:lvl5pPr marL="2540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5pPr>
      <a:lvl6pPr marL="3048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6pPr>
      <a:lvl7pPr marL="3556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7pPr>
      <a:lvl8pPr marL="4064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8pPr>
      <a:lvl9pPr marL="4572000" indent="-508000" defTabSz="584200">
        <a:spcBef>
          <a:spcPts val="4200"/>
        </a:spcBef>
        <a:buClr>
          <a:srgbClr val="5C86B9"/>
        </a:buClr>
        <a:buSzPct val="70000"/>
        <a:buFont typeface="Zapf Dingbats"/>
        <a:buChar char="✤"/>
        <a:defRPr sz="3800"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 sz="16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900" y="419100"/>
            <a:ext cx="9525000" cy="891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Table 140"/>
          <p:cNvGraphicFramePr/>
          <p:nvPr/>
        </p:nvGraphicFramePr>
        <p:xfrm>
          <a:off x="546100" y="1308100"/>
          <a:ext cx="11925300" cy="8269803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981325"/>
                <a:gridCol w="2981325"/>
                <a:gridCol w="2981325"/>
                <a:gridCol w="2981325"/>
              </a:tblGrid>
              <a:tr h="685897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Function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Scale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Nsigma &lt;= 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Nsigma &lt;= 2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68341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68.3%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95.4%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40.1%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70.7%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71.0%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29.5%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Student’s t (n=2)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58.0%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82.0%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Student's t (n=6)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26.7%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49.8%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63.0%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87.0%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1.7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44.5%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69.2%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Observed Weighted Mean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47.7%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75.0%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Observed Median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50.0%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80.0%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926">
                <a:tc>
                  <a:txBody>
                    <a:bodyPr/>
                    <a:lstStyle/>
                    <a:p>
                      <a:pPr lvl="0" algn="l" defTabSz="457200">
                        <a:defRPr sz="2200" b="1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1" name="Shape 141"/>
          <p:cNvSpPr/>
          <p:nvPr/>
        </p:nvSpPr>
        <p:spPr>
          <a:xfrm>
            <a:off x="3087979" y="3927"/>
            <a:ext cx="6828842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Expected Fractions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834897" y="578"/>
            <a:ext cx="11335005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Cauchy Probability Distribution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979423" y="2228114"/>
            <a:ext cx="11045954" cy="7109609"/>
            <a:chOff x="0" y="0"/>
            <a:chExt cx="11045952" cy="7109607"/>
          </a:xfrm>
        </p:grpSpPr>
        <p:pic>
          <p:nvPicPr>
            <p:cNvPr id="144" name="f3d-eps-converted-to.pdf"/>
            <p:cNvPicPr/>
            <p:nvPr/>
          </p:nvPicPr>
          <p:blipFill>
            <a:blip r:embed="rId2">
              <a:extLst/>
            </a:blip>
            <a:srcRect l="642" r="642"/>
            <a:stretch>
              <a:fillRect/>
            </a:stretch>
          </p:blipFill>
          <p:spPr>
            <a:xfrm>
              <a:off x="5959479" y="3619946"/>
              <a:ext cx="5086474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f3a-eps-converted-to.pdf"/>
            <p:cNvPicPr/>
            <p:nvPr/>
          </p:nvPicPr>
          <p:blipFill>
            <a:blip r:embed="rId3">
              <a:extLst/>
            </a:blip>
            <a:srcRect l="642" r="642"/>
            <a:stretch>
              <a:fillRect/>
            </a:stretch>
          </p:blipFill>
          <p:spPr>
            <a:xfrm>
              <a:off x="0" y="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f3b-eps-converted-to.pdf"/>
            <p:cNvPicPr/>
            <p:nvPr/>
          </p:nvPicPr>
          <p:blipFill>
            <a:blip r:embed="rId4">
              <a:extLst/>
            </a:blip>
            <a:srcRect l="642" r="642"/>
            <a:stretch>
              <a:fillRect/>
            </a:stretch>
          </p:blipFill>
          <p:spPr>
            <a:xfrm>
              <a:off x="5959479" y="0"/>
              <a:ext cx="5086474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f3c-eps-converted-to.pdf"/>
            <p:cNvPicPr/>
            <p:nvPr/>
          </p:nvPicPr>
          <p:blipFill>
            <a:blip r:embed="rId5">
              <a:extLst/>
            </a:blip>
            <a:srcRect l="642" r="642"/>
            <a:stretch>
              <a:fillRect/>
            </a:stretch>
          </p:blipFill>
          <p:spPr>
            <a:xfrm>
              <a:off x="0" y="3619946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67199" y="1142692"/>
            <a:ext cx="4470401" cy="105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43179" y="578"/>
            <a:ext cx="12518442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Student’s t Probability Distribution</a:t>
            </a:r>
          </a:p>
        </p:txBody>
      </p:sp>
      <p:grpSp>
        <p:nvGrpSpPr>
          <p:cNvPr id="156" name="Group 156"/>
          <p:cNvGrpSpPr/>
          <p:nvPr/>
        </p:nvGrpSpPr>
        <p:grpSpPr>
          <a:xfrm>
            <a:off x="981013" y="2222500"/>
            <a:ext cx="11042774" cy="7109162"/>
            <a:chOff x="0" y="0"/>
            <a:chExt cx="11042772" cy="7109161"/>
          </a:xfrm>
        </p:grpSpPr>
        <p:pic>
          <p:nvPicPr>
            <p:cNvPr id="152" name="f4d-eps-converted-to.pdf"/>
            <p:cNvPicPr/>
            <p:nvPr/>
          </p:nvPicPr>
          <p:blipFill>
            <a:blip r:embed="rId2">
              <a:extLst/>
            </a:blip>
            <a:srcRect l="642" r="642"/>
            <a:stretch>
              <a:fillRect/>
            </a:stretch>
          </p:blipFill>
          <p:spPr>
            <a:xfrm>
              <a:off x="5956300" y="361950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f4c-eps-converted-to.pdf"/>
            <p:cNvPicPr/>
            <p:nvPr/>
          </p:nvPicPr>
          <p:blipFill>
            <a:blip r:embed="rId3">
              <a:extLst/>
            </a:blip>
            <a:srcRect l="642" r="642"/>
            <a:stretch>
              <a:fillRect/>
            </a:stretch>
          </p:blipFill>
          <p:spPr>
            <a:xfrm>
              <a:off x="0" y="3619499"/>
              <a:ext cx="5086473" cy="3489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f4b-eps-converted-to.pdf"/>
            <p:cNvPicPr/>
            <p:nvPr/>
          </p:nvPicPr>
          <p:blipFill>
            <a:blip r:embed="rId4">
              <a:extLst/>
            </a:blip>
            <a:srcRect l="642" r="642"/>
            <a:stretch>
              <a:fillRect/>
            </a:stretch>
          </p:blipFill>
          <p:spPr>
            <a:xfrm>
              <a:off x="5956300" y="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f4a-eps-converted-to.pdf"/>
            <p:cNvPicPr/>
            <p:nvPr/>
          </p:nvPicPr>
          <p:blipFill>
            <a:blip r:embed="rId5">
              <a:extLst/>
            </a:blip>
            <a:srcRect l="642" r="642"/>
            <a:stretch>
              <a:fillRect/>
            </a:stretch>
          </p:blipFill>
          <p:spPr>
            <a:xfrm>
              <a:off x="0" y="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7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00249" y="1095434"/>
            <a:ext cx="9004301" cy="109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4448" y="0"/>
            <a:ext cx="12975905" cy="923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 spc="-104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5200" spc="-104">
                <a:solidFill>
                  <a:srgbClr val="314864"/>
                </a:solidFill>
              </a:rPr>
              <a:t>Double Exponential Probability Distribution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981013" y="2222500"/>
            <a:ext cx="11042774" cy="7109162"/>
            <a:chOff x="0" y="0"/>
            <a:chExt cx="11042772" cy="7109161"/>
          </a:xfrm>
        </p:grpSpPr>
        <p:pic>
          <p:nvPicPr>
            <p:cNvPr id="160" name="f5a-eps-converted-to.pdf"/>
            <p:cNvPicPr/>
            <p:nvPr/>
          </p:nvPicPr>
          <p:blipFill>
            <a:blip r:embed="rId2">
              <a:extLst/>
            </a:blip>
            <a:srcRect l="642" r="642"/>
            <a:stretch>
              <a:fillRect/>
            </a:stretch>
          </p:blipFill>
          <p:spPr>
            <a:xfrm>
              <a:off x="0" y="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f5b-eps-converted-to.pdf"/>
            <p:cNvPicPr/>
            <p:nvPr/>
          </p:nvPicPr>
          <p:blipFill>
            <a:blip r:embed="rId3">
              <a:extLst/>
            </a:blip>
            <a:srcRect l="642" r="642"/>
            <a:stretch>
              <a:fillRect/>
            </a:stretch>
          </p:blipFill>
          <p:spPr>
            <a:xfrm>
              <a:off x="5956300" y="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f5c-eps-converted-to.pdf"/>
            <p:cNvPicPr/>
            <p:nvPr/>
          </p:nvPicPr>
          <p:blipFill>
            <a:blip r:embed="rId4">
              <a:extLst/>
            </a:blip>
            <a:srcRect l="642" r="642"/>
            <a:stretch>
              <a:fillRect/>
            </a:stretch>
          </p:blipFill>
          <p:spPr>
            <a:xfrm>
              <a:off x="0" y="361950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f5d-eps-converted-to.pdf"/>
            <p:cNvPicPr/>
            <p:nvPr/>
          </p:nvPicPr>
          <p:blipFill>
            <a:blip r:embed="rId5">
              <a:extLst/>
            </a:blip>
            <a:srcRect l="642" r="642"/>
            <a:stretch>
              <a:fillRect/>
            </a:stretch>
          </p:blipFill>
          <p:spPr>
            <a:xfrm>
              <a:off x="5956300" y="361950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5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86300" y="1145488"/>
            <a:ext cx="3632201" cy="576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Table 167"/>
          <p:cNvGraphicFramePr/>
          <p:nvPr/>
        </p:nvGraphicFramePr>
        <p:xfrm>
          <a:off x="541620" y="1309040"/>
          <a:ext cx="11921556" cy="7579468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1771903"/>
                <a:gridCol w="1267106"/>
                <a:gridCol w="1081634"/>
                <a:gridCol w="645736"/>
                <a:gridCol w="1817725"/>
                <a:gridCol w="1486531"/>
                <a:gridCol w="1486531"/>
                <a:gridCol w="641114"/>
                <a:gridCol w="1723276"/>
              </a:tblGrid>
              <a:tr h="564800">
                <a:tc>
                  <a:txBody>
                    <a:bodyPr/>
                    <a:lstStyle/>
                    <a:p>
                      <a:pPr lvl="0" defTabSz="457200">
                        <a:defRPr sz="2200" b="1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Weighted Mean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Median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8350"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Function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Scale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  <a:r>
                        <a:rPr sz="2200" b="1" baseline="31999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  <a:r>
                        <a:rPr sz="2200" b="1" baseline="-5999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ν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Probability (%)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Scale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</a:t>
                      </a:r>
                      <a:r>
                        <a:rPr sz="2200" b="1" baseline="31999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  <a:r>
                        <a:rPr sz="2200" b="1" baseline="-5999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ν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Probability (%)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57068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68.2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155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7068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6.84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7.07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57068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6.34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8.85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70686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3.58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0.3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2.2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3.77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0.20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989941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n=2 Student’s t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5.5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6.01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89941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n=6 Student’s t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1.89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10.84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9.95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989941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9.54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14.4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89941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1.7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5.91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1.8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6.58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&lt;0.1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68" name="Shape 168"/>
          <p:cNvSpPr/>
          <p:nvPr/>
        </p:nvSpPr>
        <p:spPr>
          <a:xfrm>
            <a:off x="3579317" y="1731"/>
            <a:ext cx="5846166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Goodness-of-Fit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70"/>
          <p:cNvGraphicFramePr/>
          <p:nvPr/>
        </p:nvGraphicFramePr>
        <p:xfrm>
          <a:off x="546100" y="1308100"/>
          <a:ext cx="11925300" cy="758887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981325"/>
                <a:gridCol w="2981325"/>
                <a:gridCol w="2981325"/>
                <a:gridCol w="2981325"/>
              </a:tblGrid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Function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Scale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68.3%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95.4%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1.00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3.80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1.80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3.68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27.6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Student’s t (n=2)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4.50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Student's t (n=6)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3.10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7.03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3.08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1.7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5.23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Observed Weighted Mean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2.50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9951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Observed Median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1.50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71" name="Shape 171"/>
          <p:cNvSpPr/>
          <p:nvPr/>
        </p:nvSpPr>
        <p:spPr>
          <a:xfrm>
            <a:off x="3669944" y="1731"/>
            <a:ext cx="5664912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N-Sigma Limits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4-06-13 at 11.03.34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2381" y="977362"/>
            <a:ext cx="7180038" cy="4718955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3540983" y="5743604"/>
            <a:ext cx="592283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324863"/>
                </a:solidFill>
              </a:rPr>
              <a:t>From “Spite, Memorie della Societ\`a Astronomica Italiana Supplementi, 2012 Vol. 22, pag. 9”</a:t>
            </a:r>
          </a:p>
        </p:txBody>
      </p:sp>
      <p:sp>
        <p:nvSpPr>
          <p:cNvPr id="175" name="Shape 175"/>
          <p:cNvSpPr/>
          <p:nvPr/>
        </p:nvSpPr>
        <p:spPr>
          <a:xfrm>
            <a:off x="4811861" y="6248091"/>
            <a:ext cx="338107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Metallicity [Fe/H]?</a:t>
            </a:r>
          </a:p>
        </p:txBody>
      </p:sp>
      <p:sp>
        <p:nvSpPr>
          <p:cNvPr id="176" name="Shape 176"/>
          <p:cNvSpPr/>
          <p:nvPr/>
        </p:nvSpPr>
        <p:spPr>
          <a:xfrm>
            <a:off x="4505833" y="7561865"/>
            <a:ext cx="399313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Effective Temperature?</a:t>
            </a:r>
          </a:p>
        </p:txBody>
      </p:sp>
      <p:sp>
        <p:nvSpPr>
          <p:cNvPr id="177" name="Shape 177"/>
          <p:cNvSpPr/>
          <p:nvPr/>
        </p:nvSpPr>
        <p:spPr>
          <a:xfrm>
            <a:off x="4654754" y="6904978"/>
            <a:ext cx="369529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4D66"/>
                </a:solidFill>
              </a:rPr>
              <a:t>Between</a:t>
            </a:r>
            <a:r>
              <a:rPr sz="3000">
                <a:solidFill>
                  <a:srgbClr val="EF2300"/>
                </a:solidFill>
              </a:rPr>
              <a:t> -2.8 and -2.0</a:t>
            </a:r>
          </a:p>
        </p:txBody>
      </p:sp>
      <p:sp>
        <p:nvSpPr>
          <p:cNvPr id="178" name="Shape 178"/>
          <p:cNvSpPr/>
          <p:nvPr/>
        </p:nvSpPr>
        <p:spPr>
          <a:xfrm>
            <a:off x="6051586" y="8218752"/>
            <a:ext cx="115293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C26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C261A"/>
                </a:solidFill>
              </a:rPr>
              <a:t>5900K</a:t>
            </a:r>
          </a:p>
        </p:txBody>
      </p:sp>
      <p:pic>
        <p:nvPicPr>
          <p:cNvPr id="17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6343" y="8428479"/>
            <a:ext cx="169359" cy="215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 Shot 2014-06-13 at 10.38.22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2516" y="977362"/>
            <a:ext cx="7499768" cy="471895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1373784" y="6306"/>
            <a:ext cx="10257232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Lithium Abundance Plateau </a:t>
            </a:r>
          </a:p>
        </p:txBody>
      </p:sp>
      <p:sp>
        <p:nvSpPr>
          <p:cNvPr id="182" name="Shape 182"/>
          <p:cNvSpPr/>
          <p:nvPr/>
        </p:nvSpPr>
        <p:spPr>
          <a:xfrm>
            <a:off x="10325134" y="3125857"/>
            <a:ext cx="134492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a - Charbonnel &amp; Primas (2005)</a:t>
            </a:r>
          </a:p>
        </p:txBody>
      </p:sp>
      <p:sp>
        <p:nvSpPr>
          <p:cNvPr id="183" name="Shape 183"/>
          <p:cNvSpPr/>
          <p:nvPr/>
        </p:nvSpPr>
        <p:spPr>
          <a:xfrm>
            <a:off x="10318005" y="3352997"/>
            <a:ext cx="126341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b - Asplund (2006)</a:t>
            </a:r>
          </a:p>
        </p:txBody>
      </p:sp>
      <p:sp>
        <p:nvSpPr>
          <p:cNvPr id="184" name="Shape 184"/>
          <p:cNvSpPr/>
          <p:nvPr/>
        </p:nvSpPr>
        <p:spPr>
          <a:xfrm>
            <a:off x="10324987" y="3580137"/>
            <a:ext cx="87524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c - Melendez (2010)</a:t>
            </a:r>
          </a:p>
        </p:txBody>
      </p:sp>
      <p:sp>
        <p:nvSpPr>
          <p:cNvPr id="185" name="Shape 185"/>
          <p:cNvSpPr/>
          <p:nvPr/>
        </p:nvSpPr>
        <p:spPr>
          <a:xfrm>
            <a:off x="10318335" y="3807277"/>
            <a:ext cx="6916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d - Aoki (2009)</a:t>
            </a:r>
          </a:p>
        </p:txBody>
      </p:sp>
      <p:sp>
        <p:nvSpPr>
          <p:cNvPr id="186" name="Shape 186"/>
          <p:cNvSpPr/>
          <p:nvPr/>
        </p:nvSpPr>
        <p:spPr>
          <a:xfrm>
            <a:off x="10320470" y="4034418"/>
            <a:ext cx="8163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e - Hosford (2009)</a:t>
            </a:r>
          </a:p>
        </p:txBody>
      </p:sp>
      <p:sp>
        <p:nvSpPr>
          <p:cNvPr id="187" name="Shape 187"/>
          <p:cNvSpPr/>
          <p:nvPr/>
        </p:nvSpPr>
        <p:spPr>
          <a:xfrm>
            <a:off x="10322916" y="4261558"/>
            <a:ext cx="8455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f - Bonifacio (2007)</a:t>
            </a:r>
          </a:p>
        </p:txBody>
      </p:sp>
      <p:sp>
        <p:nvSpPr>
          <p:cNvPr id="188" name="Shape 188"/>
          <p:cNvSpPr/>
          <p:nvPr/>
        </p:nvSpPr>
        <p:spPr>
          <a:xfrm>
            <a:off x="10314743" y="4488698"/>
            <a:ext cx="87212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g - Sbordone (2010)</a:t>
            </a:r>
          </a:p>
        </p:txBody>
      </p:sp>
      <p:sp>
        <p:nvSpPr>
          <p:cNvPr id="189" name="Shape 189"/>
          <p:cNvSpPr/>
          <p:nvPr/>
        </p:nvSpPr>
        <p:spPr>
          <a:xfrm>
            <a:off x="10320997" y="4715838"/>
            <a:ext cx="120067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h - Schaeuble &amp; King (2012)</a:t>
            </a:r>
          </a:p>
        </p:txBody>
      </p:sp>
      <p:sp>
        <p:nvSpPr>
          <p:cNvPr id="190" name="Shape 190"/>
          <p:cNvSpPr/>
          <p:nvPr/>
        </p:nvSpPr>
        <p:spPr>
          <a:xfrm flipV="1">
            <a:off x="1420056" y="2767714"/>
            <a:ext cx="2086803" cy="1105199"/>
          </a:xfrm>
          <a:prstGeom prst="line">
            <a:avLst/>
          </a:prstGeom>
          <a:ln w="12700">
            <a:solidFill>
              <a:srgbClr val="7996B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821967" y="3616777"/>
            <a:ext cx="590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928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E92826"/>
                </a:solidFill>
              </a:rPr>
              <a:t>2.2</a:t>
            </a:r>
          </a:p>
        </p:txBody>
      </p:sp>
      <p:sp>
        <p:nvSpPr>
          <p:cNvPr id="192" name="Shape 192"/>
          <p:cNvSpPr/>
          <p:nvPr/>
        </p:nvSpPr>
        <p:spPr>
          <a:xfrm flipV="1">
            <a:off x="1420056" y="1941407"/>
            <a:ext cx="2086803" cy="1105198"/>
          </a:xfrm>
          <a:prstGeom prst="line">
            <a:avLst/>
          </a:prstGeom>
          <a:ln w="12700">
            <a:solidFill>
              <a:srgbClr val="7996B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814981" y="2805365"/>
            <a:ext cx="590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928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E92826"/>
                </a:solidFill>
              </a:rPr>
              <a:t>2.7</a:t>
            </a:r>
          </a:p>
        </p:txBody>
      </p:sp>
      <p:sp>
        <p:nvSpPr>
          <p:cNvPr id="194" name="Shape 194"/>
          <p:cNvSpPr/>
          <p:nvPr/>
        </p:nvSpPr>
        <p:spPr>
          <a:xfrm>
            <a:off x="533950" y="3556721"/>
            <a:ext cx="280889" cy="518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8309" y="21509"/>
                  <a:pt x="15231" y="20689"/>
                  <a:pt x="13090" y="19332"/>
                </a:cubicBezTo>
                <a:cubicBezTo>
                  <a:pt x="10807" y="17886"/>
                  <a:pt x="9805" y="15972"/>
                  <a:pt x="10345" y="14091"/>
                </a:cubicBezTo>
                <a:lnTo>
                  <a:pt x="10519" y="4359"/>
                </a:lnTo>
                <a:lnTo>
                  <a:pt x="7175" y="1618"/>
                </a:lnTo>
                <a:cubicBezTo>
                  <a:pt x="5979" y="1348"/>
                  <a:pt x="4783" y="1078"/>
                  <a:pt x="3587" y="809"/>
                </a:cubicBezTo>
                <a:cubicBezTo>
                  <a:pt x="2392" y="539"/>
                  <a:pt x="1196" y="270"/>
                  <a:pt x="0" y="0"/>
                </a:cubicBezTo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33950" y="3040822"/>
            <a:ext cx="280889" cy="51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309" y="91"/>
                  <a:pt x="15231" y="911"/>
                  <a:pt x="13090" y="2268"/>
                </a:cubicBezTo>
                <a:cubicBezTo>
                  <a:pt x="10807" y="3714"/>
                  <a:pt x="9805" y="5628"/>
                  <a:pt x="10345" y="7509"/>
                </a:cubicBezTo>
                <a:lnTo>
                  <a:pt x="10519" y="17241"/>
                </a:lnTo>
                <a:lnTo>
                  <a:pt x="7175" y="19982"/>
                </a:lnTo>
                <a:cubicBezTo>
                  <a:pt x="5979" y="20252"/>
                  <a:pt x="4783" y="20522"/>
                  <a:pt x="3587" y="20791"/>
                </a:cubicBezTo>
                <a:cubicBezTo>
                  <a:pt x="2392" y="21061"/>
                  <a:pt x="1196" y="21330"/>
                  <a:pt x="0" y="21600"/>
                </a:cubicBezTo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-59026" y="3267227"/>
            <a:ext cx="590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928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E92826"/>
                </a:solidFill>
              </a:rPr>
              <a:t>0.5</a:t>
            </a:r>
          </a:p>
        </p:txBody>
      </p:sp>
      <p:sp>
        <p:nvSpPr>
          <p:cNvPr id="197" name="Shape 197"/>
          <p:cNvSpPr/>
          <p:nvPr/>
        </p:nvSpPr>
        <p:spPr>
          <a:xfrm flipV="1">
            <a:off x="676745" y="4331912"/>
            <a:ext cx="1" cy="114943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620973" y="4395733"/>
            <a:ext cx="111546" cy="1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20973" y="4473404"/>
            <a:ext cx="111546" cy="1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725598" y="4101033"/>
            <a:ext cx="7810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928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E92826"/>
                </a:solidFill>
              </a:rPr>
              <a:t>0.06</a:t>
            </a:r>
          </a:p>
        </p:txBody>
      </p:sp>
      <p:sp>
        <p:nvSpPr>
          <p:cNvPr id="201" name="Shape 201"/>
          <p:cNvSpPr/>
          <p:nvPr/>
        </p:nvSpPr>
        <p:spPr>
          <a:xfrm>
            <a:off x="1681126" y="7037849"/>
            <a:ext cx="781051" cy="1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681672" y="7036313"/>
            <a:ext cx="45967" cy="35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extrusionOk="0">
                <a:moveTo>
                  <a:pt x="599" y="0"/>
                </a:moveTo>
                <a:cubicBezTo>
                  <a:pt x="21600" y="7443"/>
                  <a:pt x="21400" y="14643"/>
                  <a:pt x="0" y="21600"/>
                </a:cubicBezTo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525631" y="6904978"/>
            <a:ext cx="13374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= 8.33σ</a:t>
            </a:r>
          </a:p>
        </p:txBody>
      </p:sp>
      <p:sp>
        <p:nvSpPr>
          <p:cNvPr id="204" name="Shape 204"/>
          <p:cNvSpPr/>
          <p:nvPr/>
        </p:nvSpPr>
        <p:spPr>
          <a:xfrm>
            <a:off x="2872638" y="7437966"/>
            <a:ext cx="902654" cy="1"/>
          </a:xfrm>
          <a:prstGeom prst="line">
            <a:avLst/>
          </a:prstGeom>
          <a:ln w="25400">
            <a:solidFill>
              <a:srgbClr val="EA332E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4460416" y="6535726"/>
            <a:ext cx="422195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Best |Nσ|&lt; 1 limit = 3.1</a:t>
            </a:r>
          </a:p>
        </p:txBody>
      </p:sp>
      <p:sp>
        <p:nvSpPr>
          <p:cNvPr id="206" name="Shape 206"/>
          <p:cNvSpPr/>
          <p:nvPr/>
        </p:nvSpPr>
        <p:spPr>
          <a:xfrm>
            <a:off x="5253220" y="7288576"/>
            <a:ext cx="138417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2.7 - 2.2</a:t>
            </a:r>
          </a:p>
        </p:txBody>
      </p:sp>
      <p:sp>
        <p:nvSpPr>
          <p:cNvPr id="207" name="Shape 207"/>
          <p:cNvSpPr/>
          <p:nvPr/>
        </p:nvSpPr>
        <p:spPr>
          <a:xfrm>
            <a:off x="5253220" y="7814870"/>
            <a:ext cx="1384177" cy="1"/>
          </a:xfrm>
          <a:prstGeom prst="line">
            <a:avLst/>
          </a:prstGeom>
          <a:ln w="25400">
            <a:solidFill>
              <a:srgbClr val="7996B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650033" y="7751370"/>
            <a:ext cx="590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3.1</a:t>
            </a:r>
          </a:p>
        </p:txBody>
      </p:sp>
      <p:sp>
        <p:nvSpPr>
          <p:cNvPr id="209" name="Shape 209"/>
          <p:cNvSpPr/>
          <p:nvPr/>
        </p:nvSpPr>
        <p:spPr>
          <a:xfrm>
            <a:off x="6886892" y="7459270"/>
            <a:ext cx="91667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= .16</a:t>
            </a:r>
          </a:p>
        </p:txBody>
      </p:sp>
      <p:sp>
        <p:nvSpPr>
          <p:cNvPr id="210" name="Shape 210"/>
          <p:cNvSpPr/>
          <p:nvPr/>
        </p:nvSpPr>
        <p:spPr>
          <a:xfrm>
            <a:off x="10055769" y="7056899"/>
            <a:ext cx="781051" cy="1"/>
          </a:xfrm>
          <a:prstGeom prst="line">
            <a:avLst/>
          </a:prstGeom>
          <a:ln w="12700">
            <a:solidFill>
              <a:srgbClr val="7996B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0064104" y="7059395"/>
            <a:ext cx="45968" cy="35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extrusionOk="0">
                <a:moveTo>
                  <a:pt x="599" y="0"/>
                </a:moveTo>
                <a:cubicBezTo>
                  <a:pt x="21600" y="7443"/>
                  <a:pt x="21400" y="14643"/>
                  <a:pt x="0" y="21600"/>
                </a:cubicBezTo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0908062" y="6904978"/>
            <a:ext cx="13374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= </a:t>
            </a:r>
            <a:r>
              <a:rPr sz="3000">
                <a:solidFill>
                  <a:srgbClr val="E92826"/>
                </a:solidFill>
              </a:rPr>
              <a:t>2.30</a:t>
            </a:r>
            <a:r>
              <a:rPr sz="3000">
                <a:solidFill>
                  <a:srgbClr val="324863"/>
                </a:solidFill>
              </a:rPr>
              <a:t>σ</a:t>
            </a:r>
          </a:p>
        </p:txBody>
      </p:sp>
      <p:sp>
        <p:nvSpPr>
          <p:cNvPr id="213" name="Shape 213"/>
          <p:cNvSpPr/>
          <p:nvPr/>
        </p:nvSpPr>
        <p:spPr>
          <a:xfrm>
            <a:off x="11255070" y="7461048"/>
            <a:ext cx="902654" cy="1"/>
          </a:xfrm>
          <a:prstGeom prst="line">
            <a:avLst/>
          </a:prstGeom>
          <a:ln w="25400">
            <a:solidFill>
              <a:srgbClr val="EA332E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0093869" y="6928060"/>
            <a:ext cx="7810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0.16</a:t>
            </a:r>
          </a:p>
        </p:txBody>
      </p:sp>
      <p:sp>
        <p:nvSpPr>
          <p:cNvPr id="215" name="Shape 215"/>
          <p:cNvSpPr/>
          <p:nvPr/>
        </p:nvSpPr>
        <p:spPr>
          <a:xfrm>
            <a:off x="9279676" y="6928060"/>
            <a:ext cx="7810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0.07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1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 fill="hold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 fill="hold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 fill="hold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 fill="hold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 fill="hold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4 -1.85607E-7 C -0.00562 0.00961 -0.00464 0.02442 -0.00635 0.03582 C -0.00708 0.04608 -0.00781 0.05812 -0.00977 0.06789 C -0.01038 0.08124 -0.0116 0.09313 -0.01221 0.10664 C -0.0116 0.15581 -0.01331 0.20401 -0.00317 0.25057 C -0.00293 0.25318 -0.00269 0.25562 -0.0022 0.25822 C -0.00207 0.26001 -0.0011 0.26132 -0.00073 0.26327 C 0.00061 0.27027 0.00086 0.27809 0.00195 0.28525 C 0.00379 0.2973 0.00672 0.30755 0.01001 0.31863 C 0.01282 0.32774 0.01306 0.33181 0.01636 0.34044 C 0.02039 0.34989 0.02295 0.36112 0.03064 0.36487 C 0.0376 0.37561 0.04761 0.37854 0.05701 0.38033 C 0.06519 0.38391 0.06092 0.38245 0.07667 0.38033 C 0.07911 0.38001 0.08082 0.37773 0.08338 0.37773 " pathEditMode="relative" rAng="0" ptsTypes="fffffffffffffA">
                                      <p:cBhvr>
                                        <p:cTn id="67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8" y="1919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4 -0.00342 L -0.02125 0.09508 C -0.03175 0.11739 -0.03285 0.14425 -0.02625 0.17144 C -0.01942 0.19993 -0.00354 0.22012 0.00854 0.23136 L 0.07862 0.28997 " pathEditMode="relative" rAng="4324005" ptsTypes="FffFF">
                                      <p:cBhvr>
                                        <p:cTn id="69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3" dur="5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6" dur="500" fill="hold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9" dur="500" fill="hold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2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2" dur="500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2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5" dur="5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2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2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2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2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2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2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2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3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3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3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7" animBg="1" advAuto="0"/>
      <p:bldP spid="176" grpId="19" animBg="1" advAuto="0"/>
      <p:bldP spid="177" grpId="18" animBg="1" advAuto="0"/>
      <p:bldP spid="178" grpId="21" animBg="1" advAuto="0"/>
      <p:bldP spid="179" grpId="20" animBg="1" advAuto="0"/>
      <p:bldP spid="194" grpId="6" animBg="1" advAuto="0"/>
      <p:bldP spid="194" grpId="12" animBg="1" advAuto="0"/>
      <p:bldP spid="195" grpId="5" animBg="1" advAuto="0"/>
      <p:bldP spid="195" grpId="11" animBg="1" advAuto="0"/>
      <p:bldP spid="196" grpId="7" animBg="1" advAuto="0"/>
      <p:bldP spid="196" grpId="8" animBg="1"/>
      <p:bldP spid="197" grpId="2" animBg="1" advAuto="0"/>
      <p:bldP spid="197" grpId="8" animBg="1" advAuto="0"/>
      <p:bldP spid="198" grpId="3" animBg="1" advAuto="0"/>
      <p:bldP spid="198" grpId="9" animBg="1" advAuto="0"/>
      <p:bldP spid="199" grpId="4" animBg="1" advAuto="0"/>
      <p:bldP spid="199" grpId="10" animBg="1" advAuto="0"/>
      <p:bldP spid="200" grpId="1" animBg="1" advAuto="0"/>
      <p:bldP spid="200" grpId="2" animBg="1"/>
      <p:bldP spid="201" grpId="14" animBg="1" advAuto="0"/>
      <p:bldP spid="216" grpId="13" animBg="1" advAuto="0"/>
      <p:bldP spid="203" grpId="15" animBg="1" advAuto="0"/>
      <p:bldP spid="204" grpId="16" animBg="1" advAuto="0"/>
      <p:bldP spid="205" grpId="23" animBg="1" advAuto="0"/>
      <p:bldP spid="206" grpId="24" animBg="1" advAuto="0"/>
      <p:bldP spid="207" grpId="25" animBg="1" advAuto="0"/>
      <p:bldP spid="208" grpId="26" animBg="1" advAuto="0"/>
      <p:bldP spid="209" grpId="22" animBg="1" advAuto="0"/>
      <p:bldP spid="210" grpId="28" animBg="1" advAuto="0"/>
      <p:bldP spid="217" grpId="27" animBg="1" advAuto="0"/>
      <p:bldP spid="212" grpId="29" animBg="1" advAuto="0"/>
      <p:bldP spid="213" grpId="30" animBg="1" advAuto="0"/>
      <p:bldP spid="214" grpId="32" animBg="1" advAuto="0"/>
      <p:bldP spid="215" grpId="3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4414875" y="1731"/>
            <a:ext cx="4175050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Work Cited</a:t>
            </a:r>
          </a:p>
        </p:txBody>
      </p:sp>
      <p:sp>
        <p:nvSpPr>
          <p:cNvPr id="220" name="Shape 220"/>
          <p:cNvSpPr/>
          <p:nvPr/>
        </p:nvSpPr>
        <p:spPr>
          <a:xfrm>
            <a:off x="498926" y="1791870"/>
            <a:ext cx="1245712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Charbonnel C., Primas F., 2005, A&amp;A 442 961</a:t>
            </a:r>
          </a:p>
        </p:txBody>
      </p:sp>
      <p:sp>
        <p:nvSpPr>
          <p:cNvPr id="221" name="Shape 221"/>
          <p:cNvSpPr/>
          <p:nvPr/>
        </p:nvSpPr>
        <p:spPr>
          <a:xfrm>
            <a:off x="498926" y="2506850"/>
            <a:ext cx="1245712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Asplund M., Lambert D.L., Nissen P.E., Primas F., Smith V.V., 2006, ApJ 644, 229</a:t>
            </a:r>
          </a:p>
        </p:txBody>
      </p:sp>
      <p:sp>
        <p:nvSpPr>
          <p:cNvPr id="222" name="Shape 222"/>
          <p:cNvSpPr/>
          <p:nvPr/>
        </p:nvSpPr>
        <p:spPr>
          <a:xfrm>
            <a:off x="498926" y="3247230"/>
            <a:ext cx="1245713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Mele ́ndez J., Casagrande L., Ram ́ırez I., Asplund M., Schuster W.J., 2010, A&amp;A 515, L3</a:t>
            </a:r>
          </a:p>
        </p:txBody>
      </p:sp>
      <p:sp>
        <p:nvSpPr>
          <p:cNvPr id="223" name="Shape 223"/>
          <p:cNvSpPr/>
          <p:nvPr/>
        </p:nvSpPr>
        <p:spPr>
          <a:xfrm>
            <a:off x="498926" y="3962211"/>
            <a:ext cx="1245713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Aoki W., Barklem P.S., Beers T.C., Christlieb N., Inoue S. et al., 2009, ApJ 698, 1803</a:t>
            </a:r>
          </a:p>
        </p:txBody>
      </p:sp>
      <p:sp>
        <p:nvSpPr>
          <p:cNvPr id="224" name="Shape 224"/>
          <p:cNvSpPr/>
          <p:nvPr/>
        </p:nvSpPr>
        <p:spPr>
          <a:xfrm>
            <a:off x="498926" y="4702591"/>
            <a:ext cx="1245712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Hosford A., Ryan S.G., Garc ́ıa Pe ́rez A.E., Norris J.E., Olive K.A., 2009, A&amp;A 493 601</a:t>
            </a:r>
          </a:p>
        </p:txBody>
      </p:sp>
      <p:sp>
        <p:nvSpPr>
          <p:cNvPr id="225" name="Shape 225"/>
          <p:cNvSpPr/>
          <p:nvPr/>
        </p:nvSpPr>
        <p:spPr>
          <a:xfrm>
            <a:off x="498926" y="5442972"/>
            <a:ext cx="12457128" cy="5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Bonifacio P., Molaro P., Sivarani T., Cayrel, R., Spite M., Spite F., Plez B., Andersen J., Barbuy B., Beers T.C. et al., 2007, A&amp;A 462, 851</a:t>
            </a:r>
          </a:p>
        </p:txBody>
      </p:sp>
      <p:sp>
        <p:nvSpPr>
          <p:cNvPr id="226" name="Shape 226"/>
          <p:cNvSpPr/>
          <p:nvPr/>
        </p:nvSpPr>
        <p:spPr>
          <a:xfrm>
            <a:off x="498926" y="6238952"/>
            <a:ext cx="1245712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Sbordone L., Bonifacio P., Caffau E., Ludwig H.-G., Behara N.T., Gonza ́lez Herna ́ndez J.I., Steffen M., Cayrel R., Freytag B., van’tVeer C. et al., 2010, A&amp;A 522, 26</a:t>
            </a:r>
          </a:p>
        </p:txBody>
      </p:sp>
      <p:sp>
        <p:nvSpPr>
          <p:cNvPr id="227" name="Shape 227"/>
          <p:cNvSpPr/>
          <p:nvPr/>
        </p:nvSpPr>
        <p:spPr>
          <a:xfrm>
            <a:off x="498927" y="7157132"/>
            <a:ext cx="1245712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l">
              <a:defRPr sz="1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24863"/>
                </a:solidFill>
              </a:rPr>
              <a:t>Schaeuble M., King J.R., 2012, PASP 124, 164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899" y="419099"/>
            <a:ext cx="9525001" cy="891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69422" y="8807450"/>
            <a:ext cx="122555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1800" i="1">
                <a:solidFill>
                  <a:srgbClr val="455EC5"/>
                </a:solidFill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455EC5"/>
                </a:solidFill>
              </a:rPr>
              <a:t>Date: June 13, 2014</a:t>
            </a:r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355600" y="-912034"/>
            <a:ext cx="12293600" cy="2108201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The Lithium Abundance Problem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06400" y="7113868"/>
            <a:ext cx="12242800" cy="1231901"/>
          </a:xfrm>
          <a:prstGeom prst="rect">
            <a:avLst/>
          </a:prstGeom>
        </p:spPr>
        <p:txBody>
          <a:bodyPr/>
          <a:lstStyle/>
          <a:p>
            <a:pPr lvl="0" defTabSz="32715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1344">
                <a:solidFill>
                  <a:srgbClr val="0731BD"/>
                </a:solidFill>
              </a:rPr>
              <a:t>Stephen Houston</a:t>
            </a:r>
          </a:p>
          <a:p>
            <a:pPr lvl="0" defTabSz="32715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1344">
                <a:solidFill>
                  <a:srgbClr val="0731BD"/>
                </a:solidFill>
              </a:rPr>
              <a:t>Kansas State University</a:t>
            </a:r>
          </a:p>
          <a:p>
            <a:pPr lvl="0" defTabSz="32715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1344">
                <a:solidFill>
                  <a:srgbClr val="0731BD"/>
                </a:solidFill>
              </a:rPr>
              <a:t>Reu 2014</a:t>
            </a:r>
          </a:p>
          <a:p>
            <a:pPr lvl="0" defTabSz="327152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1344">
                <a:solidFill>
                  <a:srgbClr val="0731BD"/>
                </a:solidFill>
              </a:rPr>
              <a:t>Dr. Bharat Ratra</a:t>
            </a:r>
          </a:p>
        </p:txBody>
      </p:sp>
      <p:pic>
        <p:nvPicPr>
          <p:cNvPr id="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234017"/>
            <a:ext cx="12192000" cy="5842001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3" name="Shape 53"/>
          <p:cNvSpPr/>
          <p:nvPr/>
        </p:nvSpPr>
        <p:spPr>
          <a:xfrm>
            <a:off x="9713776" y="7113990"/>
            <a:ext cx="284909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324863"/>
                </a:solidFill>
              </a:rPr>
              <a:t>http://apod.nasa.gov/apod/ap140611.html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702775" y="1682"/>
            <a:ext cx="11599250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Big Bang Nucleosynthesis Model</a:t>
            </a:r>
          </a:p>
        </p:txBody>
      </p:sp>
      <p:pic>
        <p:nvPicPr>
          <p:cNvPr id="5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974" y="1351977"/>
            <a:ext cx="5717659" cy="777601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6431160" y="6098563"/>
            <a:ext cx="6426327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Boxes indicate the observational estimates of the primordial abundances.</a:t>
            </a:r>
          </a:p>
        </p:txBody>
      </p:sp>
      <p:sp>
        <p:nvSpPr>
          <p:cNvPr id="58" name="Shape 58"/>
          <p:cNvSpPr/>
          <p:nvPr/>
        </p:nvSpPr>
        <p:spPr>
          <a:xfrm>
            <a:off x="6691016" y="2029436"/>
            <a:ext cx="590661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Predicts the abundance of light elements in the primordial universe.</a:t>
            </a:r>
          </a:p>
        </p:txBody>
      </p:sp>
      <p:sp>
        <p:nvSpPr>
          <p:cNvPr id="59" name="Shape 59"/>
          <p:cNvSpPr/>
          <p:nvPr/>
        </p:nvSpPr>
        <p:spPr>
          <a:xfrm>
            <a:off x="7176158" y="4572000"/>
            <a:ext cx="493633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Duration ~10 secs. - 20 mins.</a:t>
            </a:r>
          </a:p>
        </p:txBody>
      </p:sp>
      <p:sp>
        <p:nvSpPr>
          <p:cNvPr id="60" name="Shape 60"/>
          <p:cNvSpPr/>
          <p:nvPr/>
        </p:nvSpPr>
        <p:spPr>
          <a:xfrm>
            <a:off x="1948336" y="9203645"/>
            <a:ext cx="290093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324863"/>
                </a:solidFill>
              </a:rPr>
              <a:t>From “Charbonnel, Nature 415, 27-29 (2002)”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creen Shot 2014-06-13 at 11.03.34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2381" y="977362"/>
            <a:ext cx="7180038" cy="4718955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682091" y="362"/>
            <a:ext cx="11640618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What Stars Should We Observe?</a:t>
            </a:r>
          </a:p>
        </p:txBody>
      </p:sp>
      <p:sp>
        <p:nvSpPr>
          <p:cNvPr id="64" name="Shape 64"/>
          <p:cNvSpPr/>
          <p:nvPr/>
        </p:nvSpPr>
        <p:spPr>
          <a:xfrm>
            <a:off x="3540983" y="5743604"/>
            <a:ext cx="592283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324863"/>
                </a:solidFill>
              </a:rPr>
              <a:t>From “Spite, Memorie della Societ\`a Astronomica Italiana Supplementi, 2012 Vol. 22, pag. 9”</a:t>
            </a:r>
          </a:p>
        </p:txBody>
      </p:sp>
      <p:sp>
        <p:nvSpPr>
          <p:cNvPr id="65" name="Shape 65"/>
          <p:cNvSpPr/>
          <p:nvPr/>
        </p:nvSpPr>
        <p:spPr>
          <a:xfrm>
            <a:off x="4811861" y="6248091"/>
            <a:ext cx="338107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Metallicity [Fe/H]?</a:t>
            </a:r>
          </a:p>
        </p:txBody>
      </p:sp>
      <p:sp>
        <p:nvSpPr>
          <p:cNvPr id="66" name="Shape 66"/>
          <p:cNvSpPr/>
          <p:nvPr/>
        </p:nvSpPr>
        <p:spPr>
          <a:xfrm>
            <a:off x="4505833" y="7561865"/>
            <a:ext cx="399313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Effective Temperature?</a:t>
            </a:r>
          </a:p>
        </p:txBody>
      </p:sp>
      <p:sp>
        <p:nvSpPr>
          <p:cNvPr id="67" name="Shape 67"/>
          <p:cNvSpPr/>
          <p:nvPr/>
        </p:nvSpPr>
        <p:spPr>
          <a:xfrm>
            <a:off x="4654754" y="6904978"/>
            <a:ext cx="369529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4D66"/>
                </a:solidFill>
              </a:rPr>
              <a:t>Between</a:t>
            </a:r>
            <a:r>
              <a:rPr sz="3000">
                <a:solidFill>
                  <a:srgbClr val="EF2300"/>
                </a:solidFill>
              </a:rPr>
              <a:t> -2.8 and -2.0</a:t>
            </a:r>
          </a:p>
        </p:txBody>
      </p:sp>
      <p:sp>
        <p:nvSpPr>
          <p:cNvPr id="68" name="Shape 68"/>
          <p:cNvSpPr/>
          <p:nvPr/>
        </p:nvSpPr>
        <p:spPr>
          <a:xfrm>
            <a:off x="6051586" y="8218752"/>
            <a:ext cx="115293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C26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C261A"/>
                </a:solidFill>
              </a:rPr>
              <a:t>5900K</a:t>
            </a:r>
          </a:p>
        </p:txBody>
      </p:sp>
      <p:pic>
        <p:nvPicPr>
          <p:cNvPr id="6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6343" y="8428479"/>
            <a:ext cx="169359" cy="215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creen Shot 2014-06-13 at 10.38.22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2516" y="977362"/>
            <a:ext cx="7499768" cy="471895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10325134" y="3125857"/>
            <a:ext cx="134492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a - Charbonnel &amp; Primas (2005)</a:t>
            </a:r>
          </a:p>
        </p:txBody>
      </p:sp>
      <p:sp>
        <p:nvSpPr>
          <p:cNvPr id="72" name="Shape 72"/>
          <p:cNvSpPr/>
          <p:nvPr/>
        </p:nvSpPr>
        <p:spPr>
          <a:xfrm>
            <a:off x="10318005" y="3352997"/>
            <a:ext cx="126341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b - Asplund (2006)</a:t>
            </a:r>
          </a:p>
        </p:txBody>
      </p:sp>
      <p:sp>
        <p:nvSpPr>
          <p:cNvPr id="73" name="Shape 73"/>
          <p:cNvSpPr/>
          <p:nvPr/>
        </p:nvSpPr>
        <p:spPr>
          <a:xfrm>
            <a:off x="10324987" y="3580137"/>
            <a:ext cx="87524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c - Melendez (2010)</a:t>
            </a:r>
          </a:p>
        </p:txBody>
      </p:sp>
      <p:sp>
        <p:nvSpPr>
          <p:cNvPr id="74" name="Shape 74"/>
          <p:cNvSpPr/>
          <p:nvPr/>
        </p:nvSpPr>
        <p:spPr>
          <a:xfrm>
            <a:off x="10318335" y="3807277"/>
            <a:ext cx="6916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d - Aoki (2009)</a:t>
            </a:r>
          </a:p>
        </p:txBody>
      </p:sp>
      <p:sp>
        <p:nvSpPr>
          <p:cNvPr id="75" name="Shape 75"/>
          <p:cNvSpPr/>
          <p:nvPr/>
        </p:nvSpPr>
        <p:spPr>
          <a:xfrm>
            <a:off x="10320470" y="4034418"/>
            <a:ext cx="8163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e - Hosford (2009)</a:t>
            </a:r>
          </a:p>
        </p:txBody>
      </p:sp>
      <p:sp>
        <p:nvSpPr>
          <p:cNvPr id="76" name="Shape 76"/>
          <p:cNvSpPr/>
          <p:nvPr/>
        </p:nvSpPr>
        <p:spPr>
          <a:xfrm>
            <a:off x="10322916" y="4261558"/>
            <a:ext cx="8455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f - Bonifacio (2007)</a:t>
            </a:r>
          </a:p>
        </p:txBody>
      </p:sp>
      <p:sp>
        <p:nvSpPr>
          <p:cNvPr id="77" name="Shape 77"/>
          <p:cNvSpPr/>
          <p:nvPr/>
        </p:nvSpPr>
        <p:spPr>
          <a:xfrm>
            <a:off x="10314743" y="4488698"/>
            <a:ext cx="87212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g - Sbordone (2010)</a:t>
            </a:r>
          </a:p>
        </p:txBody>
      </p:sp>
      <p:sp>
        <p:nvSpPr>
          <p:cNvPr id="78" name="Shape 78"/>
          <p:cNvSpPr/>
          <p:nvPr/>
        </p:nvSpPr>
        <p:spPr>
          <a:xfrm>
            <a:off x="10320997" y="4715838"/>
            <a:ext cx="120067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h - Schaeuble &amp; King (2012)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7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9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1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1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animBg="1" advAuto="0"/>
      <p:bldP spid="68" grpId="2" animBg="1" advAuto="0"/>
      <p:bldP spid="69" grpId="3" animBg="1" advAuto="0"/>
      <p:bldP spid="70" grpId="4" animBg="1" advAuto="0"/>
      <p:bldP spid="71" grpId="5" animBg="1" advAuto="0"/>
      <p:bldP spid="72" grpId="6" animBg="1" advAuto="0"/>
      <p:bldP spid="73" grpId="7" animBg="1" advAuto="0"/>
      <p:bldP spid="74" grpId="8" animBg="1" advAuto="0"/>
      <p:bldP spid="75" grpId="9" animBg="1" advAuto="0"/>
      <p:bldP spid="76" grpId="10" animBg="1" advAuto="0"/>
      <p:bldP spid="77" grpId="11" animBg="1" advAuto="0"/>
      <p:bldP spid="78" grpId="1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creen Shot 2014-06-13 at 11.03.34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2381" y="977362"/>
            <a:ext cx="7180038" cy="471895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3522417" y="5836270"/>
            <a:ext cx="5959966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 dirty="0">
                <a:solidFill>
                  <a:srgbClr val="324863"/>
                </a:solidFill>
              </a:rPr>
              <a:t>From “Spite, </a:t>
            </a:r>
            <a:r>
              <a:rPr sz="1100" dirty="0" err="1">
                <a:solidFill>
                  <a:srgbClr val="324863"/>
                </a:solidFill>
              </a:rPr>
              <a:t>Memorie</a:t>
            </a:r>
            <a:r>
              <a:rPr sz="1100" dirty="0">
                <a:solidFill>
                  <a:srgbClr val="324863"/>
                </a:solidFill>
              </a:rPr>
              <a:t> </a:t>
            </a:r>
            <a:r>
              <a:rPr sz="1100" dirty="0" err="1">
                <a:solidFill>
                  <a:srgbClr val="324863"/>
                </a:solidFill>
              </a:rPr>
              <a:t>della</a:t>
            </a:r>
            <a:r>
              <a:rPr sz="1100" dirty="0">
                <a:solidFill>
                  <a:srgbClr val="324863"/>
                </a:solidFill>
              </a:rPr>
              <a:t> </a:t>
            </a:r>
            <a:r>
              <a:rPr sz="1100" dirty="0" err="1">
                <a:solidFill>
                  <a:srgbClr val="324863"/>
                </a:solidFill>
              </a:rPr>
              <a:t>Societ</a:t>
            </a:r>
            <a:r>
              <a:rPr sz="1100" dirty="0">
                <a:solidFill>
                  <a:srgbClr val="324863"/>
                </a:solidFill>
              </a:rPr>
              <a:t>\`a </a:t>
            </a:r>
            <a:r>
              <a:rPr sz="1100" dirty="0" err="1">
                <a:solidFill>
                  <a:srgbClr val="324863"/>
                </a:solidFill>
              </a:rPr>
              <a:t>Astronomica</a:t>
            </a:r>
            <a:r>
              <a:rPr sz="1100" dirty="0">
                <a:solidFill>
                  <a:srgbClr val="324863"/>
                </a:solidFill>
              </a:rPr>
              <a:t> </a:t>
            </a:r>
            <a:r>
              <a:rPr sz="1100" dirty="0" err="1">
                <a:solidFill>
                  <a:srgbClr val="324863"/>
                </a:solidFill>
              </a:rPr>
              <a:t>Italiana</a:t>
            </a:r>
            <a:r>
              <a:rPr sz="1100" dirty="0">
                <a:solidFill>
                  <a:srgbClr val="324863"/>
                </a:solidFill>
              </a:rPr>
              <a:t> </a:t>
            </a:r>
            <a:r>
              <a:rPr sz="1100" dirty="0" err="1">
                <a:solidFill>
                  <a:srgbClr val="324863"/>
                </a:solidFill>
              </a:rPr>
              <a:t>Supplementi</a:t>
            </a:r>
            <a:r>
              <a:rPr sz="1100" dirty="0">
                <a:solidFill>
                  <a:srgbClr val="324863"/>
                </a:solidFill>
              </a:rPr>
              <a:t>, 2012 Vol. 22, </a:t>
            </a:r>
            <a:r>
              <a:rPr sz="1100" dirty="0" smtClean="0">
                <a:solidFill>
                  <a:srgbClr val="324863"/>
                </a:solidFill>
              </a:rPr>
              <a:t>pa</a:t>
            </a:r>
            <a:r>
              <a:rPr lang="en-US" sz="1100" dirty="0" smtClean="0">
                <a:solidFill>
                  <a:srgbClr val="324863"/>
                </a:solidFill>
              </a:rPr>
              <a:t>ge</a:t>
            </a:r>
            <a:r>
              <a:rPr sz="1100" dirty="0" smtClean="0">
                <a:solidFill>
                  <a:srgbClr val="324863"/>
                </a:solidFill>
              </a:rPr>
              <a:t> </a:t>
            </a:r>
            <a:r>
              <a:rPr sz="1100" dirty="0">
                <a:solidFill>
                  <a:srgbClr val="324863"/>
                </a:solidFill>
              </a:rPr>
              <a:t>9”</a:t>
            </a:r>
          </a:p>
        </p:txBody>
      </p:sp>
      <p:sp>
        <p:nvSpPr>
          <p:cNvPr id="82" name="Shape 82"/>
          <p:cNvSpPr/>
          <p:nvPr/>
        </p:nvSpPr>
        <p:spPr>
          <a:xfrm>
            <a:off x="4811861" y="6248091"/>
            <a:ext cx="338107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Metallicity [Fe/H]?</a:t>
            </a:r>
          </a:p>
        </p:txBody>
      </p:sp>
      <p:sp>
        <p:nvSpPr>
          <p:cNvPr id="83" name="Shape 83"/>
          <p:cNvSpPr/>
          <p:nvPr/>
        </p:nvSpPr>
        <p:spPr>
          <a:xfrm>
            <a:off x="4505833" y="7561865"/>
            <a:ext cx="399313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Effective Temperature?</a:t>
            </a:r>
          </a:p>
        </p:txBody>
      </p:sp>
      <p:sp>
        <p:nvSpPr>
          <p:cNvPr id="84" name="Shape 84"/>
          <p:cNvSpPr/>
          <p:nvPr/>
        </p:nvSpPr>
        <p:spPr>
          <a:xfrm>
            <a:off x="4654754" y="6904978"/>
            <a:ext cx="369529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4D66"/>
                </a:solidFill>
              </a:rPr>
              <a:t>Between</a:t>
            </a:r>
            <a:r>
              <a:rPr sz="3000">
                <a:solidFill>
                  <a:srgbClr val="EF2300"/>
                </a:solidFill>
              </a:rPr>
              <a:t> -2.8 and -2.0</a:t>
            </a:r>
          </a:p>
        </p:txBody>
      </p:sp>
      <p:sp>
        <p:nvSpPr>
          <p:cNvPr id="85" name="Shape 85"/>
          <p:cNvSpPr/>
          <p:nvPr/>
        </p:nvSpPr>
        <p:spPr>
          <a:xfrm>
            <a:off x="6051586" y="8218752"/>
            <a:ext cx="115293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C26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C261A"/>
                </a:solidFill>
              </a:rPr>
              <a:t>5900K</a:t>
            </a:r>
          </a:p>
        </p:txBody>
      </p:sp>
      <p:pic>
        <p:nvPicPr>
          <p:cNvPr id="8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6343" y="8428479"/>
            <a:ext cx="169359" cy="215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Screen Shot 2014-06-13 at 10.38.22 A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2516" y="977362"/>
            <a:ext cx="7499768" cy="471895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1373784" y="6306"/>
            <a:ext cx="10257232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Lithium Abundance Plateau </a:t>
            </a:r>
          </a:p>
        </p:txBody>
      </p:sp>
      <p:sp>
        <p:nvSpPr>
          <p:cNvPr id="89" name="Shape 89"/>
          <p:cNvSpPr/>
          <p:nvPr/>
        </p:nvSpPr>
        <p:spPr>
          <a:xfrm>
            <a:off x="10325134" y="3125857"/>
            <a:ext cx="134492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a - Charbonnel &amp; Primas (2005)</a:t>
            </a:r>
          </a:p>
        </p:txBody>
      </p:sp>
      <p:sp>
        <p:nvSpPr>
          <p:cNvPr id="90" name="Shape 90"/>
          <p:cNvSpPr/>
          <p:nvPr/>
        </p:nvSpPr>
        <p:spPr>
          <a:xfrm>
            <a:off x="10318005" y="3352997"/>
            <a:ext cx="1263415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b - Asplund (2006)</a:t>
            </a:r>
          </a:p>
        </p:txBody>
      </p:sp>
      <p:sp>
        <p:nvSpPr>
          <p:cNvPr id="91" name="Shape 91"/>
          <p:cNvSpPr/>
          <p:nvPr/>
        </p:nvSpPr>
        <p:spPr>
          <a:xfrm>
            <a:off x="10324987" y="3580137"/>
            <a:ext cx="87524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c - Melendez (2010)</a:t>
            </a:r>
          </a:p>
        </p:txBody>
      </p:sp>
      <p:sp>
        <p:nvSpPr>
          <p:cNvPr id="92" name="Shape 92"/>
          <p:cNvSpPr/>
          <p:nvPr/>
        </p:nvSpPr>
        <p:spPr>
          <a:xfrm>
            <a:off x="10318335" y="3807277"/>
            <a:ext cx="6916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d - Aoki (2009)</a:t>
            </a:r>
          </a:p>
        </p:txBody>
      </p:sp>
      <p:sp>
        <p:nvSpPr>
          <p:cNvPr id="93" name="Shape 93"/>
          <p:cNvSpPr/>
          <p:nvPr/>
        </p:nvSpPr>
        <p:spPr>
          <a:xfrm>
            <a:off x="10320470" y="4034418"/>
            <a:ext cx="81634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e - Hosford (2009)</a:t>
            </a:r>
          </a:p>
        </p:txBody>
      </p:sp>
      <p:sp>
        <p:nvSpPr>
          <p:cNvPr id="94" name="Shape 94"/>
          <p:cNvSpPr/>
          <p:nvPr/>
        </p:nvSpPr>
        <p:spPr>
          <a:xfrm>
            <a:off x="10322916" y="4261558"/>
            <a:ext cx="8455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f - Bonifacio (2007)</a:t>
            </a:r>
          </a:p>
        </p:txBody>
      </p:sp>
      <p:sp>
        <p:nvSpPr>
          <p:cNvPr id="95" name="Shape 95"/>
          <p:cNvSpPr/>
          <p:nvPr/>
        </p:nvSpPr>
        <p:spPr>
          <a:xfrm>
            <a:off x="10314743" y="4488698"/>
            <a:ext cx="87212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g - Sbordone (2010)</a:t>
            </a:r>
          </a:p>
        </p:txBody>
      </p:sp>
      <p:sp>
        <p:nvSpPr>
          <p:cNvPr id="96" name="Shape 96"/>
          <p:cNvSpPr/>
          <p:nvPr/>
        </p:nvSpPr>
        <p:spPr>
          <a:xfrm>
            <a:off x="10320997" y="4715838"/>
            <a:ext cx="120067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">
                <a:solidFill>
                  <a:srgbClr val="324863"/>
                </a:solidFill>
              </a:rPr>
              <a:t>h - Schaeuble &amp; King (2012)</a:t>
            </a:r>
          </a:p>
        </p:txBody>
      </p:sp>
      <p:sp>
        <p:nvSpPr>
          <p:cNvPr id="97" name="Shape 97"/>
          <p:cNvSpPr/>
          <p:nvPr/>
        </p:nvSpPr>
        <p:spPr>
          <a:xfrm flipV="1">
            <a:off x="1420056" y="2767714"/>
            <a:ext cx="2086803" cy="1105199"/>
          </a:xfrm>
          <a:prstGeom prst="line">
            <a:avLst/>
          </a:prstGeom>
          <a:ln w="12700">
            <a:solidFill>
              <a:srgbClr val="7996B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14981" y="3616777"/>
            <a:ext cx="590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928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92826"/>
                </a:solidFill>
              </a:rPr>
              <a:t>2.2</a:t>
            </a:r>
          </a:p>
        </p:txBody>
      </p:sp>
      <p:sp>
        <p:nvSpPr>
          <p:cNvPr id="99" name="Shape 99"/>
          <p:cNvSpPr/>
          <p:nvPr/>
        </p:nvSpPr>
        <p:spPr>
          <a:xfrm flipV="1">
            <a:off x="1420056" y="1941407"/>
            <a:ext cx="2086803" cy="1105198"/>
          </a:xfrm>
          <a:prstGeom prst="line">
            <a:avLst/>
          </a:prstGeom>
          <a:ln w="12700">
            <a:solidFill>
              <a:srgbClr val="7996B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814981" y="2805365"/>
            <a:ext cx="590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9282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E92826"/>
                </a:solidFill>
              </a:rPr>
              <a:t>2.7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1" animBg="1" advAuto="0"/>
      <p:bldP spid="98" grpId="2" animBg="1" advAuto="0"/>
      <p:bldP spid="99" grpId="3" animBg="1" advAuto="0"/>
      <p:bldP spid="100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3192424" y="134636"/>
            <a:ext cx="6619952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Statistical Analysis</a:t>
            </a:r>
          </a:p>
        </p:txBody>
      </p:sp>
      <p:sp>
        <p:nvSpPr>
          <p:cNvPr id="103" name="Shape 103"/>
          <p:cNvSpPr/>
          <p:nvPr/>
        </p:nvSpPr>
        <p:spPr>
          <a:xfrm>
            <a:off x="249564" y="5506705"/>
            <a:ext cx="287245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Weighted Mean:</a:t>
            </a:r>
          </a:p>
        </p:txBody>
      </p:sp>
      <p:sp>
        <p:nvSpPr>
          <p:cNvPr id="104" name="Shape 104"/>
          <p:cNvSpPr/>
          <p:nvPr/>
        </p:nvSpPr>
        <p:spPr>
          <a:xfrm>
            <a:off x="257820" y="6640348"/>
            <a:ext cx="625811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Weighted Mean Standard Deviation:</a:t>
            </a:r>
          </a:p>
        </p:txBody>
      </p:sp>
      <p:sp>
        <p:nvSpPr>
          <p:cNvPr id="105" name="Shape 105"/>
          <p:cNvSpPr/>
          <p:nvPr/>
        </p:nvSpPr>
        <p:spPr>
          <a:xfrm>
            <a:off x="10981315" y="6640348"/>
            <a:ext cx="177392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= 0.00536 </a:t>
            </a:r>
          </a:p>
        </p:txBody>
      </p:sp>
      <p:sp>
        <p:nvSpPr>
          <p:cNvPr id="106" name="Shape 106"/>
          <p:cNvSpPr/>
          <p:nvPr/>
        </p:nvSpPr>
        <p:spPr>
          <a:xfrm>
            <a:off x="10989418" y="5468605"/>
            <a:ext cx="148817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= 2.1827</a:t>
            </a:r>
          </a:p>
        </p:txBody>
      </p:sp>
      <p:sp>
        <p:nvSpPr>
          <p:cNvPr id="107" name="Shape 107"/>
          <p:cNvSpPr/>
          <p:nvPr/>
        </p:nvSpPr>
        <p:spPr>
          <a:xfrm>
            <a:off x="254598" y="7773992"/>
            <a:ext cx="651826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The number of standard deviations the value is from the weighted mean:</a:t>
            </a:r>
          </a:p>
        </p:txBody>
      </p:sp>
      <p:sp>
        <p:nvSpPr>
          <p:cNvPr id="108" name="Shape 108"/>
          <p:cNvSpPr/>
          <p:nvPr/>
        </p:nvSpPr>
        <p:spPr>
          <a:xfrm>
            <a:off x="256222" y="2105774"/>
            <a:ext cx="150826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Median:</a:t>
            </a:r>
          </a:p>
        </p:txBody>
      </p:sp>
      <p:sp>
        <p:nvSpPr>
          <p:cNvPr id="109" name="Shape 109"/>
          <p:cNvSpPr/>
          <p:nvPr/>
        </p:nvSpPr>
        <p:spPr>
          <a:xfrm>
            <a:off x="7889954" y="2106483"/>
            <a:ext cx="204906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/>
              <a:t>A(Li)</a:t>
            </a:r>
            <a:r>
              <a:rPr sz="3000"/>
              <a:t> = 2.17</a:t>
            </a:r>
          </a:p>
        </p:txBody>
      </p:sp>
      <p:pic>
        <p:nvPicPr>
          <p:cNvPr id="1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5206" y="6407119"/>
            <a:ext cx="2872458" cy="107606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236903" y="4373061"/>
            <a:ext cx="349995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Standard Deviation:</a:t>
            </a:r>
          </a:p>
        </p:txBody>
      </p:sp>
      <p:sp>
        <p:nvSpPr>
          <p:cNvPr id="112" name="Shape 112"/>
          <p:cNvSpPr/>
          <p:nvPr/>
        </p:nvSpPr>
        <p:spPr>
          <a:xfrm>
            <a:off x="7879727" y="4373061"/>
            <a:ext cx="141282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i="1"/>
              <a:t>σ</a:t>
            </a:r>
            <a:r>
              <a:rPr sz="3000"/>
              <a:t> = 0.07</a:t>
            </a:r>
          </a:p>
        </p:txBody>
      </p:sp>
      <p:sp>
        <p:nvSpPr>
          <p:cNvPr id="113" name="Shape 113"/>
          <p:cNvSpPr/>
          <p:nvPr/>
        </p:nvSpPr>
        <p:spPr>
          <a:xfrm>
            <a:off x="235041" y="3239417"/>
            <a:ext cx="515808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24863"/>
                </a:solidFill>
              </a:rPr>
              <a:t>Median Upper/Lower Sigma:</a:t>
            </a:r>
          </a:p>
        </p:txBody>
      </p:sp>
      <p:sp>
        <p:nvSpPr>
          <p:cNvPr id="114" name="Shape 114"/>
          <p:cNvSpPr/>
          <p:nvPr/>
        </p:nvSpPr>
        <p:spPr>
          <a:xfrm>
            <a:off x="10255259" y="3239417"/>
            <a:ext cx="12976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= 0.066</a:t>
            </a:r>
          </a:p>
        </p:txBody>
      </p:sp>
      <p:pic>
        <p:nvPicPr>
          <p:cNvPr id="11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92642" y="3428931"/>
            <a:ext cx="312939" cy="254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0026" y="3468159"/>
            <a:ext cx="417252" cy="2549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8392652" y="3239417"/>
            <a:ext cx="12976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000"/>
              <a:t>= 0.084</a:t>
            </a:r>
          </a:p>
        </p:txBody>
      </p:sp>
      <p:pic>
        <p:nvPicPr>
          <p:cNvPr id="11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7196" y="7899864"/>
            <a:ext cx="3325678" cy="865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75206" y="5069184"/>
            <a:ext cx="2872458" cy="1484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 121"/>
          <p:cNvGraphicFramePr/>
          <p:nvPr/>
        </p:nvGraphicFramePr>
        <p:xfrm>
          <a:off x="546100" y="1308100"/>
          <a:ext cx="11925300" cy="7588879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981325"/>
                <a:gridCol w="2981325"/>
                <a:gridCol w="2981325"/>
                <a:gridCol w="2981325"/>
              </a:tblGrid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Function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Scale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68.3%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95.4%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1.00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Gaussian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3.80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1.80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Cauchy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2.0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3.68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27.6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Student’s t (n=2)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4.50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Student's t (n=6)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3.10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7.03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1.15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3.08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0752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Double Exponential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1.7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1.95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5.23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Observed Weighted Mean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1.40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2.50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89951">
                <a:tc>
                  <a:txBody>
                    <a:bodyPr/>
                    <a:lstStyle/>
                    <a:p>
                      <a:pPr lvl="0" algn="l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Observed Median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457200">
                        <a:defRPr sz="22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1.50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457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2.80</a:t>
                      </a:r>
                    </a:p>
                  </a:txBody>
                  <a:tcPr marL="50800" marR="50800" marT="50800" marB="5080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22" name="Shape 122"/>
          <p:cNvSpPr/>
          <p:nvPr/>
        </p:nvSpPr>
        <p:spPr>
          <a:xfrm>
            <a:off x="3669944" y="1731"/>
            <a:ext cx="5664912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N-Sigma Limits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907026" y="-1968"/>
            <a:ext cx="3190749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N-Sigma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980983" y="2222499"/>
            <a:ext cx="11042835" cy="7109162"/>
            <a:chOff x="0" y="0"/>
            <a:chExt cx="11042834" cy="7109161"/>
          </a:xfrm>
        </p:grpSpPr>
        <p:pic>
          <p:nvPicPr>
            <p:cNvPr id="125" name="f1d-eps-converted-to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56300" y="3619500"/>
              <a:ext cx="5086473" cy="3489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f1c-eps-converted-to.pdf"/>
            <p:cNvPicPr/>
            <p:nvPr/>
          </p:nvPicPr>
          <p:blipFill>
            <a:blip r:embed="rId3">
              <a:extLst/>
            </a:blip>
            <a:srcRect l="642" r="642"/>
            <a:stretch>
              <a:fillRect/>
            </a:stretch>
          </p:blipFill>
          <p:spPr>
            <a:xfrm>
              <a:off x="0" y="3619469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f1a-eps-converted-to.pdf"/>
            <p:cNvPicPr/>
            <p:nvPr/>
          </p:nvPicPr>
          <p:blipFill>
            <a:blip r:embed="rId4">
              <a:extLst/>
            </a:blip>
            <a:srcRect l="642" r="642"/>
            <a:stretch>
              <a:fillRect/>
            </a:stretch>
          </p:blipFill>
          <p:spPr>
            <a:xfrm>
              <a:off x="0" y="0"/>
              <a:ext cx="5086447" cy="3489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f1b-eps-converted-to.pdf"/>
            <p:cNvPicPr/>
            <p:nvPr/>
          </p:nvPicPr>
          <p:blipFill>
            <a:blip r:embed="rId5">
              <a:extLst/>
            </a:blip>
            <a:srcRect l="642" r="642"/>
            <a:stretch>
              <a:fillRect/>
            </a:stretch>
          </p:blipFill>
          <p:spPr>
            <a:xfrm>
              <a:off x="5956361" y="0"/>
              <a:ext cx="5086474" cy="3489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0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30946" y="1226895"/>
            <a:ext cx="2342908" cy="865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535787" y="578"/>
            <a:ext cx="11933226" cy="11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400" spc="-128">
                <a:solidFill>
                  <a:srgbClr val="314864"/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6400" spc="-128">
                <a:solidFill>
                  <a:srgbClr val="314864"/>
                </a:solidFill>
              </a:rPr>
              <a:t>Gaussian Probability Distribution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981834" y="2216349"/>
            <a:ext cx="11041132" cy="7115313"/>
            <a:chOff x="0" y="0"/>
            <a:chExt cx="11041130" cy="7115311"/>
          </a:xfrm>
        </p:grpSpPr>
        <p:pic>
          <p:nvPicPr>
            <p:cNvPr id="133" name="f2b-eps-converted-to.pdf"/>
            <p:cNvPicPr/>
            <p:nvPr/>
          </p:nvPicPr>
          <p:blipFill>
            <a:blip r:embed="rId2">
              <a:extLst/>
            </a:blip>
            <a:srcRect l="642" r="642"/>
            <a:stretch>
              <a:fillRect/>
            </a:stretch>
          </p:blipFill>
          <p:spPr>
            <a:xfrm>
              <a:off x="5954657" y="0"/>
              <a:ext cx="5086474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f2c-eps-converted-to.pdf"/>
            <p:cNvPicPr/>
            <p:nvPr/>
          </p:nvPicPr>
          <p:blipFill>
            <a:blip r:embed="rId3">
              <a:extLst/>
            </a:blip>
            <a:srcRect l="642" r="642"/>
            <a:stretch>
              <a:fillRect/>
            </a:stretch>
          </p:blipFill>
          <p:spPr>
            <a:xfrm>
              <a:off x="0" y="3625650"/>
              <a:ext cx="5086473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f2d-eps-converted-to.pdf"/>
            <p:cNvPicPr/>
            <p:nvPr/>
          </p:nvPicPr>
          <p:blipFill>
            <a:blip r:embed="rId4">
              <a:extLst/>
            </a:blip>
            <a:srcRect l="642" r="642"/>
            <a:stretch>
              <a:fillRect/>
            </a:stretch>
          </p:blipFill>
          <p:spPr>
            <a:xfrm>
              <a:off x="5954657" y="3625650"/>
              <a:ext cx="5086474" cy="3489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f2a-eps-converted-to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6150"/>
              <a:ext cx="5086350" cy="3489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8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5350" y="1136809"/>
            <a:ext cx="6134101" cy="105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938</Words>
  <Application>Microsoft Office PowerPoint</Application>
  <PresentationFormat>Custom</PresentationFormat>
  <Paragraphs>308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Editorial</vt:lpstr>
      <vt:lpstr>PowerPoint Presentation</vt:lpstr>
      <vt:lpstr>The Lithium Abundance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Houston, Stephen</cp:lastModifiedBy>
  <cp:revision>4</cp:revision>
  <dcterms:modified xsi:type="dcterms:W3CDTF">2014-08-01T01:01:14Z</dcterms:modified>
</cp:coreProperties>
</file>