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 name="Shape 30"/>
        <p:cNvGrpSpPr/>
        <p:nvPr/>
      </p:nvGrpSpPr>
      <p:grpSpPr>
        <a:xfrm>
          <a:off y="0" x="0"/>
          <a:ext cy="0" cx="0"/>
          <a:chOff y="0" x="0"/>
          <a:chExt cy="0" cx="0"/>
        </a:xfrm>
      </p:grpSpPr>
      <p:sp>
        <p:nvSpPr>
          <p:cNvPr id="31" name="Shape 3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2" name="Shape 3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8" name="Shape 12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4" name="Shape 1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0" name="Shape 1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5" name="Shape 14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9" name="Shape 149"/>
        <p:cNvGrpSpPr/>
        <p:nvPr/>
      </p:nvGrpSpPr>
      <p:grpSpPr>
        <a:xfrm>
          <a:off y="0" x="0"/>
          <a:ext cy="0" cx="0"/>
          <a:chOff y="0" x="0"/>
          <a:chExt cy="0" cx="0"/>
        </a:xfrm>
      </p:grpSpPr>
      <p:sp>
        <p:nvSpPr>
          <p:cNvPr id="150" name="Shape 15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1" name="Shape 15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7" name="Shape 1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 name="Shape 36"/>
        <p:cNvGrpSpPr/>
        <p:nvPr/>
      </p:nvGrpSpPr>
      <p:grpSpPr>
        <a:xfrm>
          <a:off y="0" x="0"/>
          <a:ext cy="0" cx="0"/>
          <a:chOff y="0" x="0"/>
          <a:chExt cy="0" cx="0"/>
        </a:xfrm>
      </p:grpSpPr>
      <p:sp>
        <p:nvSpPr>
          <p:cNvPr id="37" name="Shape 3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8" name="Shape 3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5" name="Shape 4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1" name="Shape 5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8" name="Shape 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4" name="Shape 6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0" name="Shape 7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6" name="Shape 11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rot="10800000" flipH="1">
            <a:off y="3093234" x="0"/>
            <a:ext cy="712499" cx="84582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sp>
        <p:nvSpPr>
          <p:cNvPr id="9" name="Shape 9"/>
          <p:cNvSpPr txBox="1"/>
          <p:nvPr>
            <p:ph type="ctrTitle"/>
          </p:nvPr>
        </p:nvSpPr>
        <p:spPr>
          <a:xfrm>
            <a:off y="1300757" x="685800"/>
            <a:ext cy="1684199" cx="7772400"/>
          </a:xfrm>
          <a:prstGeom prst="rect">
            <a:avLst/>
          </a:prstGeom>
        </p:spPr>
        <p:txBody>
          <a:bodyPr bIns="91425" rIns="91425" lIns="91425" tIns="91425" anchor="b" anchorCtr="0"/>
          <a:lstStyle>
            <a:lvl1pPr>
              <a:spcBef>
                <a:spcPts val="0"/>
              </a:spcBef>
              <a:buClr>
                <a:schemeClr val="dk2"/>
              </a:buClr>
              <a:buSzPct val="100000"/>
              <a:defRPr sz="7200">
                <a:solidFill>
                  <a:schemeClr val="dk2"/>
                </a:solidFill>
              </a:defRPr>
            </a:lvl1pPr>
            <a:lvl2pPr>
              <a:spcBef>
                <a:spcPts val="0"/>
              </a:spcBef>
              <a:buClr>
                <a:schemeClr val="dk2"/>
              </a:buClr>
              <a:buSzPct val="100000"/>
              <a:defRPr sz="7200">
                <a:solidFill>
                  <a:schemeClr val="dk2"/>
                </a:solidFill>
              </a:defRPr>
            </a:lvl2pPr>
            <a:lvl3pPr>
              <a:spcBef>
                <a:spcPts val="0"/>
              </a:spcBef>
              <a:buClr>
                <a:schemeClr val="dk2"/>
              </a:buClr>
              <a:buSzPct val="100000"/>
              <a:defRPr sz="7200">
                <a:solidFill>
                  <a:schemeClr val="dk2"/>
                </a:solidFill>
              </a:defRPr>
            </a:lvl3pPr>
            <a:lvl4pPr>
              <a:spcBef>
                <a:spcPts val="0"/>
              </a:spcBef>
              <a:buClr>
                <a:schemeClr val="dk2"/>
              </a:buClr>
              <a:buSzPct val="100000"/>
              <a:defRPr sz="7200">
                <a:solidFill>
                  <a:schemeClr val="dk2"/>
                </a:solidFill>
              </a:defRPr>
            </a:lvl4pPr>
            <a:lvl5pPr>
              <a:spcBef>
                <a:spcPts val="0"/>
              </a:spcBef>
              <a:buClr>
                <a:schemeClr val="dk2"/>
              </a:buClr>
              <a:buSzPct val="100000"/>
              <a:defRPr sz="7200">
                <a:solidFill>
                  <a:schemeClr val="dk2"/>
                </a:solidFill>
              </a:defRPr>
            </a:lvl5pPr>
            <a:lvl6pPr>
              <a:spcBef>
                <a:spcPts val="0"/>
              </a:spcBef>
              <a:buClr>
                <a:schemeClr val="dk2"/>
              </a:buClr>
              <a:buSzPct val="100000"/>
              <a:defRPr sz="7200">
                <a:solidFill>
                  <a:schemeClr val="dk2"/>
                </a:solidFill>
              </a:defRPr>
            </a:lvl6pPr>
            <a:lvl7pPr>
              <a:spcBef>
                <a:spcPts val="0"/>
              </a:spcBef>
              <a:buClr>
                <a:schemeClr val="dk2"/>
              </a:buClr>
              <a:buSzPct val="100000"/>
              <a:defRPr sz="7200">
                <a:solidFill>
                  <a:schemeClr val="dk2"/>
                </a:solidFill>
              </a:defRPr>
            </a:lvl7pPr>
            <a:lvl8pPr>
              <a:spcBef>
                <a:spcPts val="0"/>
              </a:spcBef>
              <a:buClr>
                <a:schemeClr val="dk2"/>
              </a:buClr>
              <a:buSzPct val="100000"/>
              <a:defRPr sz="7200">
                <a:solidFill>
                  <a:schemeClr val="dk2"/>
                </a:solidFill>
              </a:defRPr>
            </a:lvl8pPr>
            <a:lvl9pPr>
              <a:spcBef>
                <a:spcPts val="0"/>
              </a:spcBef>
              <a:buClr>
                <a:schemeClr val="dk2"/>
              </a:buClr>
              <a:buSzPct val="100000"/>
              <a:defRPr sz="7200">
                <a:solidFill>
                  <a:schemeClr val="dk2"/>
                </a:solidFill>
              </a:defRPr>
            </a:lvl9pPr>
          </a:lstStyle>
          <a:p/>
        </p:txBody>
      </p:sp>
      <p:sp>
        <p:nvSpPr>
          <p:cNvPr id="10" name="Shape 10"/>
          <p:cNvSpPr txBox="1"/>
          <p:nvPr>
            <p:ph idx="1" type="subTitle"/>
          </p:nvPr>
        </p:nvSpPr>
        <p:spPr>
          <a:xfrm>
            <a:off y="3093357" x="685800"/>
            <a:ext cy="712499" cx="7772400"/>
          </a:xfrm>
          <a:prstGeom prst="rect">
            <a:avLst/>
          </a:prstGeom>
        </p:spPr>
        <p:txBody>
          <a:bodyPr bIns="91425" rIns="91425" lIns="91425" tIns="91425" anchor="ctr" anchorCtr="0"/>
          <a:lstStyle>
            <a:lvl1pPr>
              <a:spcBef>
                <a:spcPts val="0"/>
              </a:spcBef>
              <a:buClr>
                <a:schemeClr val="lt2"/>
              </a:buClr>
              <a:buNone/>
              <a:defRPr b="1">
                <a:solidFill>
                  <a:schemeClr val="lt2"/>
                </a:solidFill>
              </a:defRPr>
            </a:lvl1pPr>
            <a:lvl2pPr>
              <a:spcBef>
                <a:spcPts val="0"/>
              </a:spcBef>
              <a:buClr>
                <a:schemeClr val="lt2"/>
              </a:buClr>
              <a:buSzPct val="100000"/>
              <a:buNone/>
              <a:defRPr b="1" sz="3000">
                <a:solidFill>
                  <a:schemeClr val="lt2"/>
                </a:solidFill>
              </a:defRPr>
            </a:lvl2pPr>
            <a:lvl3pPr>
              <a:spcBef>
                <a:spcPts val="0"/>
              </a:spcBef>
              <a:buClr>
                <a:schemeClr val="lt2"/>
              </a:buClr>
              <a:buSzPct val="100000"/>
              <a:buNone/>
              <a:defRPr b="1" sz="3000">
                <a:solidFill>
                  <a:schemeClr val="lt2"/>
                </a:solidFill>
              </a:defRPr>
            </a:lvl3pPr>
            <a:lvl4pPr>
              <a:spcBef>
                <a:spcPts val="0"/>
              </a:spcBef>
              <a:buClr>
                <a:schemeClr val="lt2"/>
              </a:buClr>
              <a:buSzPct val="100000"/>
              <a:buNone/>
              <a:defRPr b="1" sz="3000">
                <a:solidFill>
                  <a:schemeClr val="lt2"/>
                </a:solidFill>
              </a:defRPr>
            </a:lvl4pPr>
            <a:lvl5pPr>
              <a:spcBef>
                <a:spcPts val="0"/>
              </a:spcBef>
              <a:buClr>
                <a:schemeClr val="lt2"/>
              </a:buClr>
              <a:buSzPct val="100000"/>
              <a:buNone/>
              <a:defRPr b="1" sz="3000">
                <a:solidFill>
                  <a:schemeClr val="lt2"/>
                </a:solidFill>
              </a:defRPr>
            </a:lvl5pPr>
            <a:lvl6pPr>
              <a:spcBef>
                <a:spcPts val="0"/>
              </a:spcBef>
              <a:buClr>
                <a:schemeClr val="lt2"/>
              </a:buClr>
              <a:buSzPct val="100000"/>
              <a:buNone/>
              <a:defRPr b="1" sz="3000">
                <a:solidFill>
                  <a:schemeClr val="lt2"/>
                </a:solidFill>
              </a:defRPr>
            </a:lvl6pPr>
            <a:lvl7pPr>
              <a:spcBef>
                <a:spcPts val="0"/>
              </a:spcBef>
              <a:buClr>
                <a:schemeClr val="lt2"/>
              </a:buClr>
              <a:buSzPct val="100000"/>
              <a:buNone/>
              <a:defRPr b="1" sz="3000">
                <a:solidFill>
                  <a:schemeClr val="lt2"/>
                </a:solidFill>
              </a:defRPr>
            </a:lvl7pPr>
            <a:lvl8pPr>
              <a:spcBef>
                <a:spcPts val="0"/>
              </a:spcBef>
              <a:buClr>
                <a:schemeClr val="lt2"/>
              </a:buClr>
              <a:buSzPct val="100000"/>
              <a:buNone/>
              <a:defRPr b="1" sz="3000">
                <a:solidFill>
                  <a:schemeClr val="lt2"/>
                </a:solidFill>
              </a:defRPr>
            </a:lvl8pPr>
            <a:lvl9pPr>
              <a:spcBef>
                <a:spcPts val="0"/>
              </a:spcBef>
              <a:buClr>
                <a:schemeClr val="lt2"/>
              </a:buClr>
              <a:buSzPct val="100000"/>
              <a:buNone/>
              <a:defRPr b="1" sz="3000">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1" name="Shape 11"/>
        <p:cNvGrpSpPr/>
        <p:nvPr/>
      </p:nvGrpSpPr>
      <p:grpSpPr>
        <a:xfrm>
          <a:off y="0" x="0"/>
          <a:ext cy="0" cx="0"/>
          <a:chOff y="0" x="0"/>
          <a:chExt cy="0" cx="0"/>
        </a:xfrm>
      </p:grpSpPr>
      <p:sp>
        <p:nvSpPr>
          <p:cNvPr id="12" name="Shape 12"/>
          <p:cNvSpPr/>
          <p:nvPr/>
        </p:nvSpPr>
        <p:spPr>
          <a:xfrm>
            <a:off y="205977" x="0"/>
            <a:ext cy="1165500" cx="86868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sp>
        <p:nvSpPr>
          <p:cNvPr id="13" name="Shape 13"/>
          <p:cNvSpPr txBox="1"/>
          <p:nvPr>
            <p:ph type="title"/>
          </p:nvPr>
        </p:nvSpPr>
        <p:spPr>
          <a:xfrm>
            <a:off y="205977" x="457200"/>
            <a:ext cy="11414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y="1460499" x="457200"/>
            <a:ext cy="34652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5" name="Shape 15"/>
        <p:cNvGrpSpPr/>
        <p:nvPr/>
      </p:nvGrpSpPr>
      <p:grpSpPr>
        <a:xfrm>
          <a:off y="0" x="0"/>
          <a:ext cy="0" cx="0"/>
          <a:chOff y="0" x="0"/>
          <a:chExt cy="0" cx="0"/>
        </a:xfrm>
      </p:grpSpPr>
      <p:sp>
        <p:nvSpPr>
          <p:cNvPr id="16" name="Shape 16"/>
          <p:cNvSpPr/>
          <p:nvPr/>
        </p:nvSpPr>
        <p:spPr>
          <a:xfrm>
            <a:off y="205977" x="0"/>
            <a:ext cy="1165500" cx="86868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sp>
        <p:nvSpPr>
          <p:cNvPr id="17" name="Shape 17"/>
          <p:cNvSpPr txBox="1"/>
          <p:nvPr>
            <p:ph type="title"/>
          </p:nvPr>
        </p:nvSpPr>
        <p:spPr>
          <a:xfrm>
            <a:off y="205977" x="457200"/>
            <a:ext cy="11414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460499" x="457200"/>
            <a:ext cy="3465299" cx="40302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y="1461908" x="4656667"/>
            <a:ext cy="3465299" cx="40302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0" name="Shape 20"/>
        <p:cNvGrpSpPr/>
        <p:nvPr/>
      </p:nvGrpSpPr>
      <p:grpSpPr>
        <a:xfrm>
          <a:off y="0" x="0"/>
          <a:ext cy="0" cx="0"/>
          <a:chOff y="0" x="0"/>
          <a:chExt cy="0" cx="0"/>
        </a:xfrm>
      </p:grpSpPr>
      <p:sp>
        <p:nvSpPr>
          <p:cNvPr id="21" name="Shape 21"/>
          <p:cNvSpPr/>
          <p:nvPr/>
        </p:nvSpPr>
        <p:spPr>
          <a:xfrm>
            <a:off y="205977" x="0"/>
            <a:ext cy="1165500" cx="86868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sp>
        <p:nvSpPr>
          <p:cNvPr id="22" name="Shape 22"/>
          <p:cNvSpPr txBox="1"/>
          <p:nvPr>
            <p:ph type="title"/>
          </p:nvPr>
        </p:nvSpPr>
        <p:spPr>
          <a:xfrm>
            <a:off y="205977" x="457200"/>
            <a:ext cy="11414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3" name="Shape 23"/>
        <p:cNvGrpSpPr/>
        <p:nvPr/>
      </p:nvGrpSpPr>
      <p:grpSpPr>
        <a:xfrm>
          <a:off y="0" x="0"/>
          <a:ext cy="0" cx="0"/>
          <a:chOff y="0" x="0"/>
          <a:chExt cy="0" cx="0"/>
        </a:xfrm>
      </p:grpSpPr>
      <p:sp>
        <p:nvSpPr>
          <p:cNvPr id="24" name="Shape 24"/>
          <p:cNvSpPr/>
          <p:nvPr/>
        </p:nvSpPr>
        <p:spPr>
          <a:xfrm>
            <a:off y="4406309" x="0"/>
            <a:ext cy="519599" cx="86868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sp>
        <p:nvSpPr>
          <p:cNvPr id="25" name="Shape 25"/>
          <p:cNvSpPr txBox="1"/>
          <p:nvPr>
            <p:ph idx="1" type="body"/>
          </p:nvPr>
        </p:nvSpPr>
        <p:spPr>
          <a:xfrm>
            <a:off y="4406309" x="457200"/>
            <a:ext cy="519599" cx="8229600"/>
          </a:xfrm>
          <a:prstGeom prst="rect">
            <a:avLst/>
          </a:prstGeom>
        </p:spPr>
        <p:txBody>
          <a:bodyPr bIns="91425" rIns="91425" lIns="91425" tIns="91425" anchor="ctr" anchorCtr="0"/>
          <a:lstStyle>
            <a:lvl1pPr>
              <a:spcBef>
                <a:spcPts val="0"/>
              </a:spcBef>
              <a:buClr>
                <a:schemeClr val="lt1"/>
              </a:buClr>
              <a:buSzPct val="100000"/>
              <a:buNone/>
              <a:defRPr b="1" sz="2400">
                <a:solidFill>
                  <a:schemeClr val="lt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 name="Shape 26"/>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7" x="457200"/>
            <a:ext cy="1141499" cx="8229600"/>
          </a:xfrm>
          <a:prstGeom prst="rect">
            <a:avLst/>
          </a:prstGeom>
          <a:noFill/>
          <a:ln>
            <a:noFill/>
          </a:ln>
        </p:spPr>
        <p:txBody>
          <a:bodyPr bIns="91425" rIns="91425" lIns="91425" tIns="91425" anchor="b" anchorCtr="0"/>
          <a:lstStyle>
            <a:lvl1pPr>
              <a:spcBef>
                <a:spcPts val="0"/>
              </a:spcBef>
              <a:buClr>
                <a:schemeClr val="lt1"/>
              </a:buClr>
              <a:buSzPct val="100000"/>
              <a:buNone/>
              <a:defRPr b="1" sz="4800">
                <a:solidFill>
                  <a:schemeClr val="lt1"/>
                </a:solidFill>
              </a:defRPr>
            </a:lvl1pPr>
            <a:lvl2pPr>
              <a:spcBef>
                <a:spcPts val="0"/>
              </a:spcBef>
              <a:buClr>
                <a:schemeClr val="lt1"/>
              </a:buClr>
              <a:buSzPct val="100000"/>
              <a:buNone/>
              <a:defRPr b="1" sz="4800">
                <a:solidFill>
                  <a:schemeClr val="lt1"/>
                </a:solidFill>
              </a:defRPr>
            </a:lvl2pPr>
            <a:lvl3pPr>
              <a:spcBef>
                <a:spcPts val="0"/>
              </a:spcBef>
              <a:buClr>
                <a:schemeClr val="lt1"/>
              </a:buClr>
              <a:buSzPct val="100000"/>
              <a:buNone/>
              <a:defRPr b="1" sz="4800">
                <a:solidFill>
                  <a:schemeClr val="lt1"/>
                </a:solidFill>
              </a:defRPr>
            </a:lvl3pPr>
            <a:lvl4pPr>
              <a:spcBef>
                <a:spcPts val="0"/>
              </a:spcBef>
              <a:buClr>
                <a:schemeClr val="lt1"/>
              </a:buClr>
              <a:buSzPct val="100000"/>
              <a:buNone/>
              <a:defRPr b="1" sz="4800">
                <a:solidFill>
                  <a:schemeClr val="lt1"/>
                </a:solidFill>
              </a:defRPr>
            </a:lvl4pPr>
            <a:lvl5pPr>
              <a:spcBef>
                <a:spcPts val="0"/>
              </a:spcBef>
              <a:buClr>
                <a:schemeClr val="lt1"/>
              </a:buClr>
              <a:buSzPct val="100000"/>
              <a:buNone/>
              <a:defRPr b="1" sz="4800">
                <a:solidFill>
                  <a:schemeClr val="lt1"/>
                </a:solidFill>
              </a:defRPr>
            </a:lvl5pPr>
            <a:lvl6pPr>
              <a:spcBef>
                <a:spcPts val="0"/>
              </a:spcBef>
              <a:buClr>
                <a:schemeClr val="lt1"/>
              </a:buClr>
              <a:buSzPct val="100000"/>
              <a:buNone/>
              <a:defRPr b="1" sz="4800">
                <a:solidFill>
                  <a:schemeClr val="lt1"/>
                </a:solidFill>
              </a:defRPr>
            </a:lvl6pPr>
            <a:lvl7pPr>
              <a:spcBef>
                <a:spcPts val="0"/>
              </a:spcBef>
              <a:buClr>
                <a:schemeClr val="lt1"/>
              </a:buClr>
              <a:buSzPct val="100000"/>
              <a:buNone/>
              <a:defRPr b="1" sz="4800">
                <a:solidFill>
                  <a:schemeClr val="lt1"/>
                </a:solidFill>
              </a:defRPr>
            </a:lvl7pPr>
            <a:lvl8pPr>
              <a:spcBef>
                <a:spcPts val="0"/>
              </a:spcBef>
              <a:buClr>
                <a:schemeClr val="lt1"/>
              </a:buClr>
              <a:buSzPct val="100000"/>
              <a:buNone/>
              <a:defRPr b="1" sz="4800">
                <a:solidFill>
                  <a:schemeClr val="lt1"/>
                </a:solidFill>
              </a:defRPr>
            </a:lvl8pPr>
            <a:lvl9pPr>
              <a:spcBef>
                <a:spcPts val="0"/>
              </a:spcBef>
              <a:buClr>
                <a:schemeClr val="lt1"/>
              </a:buClr>
              <a:buSzPct val="100000"/>
              <a:buNone/>
              <a:defRPr b="1" sz="4800">
                <a:solidFill>
                  <a:schemeClr val="lt1"/>
                </a:solidFill>
              </a:defRPr>
            </a:lvl9pPr>
          </a:lstStyle>
          <a:p/>
        </p:txBody>
      </p:sp>
      <p:sp>
        <p:nvSpPr>
          <p:cNvPr id="6" name="Shape 6"/>
          <p:cNvSpPr txBox="1"/>
          <p:nvPr>
            <p:ph idx="1" type="body"/>
          </p:nvPr>
        </p:nvSpPr>
        <p:spPr>
          <a:xfrm>
            <a:off y="1460499" x="457200"/>
            <a:ext cy="3465299" cx="8229600"/>
          </a:xfrm>
          <a:prstGeom prst="rect">
            <a:avLst/>
          </a:prstGeom>
          <a:noFill/>
          <a:ln>
            <a:noFill/>
          </a:ln>
        </p:spPr>
        <p:txBody>
          <a:bodyPr bIns="91425" rIns="91425" lIns="91425" tIns="91425" anchor="t" anchorCtr="0"/>
          <a:lstStyle>
            <a:lvl1pPr>
              <a:spcBef>
                <a:spcPts val="600"/>
              </a:spcBef>
              <a:buClr>
                <a:schemeClr val="dk2"/>
              </a:buClr>
              <a:buSzPct val="100000"/>
              <a:defRPr sz="3000">
                <a:solidFill>
                  <a:schemeClr val="dk2"/>
                </a:solidFill>
              </a:defRPr>
            </a:lvl1pPr>
            <a:lvl2pPr>
              <a:spcBef>
                <a:spcPts val="480"/>
              </a:spcBef>
              <a:buClr>
                <a:schemeClr val="dk2"/>
              </a:buClr>
              <a:buSzPct val="100000"/>
              <a:defRPr sz="2400">
                <a:solidFill>
                  <a:schemeClr val="dk2"/>
                </a:solidFill>
              </a:defRPr>
            </a:lvl2pPr>
            <a:lvl3pPr>
              <a:spcBef>
                <a:spcPts val="480"/>
              </a:spcBef>
              <a:buClr>
                <a:schemeClr val="dk2"/>
              </a:buClr>
              <a:buSzPct val="100000"/>
              <a:defRPr sz="24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5.xml" Type="http://schemas.openxmlformats.org/officeDocument/2006/relationships/slideLayout" Id="rId1"/><Relationship Target="../media/image01.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5.xml" Type="http://schemas.openxmlformats.org/officeDocument/2006/relationships/slideLayout" Id="rId1"/><Relationship Target="../media/image02.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5.xml" Type="http://schemas.openxmlformats.org/officeDocument/2006/relationships/slideLayout" Id="rId1"/><Relationship Target="../media/image04.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5.xml" Type="http://schemas.openxmlformats.org/officeDocument/2006/relationships/slideLayout" Id="rId1"/><Relationship Target="../media/image06.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6.xml" Type="http://schemas.openxmlformats.org/officeDocument/2006/relationships/slideLayout" Id="rId1"/><Relationship Target="../media/image03.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5.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5.xml" Type="http://schemas.openxmlformats.org/officeDocument/2006/relationships/slideLayout" Id="rId1"/><Relationship Target="../media/image07.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 name="Shape 27"/>
        <p:cNvGrpSpPr/>
        <p:nvPr/>
      </p:nvGrpSpPr>
      <p:grpSpPr>
        <a:xfrm>
          <a:off y="0" x="0"/>
          <a:ext cy="0" cx="0"/>
          <a:chOff y="0" x="0"/>
          <a:chExt cy="0" cx="0"/>
        </a:xfrm>
      </p:grpSpPr>
      <p:sp>
        <p:nvSpPr>
          <p:cNvPr id="28" name="Shape 28"/>
          <p:cNvSpPr txBox="1"/>
          <p:nvPr>
            <p:ph type="ctrTitle"/>
          </p:nvPr>
        </p:nvSpPr>
        <p:spPr>
          <a:xfrm>
            <a:off y="781432" x="685800"/>
            <a:ext cy="1684199" cx="7772400"/>
          </a:xfrm>
          <a:prstGeom prst="rect">
            <a:avLst/>
          </a:prstGeom>
        </p:spPr>
        <p:txBody>
          <a:bodyPr bIns="91425" rIns="91425" lIns="91425" tIns="91425" anchor="b" anchorCtr="0">
            <a:noAutofit/>
          </a:bodyPr>
          <a:lstStyle/>
          <a:p>
            <a:pPr>
              <a:spcBef>
                <a:spcPts val="0"/>
              </a:spcBef>
              <a:buNone/>
            </a:pPr>
            <a:r>
              <a:rPr sz="4800" lang="en">
                <a:solidFill>
                  <a:schemeClr val="dk1"/>
                </a:solidFill>
                <a:latin typeface="Times New Roman"/>
                <a:ea typeface="Times New Roman"/>
                <a:cs typeface="Times New Roman"/>
                <a:sym typeface="Times New Roman"/>
              </a:rPr>
              <a:t>A New Design for a Tunable External Cavity Diode Laser</a:t>
            </a:r>
          </a:p>
        </p:txBody>
      </p:sp>
      <p:sp>
        <p:nvSpPr>
          <p:cNvPr id="29" name="Shape 29"/>
          <p:cNvSpPr txBox="1"/>
          <p:nvPr>
            <p:ph idx="1" type="subTitle"/>
          </p:nvPr>
        </p:nvSpPr>
        <p:spPr>
          <a:xfrm>
            <a:off y="3083382" x="685800"/>
            <a:ext cy="712499" cx="7772400"/>
          </a:xfrm>
          <a:prstGeom prst="rect">
            <a:avLst/>
          </a:prstGeom>
        </p:spPr>
        <p:txBody>
          <a:bodyPr bIns="91425" rIns="91425" lIns="91425" tIns="91425" anchor="ctr" anchorCtr="0">
            <a:noAutofit/>
          </a:bodyPr>
          <a:lstStyle/>
          <a:p>
            <a:pPr>
              <a:spcBef>
                <a:spcPts val="0"/>
              </a:spcBef>
              <a:buNone/>
            </a:pPr>
            <a:r>
              <a:rPr b="0" sz="2400" lang="en" i="1">
                <a:solidFill>
                  <a:srgbClr val="F3F3F3"/>
                </a:solidFill>
                <a:latin typeface="Cambria"/>
                <a:ea typeface="Cambria"/>
                <a:cs typeface="Cambria"/>
                <a:sym typeface="Cambria"/>
              </a:rPr>
              <a:t>J. W. Lyons, M.D. Mendiola and B. D. DePaola</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idx="1" type="body"/>
          </p:nvPr>
        </p:nvSpPr>
        <p:spPr>
          <a:xfrm>
            <a:off y="4406300" x="32625"/>
            <a:ext cy="519599" cx="8654100"/>
          </a:xfrm>
          <a:prstGeom prst="rect">
            <a:avLst/>
          </a:prstGeom>
        </p:spPr>
        <p:txBody>
          <a:bodyPr bIns="91425" rIns="91425" lIns="91425" tIns="91425" anchor="ctr" anchorCtr="0">
            <a:noAutofit/>
          </a:bodyPr>
          <a:lstStyle/>
          <a:p>
            <a:pPr rtl="0" lvl="0">
              <a:lnSpc>
                <a:spcPct val="115000"/>
              </a:lnSpc>
              <a:spcBef>
                <a:spcPts val="0"/>
              </a:spcBef>
              <a:buNone/>
            </a:pPr>
            <a:r>
              <a:rPr b="0" sz="1800" lang="en">
                <a:solidFill>
                  <a:srgbClr val="F3F3F3"/>
                </a:solidFill>
                <a:latin typeface="Times New Roman"/>
                <a:ea typeface="Times New Roman"/>
                <a:cs typeface="Times New Roman"/>
                <a:sym typeface="Times New Roman"/>
              </a:rPr>
              <a:t>Diode ring contains a separate temperature sensor to produce a human-interpretable output</a:t>
            </a:r>
            <a:r>
              <a:rPr b="0" sz="1200" lang="en">
                <a:solidFill>
                  <a:schemeClr val="dk1"/>
                </a:solidFill>
                <a:latin typeface="Times New Roman"/>
                <a:ea typeface="Times New Roman"/>
                <a:cs typeface="Times New Roman"/>
                <a:sym typeface="Times New Roman"/>
              </a:rPr>
              <a:t>. </a:t>
            </a:r>
          </a:p>
        </p:txBody>
      </p:sp>
      <p:pic>
        <p:nvPicPr>
          <p:cNvPr id="119" name="Shape 119"/>
          <p:cNvPicPr preferRelativeResize="0"/>
          <p:nvPr/>
        </p:nvPicPr>
        <p:blipFill>
          <a:blip r:embed="rId3">
            <a:alphaModFix/>
          </a:blip>
          <a:stretch>
            <a:fillRect/>
          </a:stretch>
        </p:blipFill>
        <p:spPr>
          <a:xfrm>
            <a:off y="137074" x="1331575"/>
            <a:ext cy="4191599" cx="58917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ph idx="1" type="body"/>
          </p:nvPr>
        </p:nvSpPr>
        <p:spPr>
          <a:xfrm>
            <a:off y="4406309" x="457200"/>
            <a:ext cy="519599" cx="8229600"/>
          </a:xfrm>
          <a:prstGeom prst="rect">
            <a:avLst/>
          </a:prstGeom>
        </p:spPr>
        <p:txBody>
          <a:bodyPr bIns="91425" rIns="91425" lIns="91425" tIns="91425" anchor="ctr" anchorCtr="0">
            <a:noAutofit/>
          </a:bodyPr>
          <a:lstStyle/>
          <a:p>
            <a:pPr rtl="0" lvl="0">
              <a:lnSpc>
                <a:spcPct val="115000"/>
              </a:lnSpc>
              <a:spcBef>
                <a:spcPts val="0"/>
              </a:spcBef>
              <a:buNone/>
            </a:pPr>
            <a:r>
              <a:rPr b="0" sz="1800" lang="en">
                <a:solidFill>
                  <a:srgbClr val="F3F3F3"/>
                </a:solidFill>
                <a:latin typeface="Times New Roman"/>
                <a:ea typeface="Times New Roman"/>
                <a:cs typeface="Times New Roman"/>
                <a:sym typeface="Times New Roman"/>
              </a:rPr>
              <a:t>Most components are connected to SIP sockets soldered to a circuit board mounted above the plate.</a:t>
            </a:r>
            <a:r>
              <a:rPr b="0" sz="1200" lang="en">
                <a:solidFill>
                  <a:schemeClr val="dk1"/>
                </a:solidFill>
                <a:latin typeface="Times New Roman"/>
                <a:ea typeface="Times New Roman"/>
                <a:cs typeface="Times New Roman"/>
                <a:sym typeface="Times New Roman"/>
              </a:rPr>
              <a:t> </a:t>
            </a:r>
          </a:p>
        </p:txBody>
      </p:sp>
      <p:pic>
        <p:nvPicPr>
          <p:cNvPr id="125" name="Shape 125"/>
          <p:cNvPicPr preferRelativeResize="0"/>
          <p:nvPr/>
        </p:nvPicPr>
        <p:blipFill>
          <a:blip r:embed="rId3">
            <a:alphaModFix/>
          </a:blip>
          <a:stretch>
            <a:fillRect/>
          </a:stretch>
        </p:blipFill>
        <p:spPr>
          <a:xfrm>
            <a:off y="169325" x="879900"/>
            <a:ext cy="4119075" cx="65546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sp>
        <p:nvSpPr>
          <p:cNvPr id="130" name="Shape 130"/>
          <p:cNvSpPr txBox="1"/>
          <p:nvPr>
            <p:ph idx="1" type="body"/>
          </p:nvPr>
        </p:nvSpPr>
        <p:spPr>
          <a:xfrm>
            <a:off y="4406309" x="457200"/>
            <a:ext cy="519599" cx="8229600"/>
          </a:xfrm>
          <a:prstGeom prst="rect">
            <a:avLst/>
          </a:prstGeom>
        </p:spPr>
        <p:txBody>
          <a:bodyPr bIns="91425" rIns="91425" lIns="91425" tIns="91425" anchor="ctr" anchorCtr="0">
            <a:noAutofit/>
          </a:bodyPr>
          <a:lstStyle/>
          <a:p>
            <a:pPr>
              <a:spcBef>
                <a:spcPts val="0"/>
              </a:spcBef>
              <a:buNone/>
            </a:pPr>
            <a:r>
              <a:rPr b="0" sz="1800" lang="en">
                <a:solidFill>
                  <a:srgbClr val="F3F3F3"/>
                </a:solidFill>
                <a:latin typeface="Times New Roman"/>
                <a:ea typeface="Times New Roman"/>
                <a:cs typeface="Times New Roman"/>
                <a:sym typeface="Times New Roman"/>
              </a:rPr>
              <a:t>Sockets are wired on the board to a DIP socket, where a DB-9 can connect via ribbon cable.</a:t>
            </a:r>
          </a:p>
        </p:txBody>
      </p:sp>
      <p:pic>
        <p:nvPicPr>
          <p:cNvPr id="131" name="Shape 131"/>
          <p:cNvPicPr preferRelativeResize="0"/>
          <p:nvPr/>
        </p:nvPicPr>
        <p:blipFill>
          <a:blip r:embed="rId3">
            <a:alphaModFix/>
          </a:blip>
          <a:stretch>
            <a:fillRect/>
          </a:stretch>
        </p:blipFill>
        <p:spPr>
          <a:xfrm>
            <a:off y="65250" x="2015548"/>
            <a:ext cy="4190527" cx="47085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y="0" x="0"/>
          <a:ext cy="0" cx="0"/>
          <a:chOff y="0" x="0"/>
          <a:chExt cy="0" cx="0"/>
        </a:xfrm>
      </p:grpSpPr>
      <p:sp>
        <p:nvSpPr>
          <p:cNvPr id="136" name="Shape 136"/>
          <p:cNvSpPr txBox="1"/>
          <p:nvPr>
            <p:ph idx="1" type="body"/>
          </p:nvPr>
        </p:nvSpPr>
        <p:spPr>
          <a:xfrm>
            <a:off y="4406309" x="457200"/>
            <a:ext cy="519599" cx="8229600"/>
          </a:xfrm>
          <a:prstGeom prst="rect">
            <a:avLst/>
          </a:prstGeom>
        </p:spPr>
        <p:txBody>
          <a:bodyPr bIns="91425" rIns="91425" lIns="91425" tIns="91425" anchor="ctr" anchorCtr="0">
            <a:noAutofit/>
          </a:bodyPr>
          <a:lstStyle/>
          <a:p>
            <a:pPr rtl="0" lvl="0">
              <a:lnSpc>
                <a:spcPct val="115000"/>
              </a:lnSpc>
              <a:spcBef>
                <a:spcPts val="0"/>
              </a:spcBef>
              <a:buNone/>
            </a:pPr>
            <a:r>
              <a:rPr b="0" sz="1800" lang="en">
                <a:solidFill>
                  <a:srgbClr val="F3F3F3"/>
                </a:solidFill>
                <a:latin typeface="Times New Roman"/>
                <a:ea typeface="Times New Roman"/>
                <a:cs typeface="Times New Roman"/>
                <a:sym typeface="Times New Roman"/>
              </a:rPr>
              <a:t>To accommodate different diodes, “keys” can be constructed and placed in an intermediary socket. This accounts for diode differences.</a:t>
            </a:r>
          </a:p>
        </p:txBody>
      </p:sp>
      <p:pic>
        <p:nvPicPr>
          <p:cNvPr id="137" name="Shape 137"/>
          <p:cNvPicPr preferRelativeResize="0"/>
          <p:nvPr/>
        </p:nvPicPr>
        <p:blipFill>
          <a:blip r:embed="rId3">
            <a:alphaModFix/>
          </a:blip>
          <a:stretch>
            <a:fillRect/>
          </a:stretch>
        </p:blipFill>
        <p:spPr>
          <a:xfrm>
            <a:off y="71799" x="2255350"/>
            <a:ext cy="4229675" cx="44616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pic>
        <p:nvPicPr>
          <p:cNvPr id="142" name="Shape 142"/>
          <p:cNvPicPr preferRelativeResize="0"/>
          <p:nvPr/>
        </p:nvPicPr>
        <p:blipFill>
          <a:blip r:embed="rId3">
            <a:alphaModFix/>
          </a:blip>
          <a:stretch>
            <a:fillRect/>
          </a:stretch>
        </p:blipFill>
        <p:spPr>
          <a:xfrm>
            <a:off y="106025" x="1550750"/>
            <a:ext cy="4782899" cx="61644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y="0" x="0"/>
          <a:ext cy="0" cx="0"/>
          <a:chOff y="0" x="0"/>
          <a:chExt cy="0" cx="0"/>
        </a:xfrm>
      </p:grpSpPr>
      <p:sp>
        <p:nvSpPr>
          <p:cNvPr id="147" name="Shape 147"/>
          <p:cNvSpPr txBox="1"/>
          <p:nvPr>
            <p:ph type="title"/>
          </p:nvPr>
        </p:nvSpPr>
        <p:spPr>
          <a:xfrm>
            <a:off y="205977" x="457200"/>
            <a:ext cy="1141499" cx="8229600"/>
          </a:xfrm>
          <a:prstGeom prst="rect">
            <a:avLst/>
          </a:prstGeom>
        </p:spPr>
        <p:txBody>
          <a:bodyPr bIns="91425" rIns="91425" lIns="91425" tIns="91425" anchor="b" anchorCtr="0">
            <a:noAutofit/>
          </a:bodyPr>
          <a:lstStyle/>
          <a:p>
            <a:pPr>
              <a:spcBef>
                <a:spcPts val="0"/>
              </a:spcBef>
              <a:buNone/>
            </a:pPr>
            <a:r>
              <a:rPr lang="en"/>
              <a:t>Features</a:t>
            </a:r>
          </a:p>
        </p:txBody>
      </p:sp>
      <p:sp>
        <p:nvSpPr>
          <p:cNvPr id="148" name="Shape 148"/>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381000" marL="457200">
              <a:lnSpc>
                <a:spcPct val="115000"/>
              </a:lnSpc>
              <a:spcBef>
                <a:spcPts val="0"/>
              </a:spcBef>
              <a:buClr>
                <a:schemeClr val="dk1"/>
              </a:buClr>
              <a:buSzPct val="100000"/>
              <a:buFont typeface="Times New Roman"/>
              <a:buChar char="●"/>
            </a:pPr>
            <a:r>
              <a:rPr sz="2400" lang="en">
                <a:solidFill>
                  <a:schemeClr val="dk1"/>
                </a:solidFill>
                <a:latin typeface="Times New Roman"/>
                <a:ea typeface="Times New Roman"/>
                <a:cs typeface="Times New Roman"/>
                <a:sym typeface="Times New Roman"/>
              </a:rPr>
              <a:t>Very simple design</a:t>
            </a:r>
          </a:p>
          <a:p>
            <a:pPr rtl="0" lvl="0" indent="-381000" marL="457200">
              <a:lnSpc>
                <a:spcPct val="115000"/>
              </a:lnSpc>
              <a:spcBef>
                <a:spcPts val="0"/>
              </a:spcBef>
              <a:buClr>
                <a:schemeClr val="dk1"/>
              </a:buClr>
              <a:buSzPct val="100000"/>
              <a:buFont typeface="Times New Roman"/>
              <a:buChar char="●"/>
            </a:pPr>
            <a:r>
              <a:rPr sz="2400" lang="en">
                <a:solidFill>
                  <a:schemeClr val="dk1"/>
                </a:solidFill>
                <a:latin typeface="Times New Roman"/>
                <a:ea typeface="Times New Roman"/>
                <a:cs typeface="Times New Roman"/>
                <a:sym typeface="Times New Roman"/>
              </a:rPr>
              <a:t>Only a small amount of machining required (all low tolerance)</a:t>
            </a:r>
          </a:p>
          <a:p>
            <a:pPr rtl="0" lvl="0" indent="-381000" marL="457200">
              <a:lnSpc>
                <a:spcPct val="115000"/>
              </a:lnSpc>
              <a:spcBef>
                <a:spcPts val="0"/>
              </a:spcBef>
              <a:buClr>
                <a:schemeClr val="dk1"/>
              </a:buClr>
              <a:buSzPct val="100000"/>
              <a:buFont typeface="Times New Roman"/>
              <a:buChar char="●"/>
            </a:pPr>
            <a:r>
              <a:rPr sz="2400" lang="en">
                <a:solidFill>
                  <a:schemeClr val="dk1"/>
                </a:solidFill>
                <a:latin typeface="Times New Roman"/>
                <a:ea typeface="Times New Roman"/>
                <a:cs typeface="Times New Roman"/>
                <a:sym typeface="Times New Roman"/>
              </a:rPr>
              <a:t>Adaptable for many different diodes</a:t>
            </a:r>
          </a:p>
          <a:p>
            <a:pPr rtl="0" lvl="0" indent="-381000" marL="457200">
              <a:lnSpc>
                <a:spcPct val="115000"/>
              </a:lnSpc>
              <a:spcBef>
                <a:spcPts val="0"/>
              </a:spcBef>
              <a:buClr>
                <a:schemeClr val="dk1"/>
              </a:buClr>
              <a:buSzPct val="100000"/>
              <a:buFont typeface="Times New Roman"/>
              <a:buChar char="●"/>
            </a:pPr>
            <a:r>
              <a:rPr sz="2400" lang="en">
                <a:solidFill>
                  <a:schemeClr val="dk1"/>
                </a:solidFill>
                <a:latin typeface="Times New Roman"/>
                <a:ea typeface="Times New Roman"/>
                <a:cs typeface="Times New Roman"/>
                <a:sym typeface="Times New Roman"/>
              </a:rPr>
              <a:t>Capable of very effectively regulating internal temperature </a:t>
            </a:r>
          </a:p>
          <a:p>
            <a:pPr rtl="0" lvl="0" indent="-381000" marL="457200">
              <a:lnSpc>
                <a:spcPct val="115000"/>
              </a:lnSpc>
              <a:spcBef>
                <a:spcPts val="0"/>
              </a:spcBef>
              <a:buClr>
                <a:schemeClr val="dk1"/>
              </a:buClr>
              <a:buSzPct val="100000"/>
              <a:buFont typeface="Times New Roman"/>
              <a:buChar char="●"/>
            </a:pPr>
            <a:r>
              <a:rPr sz="2400" lang="en">
                <a:solidFill>
                  <a:schemeClr val="dk1"/>
                </a:solidFill>
                <a:latin typeface="Times New Roman"/>
                <a:ea typeface="Times New Roman"/>
                <a:cs typeface="Times New Roman"/>
                <a:sym typeface="Times New Roman"/>
              </a:rPr>
              <a:t>Easy to disassemble/reassemble for troubleshooting and maintenance</a:t>
            </a:r>
          </a:p>
          <a:p>
            <a:pPr rtl="0" lvl="0" indent="-381000" marL="457200">
              <a:lnSpc>
                <a:spcPct val="115000"/>
              </a:lnSpc>
              <a:spcBef>
                <a:spcPts val="0"/>
              </a:spcBef>
              <a:buClr>
                <a:schemeClr val="dk1"/>
              </a:buClr>
              <a:buSzPct val="100000"/>
              <a:buFont typeface="Times New Roman"/>
              <a:buChar char="●"/>
            </a:pPr>
            <a:r>
              <a:rPr sz="2400" lang="en">
                <a:solidFill>
                  <a:schemeClr val="dk1"/>
                </a:solidFill>
                <a:latin typeface="Times New Roman"/>
                <a:ea typeface="Times New Roman"/>
                <a:cs typeface="Times New Roman"/>
                <a:sym typeface="Times New Roman"/>
              </a:rPr>
              <a:t>Additional mirror eliminates beam steering during tuning</a:t>
            </a:r>
          </a:p>
          <a:p>
            <a:pPr lvl="0" indent="-381000" marL="457200">
              <a:lnSpc>
                <a:spcPct val="115000"/>
              </a:lnSpc>
              <a:spcBef>
                <a:spcPts val="0"/>
              </a:spcBef>
              <a:buClr>
                <a:schemeClr val="dk1"/>
              </a:buClr>
              <a:buSzPct val="100000"/>
              <a:buFont typeface="Times New Roman"/>
              <a:buChar char="●"/>
            </a:pPr>
            <a:r>
              <a:rPr sz="2400" lang="en">
                <a:solidFill>
                  <a:schemeClr val="dk1"/>
                </a:solidFill>
                <a:latin typeface="Times New Roman"/>
                <a:ea typeface="Times New Roman"/>
                <a:cs typeface="Times New Roman"/>
                <a:sym typeface="Times New Roman"/>
              </a:rPr>
              <a:t>Works with easy to use commercial modules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y="0" x="0"/>
          <a:ext cy="0" cx="0"/>
          <a:chOff y="0" x="0"/>
          <a:chExt cy="0" cx="0"/>
        </a:xfrm>
      </p:grpSpPr>
      <p:sp>
        <p:nvSpPr>
          <p:cNvPr id="153" name="Shape 153"/>
          <p:cNvSpPr txBox="1"/>
          <p:nvPr>
            <p:ph type="title"/>
          </p:nvPr>
        </p:nvSpPr>
        <p:spPr>
          <a:xfrm>
            <a:off y="205977" x="457200"/>
            <a:ext cy="1141499" cx="8229600"/>
          </a:xfrm>
          <a:prstGeom prst="rect">
            <a:avLst/>
          </a:prstGeom>
        </p:spPr>
        <p:txBody>
          <a:bodyPr bIns="91425" rIns="91425" lIns="91425" tIns="91425" anchor="b" anchorCtr="0">
            <a:noAutofit/>
          </a:bodyPr>
          <a:lstStyle/>
          <a:p>
            <a:pPr>
              <a:spcBef>
                <a:spcPts val="0"/>
              </a:spcBef>
              <a:buNone/>
            </a:pPr>
            <a:r>
              <a:rPr lang="en"/>
              <a:t>Acknowledgements </a:t>
            </a:r>
          </a:p>
        </p:txBody>
      </p:sp>
      <p:sp>
        <p:nvSpPr>
          <p:cNvPr id="154" name="Shape 154"/>
          <p:cNvSpPr txBox="1"/>
          <p:nvPr>
            <p:ph idx="1" type="body"/>
          </p:nvPr>
        </p:nvSpPr>
        <p:spPr>
          <a:xfrm>
            <a:off y="1460499" x="457200"/>
            <a:ext cy="3465299" cx="8229600"/>
          </a:xfrm>
          <a:prstGeom prst="rect">
            <a:avLst/>
          </a:prstGeom>
        </p:spPr>
        <p:txBody>
          <a:bodyPr bIns="91425" rIns="91425" lIns="91425" tIns="91425" anchor="t" anchorCtr="0">
            <a:noAutofit/>
          </a:bodyPr>
          <a:lstStyle/>
          <a:p>
            <a:pPr rtl="0">
              <a:spcBef>
                <a:spcPts val="0"/>
              </a:spcBef>
              <a:buNone/>
            </a:pPr>
            <a:r>
              <a:rPr lang="en"/>
              <a:t>Thank you to:</a:t>
            </a:r>
          </a:p>
          <a:p>
            <a:pPr rtl="0" lvl="0" indent="-419100" marL="457200">
              <a:spcBef>
                <a:spcPts val="0"/>
              </a:spcBef>
              <a:buClr>
                <a:schemeClr val="dk2"/>
              </a:buClr>
              <a:buSzPct val="100000"/>
              <a:buFont typeface="Arial"/>
              <a:buChar char="●"/>
            </a:pPr>
            <a:r>
              <a:rPr lang="en"/>
              <a:t>Dr. DePaola</a:t>
            </a:r>
          </a:p>
          <a:p>
            <a:pPr rtl="0" lvl="0" indent="-419100" marL="457200">
              <a:spcBef>
                <a:spcPts val="0"/>
              </a:spcBef>
              <a:buClr>
                <a:schemeClr val="dk2"/>
              </a:buClr>
              <a:buSzPct val="100000"/>
              <a:buFont typeface="Arial"/>
              <a:buChar char="●"/>
            </a:pPr>
            <a:r>
              <a:rPr lang="en"/>
              <a:t>Madilena</a:t>
            </a:r>
          </a:p>
          <a:p>
            <a:pPr rtl="0" lvl="0" indent="-419100" marL="457200">
              <a:spcBef>
                <a:spcPts val="0"/>
              </a:spcBef>
              <a:buClr>
                <a:schemeClr val="dk2"/>
              </a:buClr>
              <a:buSzPct val="100000"/>
              <a:buFont typeface="Arial"/>
              <a:buChar char="●"/>
            </a:pPr>
            <a:r>
              <a:rPr lang="en"/>
              <a:t>K-State</a:t>
            </a:r>
          </a:p>
          <a:p>
            <a:pPr lvl="0" indent="-419100" marL="457200">
              <a:spcBef>
                <a:spcPts val="0"/>
              </a:spcBef>
              <a:buClr>
                <a:schemeClr val="dk2"/>
              </a:buClr>
              <a:buSzPct val="100000"/>
              <a:buFont typeface="Arial"/>
              <a:buChar char="●"/>
            </a:pPr>
            <a:r>
              <a:rPr lang="en"/>
              <a:t>NSF</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y="0" x="0"/>
          <a:ext cy="0" cx="0"/>
          <a:chOff y="0" x="0"/>
          <a:chExt cy="0" cx="0"/>
        </a:xfrm>
      </p:grpSpPr>
      <p:sp>
        <p:nvSpPr>
          <p:cNvPr id="34" name="Shape 34"/>
          <p:cNvSpPr txBox="1"/>
          <p:nvPr>
            <p:ph type="title"/>
          </p:nvPr>
        </p:nvSpPr>
        <p:spPr>
          <a:xfrm>
            <a:off y="205977" x="457200"/>
            <a:ext cy="1141499" cx="8229600"/>
          </a:xfrm>
          <a:prstGeom prst="rect">
            <a:avLst/>
          </a:prstGeom>
        </p:spPr>
        <p:txBody>
          <a:bodyPr bIns="91425" rIns="91425" lIns="91425" tIns="91425" anchor="b" anchorCtr="0">
            <a:noAutofit/>
          </a:bodyPr>
          <a:lstStyle/>
          <a:p>
            <a:pPr>
              <a:spcBef>
                <a:spcPts val="0"/>
              </a:spcBef>
              <a:buNone/>
            </a:pPr>
            <a:r>
              <a:rPr lang="en"/>
              <a:t>An Abstract</a:t>
            </a:r>
          </a:p>
        </p:txBody>
      </p:sp>
      <p:sp>
        <p:nvSpPr>
          <p:cNvPr id="35" name="Shape 35"/>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a:lnSpc>
                <a:spcPct val="138000"/>
              </a:lnSpc>
              <a:spcBef>
                <a:spcPts val="0"/>
              </a:spcBef>
              <a:buClr>
                <a:schemeClr val="dk1"/>
              </a:buClr>
              <a:buSzPct val="45833"/>
              <a:buFont typeface="Arial"/>
              <a:buNone/>
            </a:pPr>
            <a:r>
              <a:rPr sz="2400" lang="en">
                <a:solidFill>
                  <a:srgbClr val="000000"/>
                </a:solidFill>
                <a:latin typeface="Cambria"/>
                <a:ea typeface="Cambria"/>
                <a:cs typeface="Cambria"/>
                <a:sym typeface="Cambria"/>
              </a:rPr>
              <a:t>“We have designed and built a robust tunable external cavity diode laser that is easily constructed from commercial components. It requires only minimal, low tolerance machining, allowing for increased streamlining and ease of construction. The design also allows for the most commons types of laser diode packages, adding versatility.”</a:t>
            </a:r>
          </a:p>
          <a:p>
            <a:pPr>
              <a:spcBef>
                <a:spcPts val="0"/>
              </a:spcBef>
              <a:buNone/>
            </a:pPr>
            <a:r>
              <a:t/>
            </a:r>
            <a:endParaRPr>
              <a:solidFill>
                <a:srgbClr val="000000"/>
              </a:solidFil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y="0" x="0"/>
          <a:ext cy="0" cx="0"/>
          <a:chOff y="0" x="0"/>
          <a:chExt cy="0" cx="0"/>
        </a:xfrm>
      </p:grpSpPr>
      <p:sp>
        <p:nvSpPr>
          <p:cNvPr id="40" name="Shape 40"/>
          <p:cNvSpPr txBox="1"/>
          <p:nvPr>
            <p:ph type="title"/>
          </p:nvPr>
        </p:nvSpPr>
        <p:spPr>
          <a:xfrm>
            <a:off y="205975" x="49925"/>
            <a:ext cy="1141499" cx="8636999"/>
          </a:xfrm>
          <a:prstGeom prst="rect">
            <a:avLst/>
          </a:prstGeom>
        </p:spPr>
        <p:txBody>
          <a:bodyPr bIns="91425" rIns="91425" lIns="91425" tIns="91425" anchor="b" anchorCtr="0">
            <a:noAutofit/>
          </a:bodyPr>
          <a:lstStyle/>
          <a:p>
            <a:pPr>
              <a:spcBef>
                <a:spcPts val="0"/>
              </a:spcBef>
              <a:buNone/>
            </a:pPr>
            <a:r>
              <a:rPr lang="en"/>
              <a:t>What does that really mean?</a:t>
            </a:r>
          </a:p>
        </p:txBody>
      </p:sp>
      <p:sp>
        <p:nvSpPr>
          <p:cNvPr id="41" name="Shape 41"/>
          <p:cNvSpPr txBox="1"/>
          <p:nvPr>
            <p:ph idx="1" type="body"/>
          </p:nvPr>
        </p:nvSpPr>
        <p:spPr>
          <a:xfrm>
            <a:off y="1429475" x="0"/>
            <a:ext cy="3496200" cx="3668400"/>
          </a:xfrm>
          <a:prstGeom prst="rect">
            <a:avLst/>
          </a:prstGeom>
        </p:spPr>
        <p:txBody>
          <a:bodyPr bIns="91425" rIns="91425" lIns="91425" tIns="91425" anchor="t" anchorCtr="0">
            <a:noAutofit/>
          </a:bodyPr>
          <a:lstStyle/>
          <a:p>
            <a:pPr rtl="0" lvl="0" indent="-228600" marL="457200">
              <a:lnSpc>
                <a:spcPct val="115000"/>
              </a:lnSpc>
              <a:spcBef>
                <a:spcPts val="0"/>
              </a:spcBef>
              <a:buClr>
                <a:schemeClr val="dk1"/>
              </a:buClr>
              <a:buSzPct val="40000"/>
              <a:buFont typeface="Times New Roman"/>
              <a:buNone/>
            </a:pPr>
            <a:r>
              <a:rPr lang="en">
                <a:solidFill>
                  <a:srgbClr val="000000"/>
                </a:solidFill>
              </a:rPr>
              <a:t>We wanted a laser that:</a:t>
            </a:r>
          </a:p>
          <a:p>
            <a:pPr rtl="0" lvl="0" indent="-419100" marL="457200">
              <a:lnSpc>
                <a:spcPct val="115000"/>
              </a:lnSpc>
              <a:spcBef>
                <a:spcPts val="0"/>
              </a:spcBef>
              <a:buClr>
                <a:srgbClr val="000000"/>
              </a:buClr>
              <a:buSzPct val="100000"/>
              <a:buFont typeface="Arial"/>
              <a:buChar char="●"/>
            </a:pPr>
            <a:r>
              <a:rPr lang="en">
                <a:solidFill>
                  <a:srgbClr val="000000"/>
                </a:solidFill>
              </a:rPr>
              <a:t>was cheap</a:t>
            </a:r>
          </a:p>
          <a:p>
            <a:pPr rtl="0" lvl="0" indent="-419100" marL="457200">
              <a:lnSpc>
                <a:spcPct val="115000"/>
              </a:lnSpc>
              <a:spcBef>
                <a:spcPts val="0"/>
              </a:spcBef>
              <a:buClr>
                <a:srgbClr val="000000"/>
              </a:buClr>
              <a:buSzPct val="100000"/>
              <a:buFont typeface="Arial"/>
              <a:buChar char="●"/>
            </a:pPr>
            <a:r>
              <a:rPr lang="en">
                <a:solidFill>
                  <a:srgbClr val="000000"/>
                </a:solidFill>
              </a:rPr>
              <a:t>was easy to make</a:t>
            </a:r>
          </a:p>
          <a:p>
            <a:pPr rtl="0" lvl="0" indent="-419100" marL="457200">
              <a:lnSpc>
                <a:spcPct val="115000"/>
              </a:lnSpc>
              <a:spcBef>
                <a:spcPts val="0"/>
              </a:spcBef>
              <a:buClr>
                <a:srgbClr val="000000"/>
              </a:buClr>
              <a:buSzPct val="100000"/>
              <a:buFont typeface="Arial"/>
              <a:buChar char="●"/>
            </a:pPr>
            <a:r>
              <a:rPr lang="en">
                <a:solidFill>
                  <a:srgbClr val="000000"/>
                </a:solidFill>
              </a:rPr>
              <a:t>was adaptable</a:t>
            </a:r>
          </a:p>
        </p:txBody>
      </p:sp>
      <p:pic>
        <p:nvPicPr>
          <p:cNvPr id="42" name="Shape 42"/>
          <p:cNvPicPr preferRelativeResize="0"/>
          <p:nvPr/>
        </p:nvPicPr>
        <p:blipFill>
          <a:blip r:embed="rId3">
            <a:alphaModFix/>
          </a:blip>
          <a:stretch>
            <a:fillRect/>
          </a:stretch>
        </p:blipFill>
        <p:spPr>
          <a:xfrm>
            <a:off y="1389174" x="3603050"/>
            <a:ext cy="3714950" cx="52908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y="0" x="0"/>
          <a:ext cy="0" cx="0"/>
          <a:chOff y="0" x="0"/>
          <a:chExt cy="0" cx="0"/>
        </a:xfrm>
      </p:grpSpPr>
      <p:sp>
        <p:nvSpPr>
          <p:cNvPr id="47" name="Shape 47"/>
          <p:cNvSpPr txBox="1"/>
          <p:nvPr>
            <p:ph type="title"/>
          </p:nvPr>
        </p:nvSpPr>
        <p:spPr>
          <a:xfrm>
            <a:off y="205977" x="457200"/>
            <a:ext cy="1141499" cx="8229600"/>
          </a:xfrm>
          <a:prstGeom prst="rect">
            <a:avLst/>
          </a:prstGeom>
        </p:spPr>
        <p:txBody>
          <a:bodyPr bIns="91425" rIns="91425" lIns="91425" tIns="91425" anchor="b" anchorCtr="0">
            <a:noAutofit/>
          </a:bodyPr>
          <a:lstStyle/>
          <a:p>
            <a:pPr>
              <a:spcBef>
                <a:spcPts val="0"/>
              </a:spcBef>
              <a:buNone/>
            </a:pPr>
            <a:r>
              <a:rPr lang="en"/>
              <a:t>What’s the Laser For?</a:t>
            </a:r>
          </a:p>
        </p:txBody>
      </p:sp>
      <p:sp>
        <p:nvSpPr>
          <p:cNvPr id="48" name="Shape 48"/>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spcBef>
                <a:spcPts val="0"/>
              </a:spcBef>
              <a:buClr>
                <a:schemeClr val="dk2"/>
              </a:buClr>
              <a:buSzPct val="100000"/>
              <a:buFont typeface="Arial"/>
              <a:buChar char="●"/>
            </a:pPr>
            <a:r>
              <a:rPr lang="en"/>
              <a:t>Using these for our MOTRIMS experiment</a:t>
            </a:r>
          </a:p>
          <a:p>
            <a:pPr rtl="0" lvl="1" indent="-381000" marL="914400">
              <a:spcBef>
                <a:spcPts val="0"/>
              </a:spcBef>
              <a:buClr>
                <a:schemeClr val="dk2"/>
              </a:buClr>
              <a:buSzPct val="80000"/>
              <a:buFont typeface="Courier New"/>
              <a:buChar char="o"/>
            </a:pPr>
            <a:r>
              <a:rPr lang="en"/>
              <a:t>MOT=Magneto Optical Trap</a:t>
            </a:r>
          </a:p>
          <a:p>
            <a:pPr rtl="0" lvl="1" indent="-381000" marL="914400">
              <a:spcBef>
                <a:spcPts val="0"/>
              </a:spcBef>
              <a:buClr>
                <a:schemeClr val="dk2"/>
              </a:buClr>
              <a:buSzPct val="80000"/>
              <a:buFont typeface="Courier New"/>
              <a:buChar char="o"/>
            </a:pPr>
            <a:r>
              <a:rPr lang="en"/>
              <a:t>RIMS= Recoil Ion Momentum Spectroscopy </a:t>
            </a:r>
          </a:p>
          <a:p>
            <a:pPr rtl="0" lvl="0" indent="-419100" marL="457200">
              <a:spcBef>
                <a:spcPts val="0"/>
              </a:spcBef>
              <a:buClr>
                <a:schemeClr val="dk2"/>
              </a:buClr>
              <a:buSzPct val="100000"/>
              <a:buFont typeface="Arial"/>
              <a:buChar char="●"/>
            </a:pPr>
            <a:r>
              <a:rPr lang="en"/>
              <a:t>We use this to </a:t>
            </a:r>
            <a:r>
              <a:rPr lang="en" i="1"/>
              <a:t>directly </a:t>
            </a:r>
            <a:r>
              <a:rPr lang="en"/>
              <a:t>observe the populations in energy levels</a:t>
            </a:r>
          </a:p>
          <a:p>
            <a:pPr lvl="0" indent="0" mar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ph type="title"/>
          </p:nvPr>
        </p:nvSpPr>
        <p:spPr>
          <a:xfrm>
            <a:off y="205977" x="457200"/>
            <a:ext cy="1141499" cx="8229600"/>
          </a:xfrm>
          <a:prstGeom prst="rect">
            <a:avLst/>
          </a:prstGeom>
        </p:spPr>
        <p:txBody>
          <a:bodyPr bIns="91425" rIns="91425" lIns="91425" tIns="91425" anchor="b" anchorCtr="0">
            <a:noAutofit/>
          </a:bodyPr>
          <a:lstStyle/>
          <a:p>
            <a:pPr>
              <a:spcBef>
                <a:spcPts val="0"/>
              </a:spcBef>
              <a:buNone/>
            </a:pPr>
            <a:r>
              <a:rPr lang="en"/>
              <a:t>A Short “MOT” Review</a:t>
            </a:r>
          </a:p>
        </p:txBody>
      </p:sp>
      <p:sp>
        <p:nvSpPr>
          <p:cNvPr id="54" name="Shape 54"/>
          <p:cNvSpPr txBox="1"/>
          <p:nvPr>
            <p:ph idx="1" type="body"/>
          </p:nvPr>
        </p:nvSpPr>
        <p:spPr>
          <a:xfrm>
            <a:off y="1460500" x="-39175"/>
            <a:ext cy="3465299" cx="4164600"/>
          </a:xfrm>
          <a:prstGeom prst="rect">
            <a:avLst/>
          </a:prstGeom>
        </p:spPr>
        <p:txBody>
          <a:bodyPr bIns="91425" rIns="91425" lIns="91425" tIns="91425" anchor="t" anchorCtr="0">
            <a:noAutofit/>
          </a:bodyPr>
          <a:lstStyle/>
          <a:p>
            <a:pPr rtl="0" lvl="0" indent="-419100" marL="457200">
              <a:spcBef>
                <a:spcPts val="0"/>
              </a:spcBef>
              <a:buClr>
                <a:schemeClr val="dk2"/>
              </a:buClr>
              <a:buSzPct val="100000"/>
              <a:buFont typeface="Arial"/>
              <a:buChar char="●"/>
            </a:pPr>
            <a:r>
              <a:rPr lang="en"/>
              <a:t>Lasers use doppler shift to cool atoms</a:t>
            </a:r>
          </a:p>
          <a:p>
            <a:pPr rtl="0" lvl="0" indent="-419100" marL="457200">
              <a:spcBef>
                <a:spcPts val="0"/>
              </a:spcBef>
              <a:buClr>
                <a:schemeClr val="dk2"/>
              </a:buClr>
              <a:buSzPct val="100000"/>
              <a:buFont typeface="Arial"/>
              <a:buChar char="●"/>
            </a:pPr>
            <a:r>
              <a:rPr lang="en"/>
              <a:t>Zeeman Effect provides location-dependent force for trapping (an “Optical Molasses”)</a:t>
            </a:r>
          </a:p>
        </p:txBody>
      </p:sp>
      <p:pic>
        <p:nvPicPr>
          <p:cNvPr id="55" name="Shape 55"/>
          <p:cNvPicPr preferRelativeResize="0"/>
          <p:nvPr/>
        </p:nvPicPr>
        <p:blipFill>
          <a:blip r:embed="rId3">
            <a:alphaModFix/>
          </a:blip>
          <a:stretch>
            <a:fillRect/>
          </a:stretch>
        </p:blipFill>
        <p:spPr>
          <a:xfrm>
            <a:off y="1460500" x="4125675"/>
            <a:ext cy="3420848" cx="456112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sp>
        <p:nvSpPr>
          <p:cNvPr id="60" name="Shape 60"/>
          <p:cNvSpPr txBox="1"/>
          <p:nvPr>
            <p:ph type="title"/>
          </p:nvPr>
        </p:nvSpPr>
        <p:spPr>
          <a:xfrm>
            <a:off y="205977" x="457200"/>
            <a:ext cy="1141499" cx="8229600"/>
          </a:xfrm>
          <a:prstGeom prst="rect">
            <a:avLst/>
          </a:prstGeom>
        </p:spPr>
        <p:txBody>
          <a:bodyPr bIns="91425" rIns="91425" lIns="91425" tIns="91425" anchor="b" anchorCtr="0">
            <a:noAutofit/>
          </a:bodyPr>
          <a:lstStyle/>
          <a:p>
            <a:pPr>
              <a:spcBef>
                <a:spcPts val="0"/>
              </a:spcBef>
              <a:buNone/>
            </a:pPr>
            <a:r>
              <a:rPr lang="en"/>
              <a:t>A Short “RIMS” Review</a:t>
            </a:r>
          </a:p>
        </p:txBody>
      </p:sp>
      <p:sp>
        <p:nvSpPr>
          <p:cNvPr id="61" name="Shape 61"/>
          <p:cNvSpPr txBox="1"/>
          <p:nvPr>
            <p:ph idx="1" type="body"/>
          </p:nvPr>
        </p:nvSpPr>
        <p:spPr>
          <a:xfrm>
            <a:off y="1506174" x="300525"/>
            <a:ext cy="3465299" cx="8229600"/>
          </a:xfrm>
          <a:prstGeom prst="rect">
            <a:avLst/>
          </a:prstGeom>
        </p:spPr>
        <p:txBody>
          <a:bodyPr bIns="91425" rIns="91425" lIns="91425" tIns="91425" anchor="t" anchorCtr="0">
            <a:noAutofit/>
          </a:bodyPr>
          <a:lstStyle/>
          <a:p>
            <a:pPr rtl="0" lvl="0" indent="-419100" marL="457200">
              <a:spcBef>
                <a:spcPts val="0"/>
              </a:spcBef>
              <a:buClr>
                <a:schemeClr val="dk2"/>
              </a:buClr>
              <a:buSzPct val="100000"/>
              <a:buFont typeface="Arial"/>
              <a:buChar char="●"/>
            </a:pPr>
            <a:r>
              <a:rPr lang="en"/>
              <a:t>A beam on Na+ ions are fired at Rubidium-87</a:t>
            </a:r>
          </a:p>
          <a:p>
            <a:pPr rtl="0" lvl="0" indent="-419100" marL="457200">
              <a:spcBef>
                <a:spcPts val="0"/>
              </a:spcBef>
              <a:buClr>
                <a:schemeClr val="dk2"/>
              </a:buClr>
              <a:buSzPct val="100000"/>
              <a:buFont typeface="Arial"/>
              <a:buChar char="●"/>
            </a:pPr>
            <a:r>
              <a:rPr lang="en"/>
              <a:t>Rb absorb an electron=momentum change</a:t>
            </a:r>
          </a:p>
          <a:p>
            <a:pPr lvl="0" indent="-419100" marL="457200">
              <a:spcBef>
                <a:spcPts val="0"/>
              </a:spcBef>
              <a:buClr>
                <a:schemeClr val="dk2"/>
              </a:buClr>
              <a:buSzPct val="100000"/>
              <a:buFont typeface="Arial"/>
              <a:buChar char="●"/>
            </a:pPr>
            <a:r>
              <a:rPr lang="en"/>
              <a:t>Number of ions at each location gives population count of energy levels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sp>
        <p:nvSpPr>
          <p:cNvPr id="66" name="Shape 66"/>
          <p:cNvSpPr txBox="1"/>
          <p:nvPr>
            <p:ph type="title"/>
          </p:nvPr>
        </p:nvSpPr>
        <p:spPr>
          <a:xfrm>
            <a:off y="205977" x="457200"/>
            <a:ext cy="1141499" cx="8229600"/>
          </a:xfrm>
          <a:prstGeom prst="rect">
            <a:avLst/>
          </a:prstGeom>
        </p:spPr>
        <p:txBody>
          <a:bodyPr bIns="91425" rIns="91425" lIns="91425" tIns="91425" anchor="b" anchorCtr="0">
            <a:noAutofit/>
          </a:bodyPr>
          <a:lstStyle/>
          <a:p>
            <a:pPr>
              <a:spcBef>
                <a:spcPts val="0"/>
              </a:spcBef>
              <a:buNone/>
            </a:pPr>
            <a:r>
              <a:rPr lang="en"/>
              <a:t>Laser Construction</a:t>
            </a:r>
          </a:p>
        </p:txBody>
      </p:sp>
      <p:sp>
        <p:nvSpPr>
          <p:cNvPr id="67" name="Shape 67"/>
          <p:cNvSpPr txBox="1"/>
          <p:nvPr>
            <p:ph idx="1" type="body"/>
          </p:nvPr>
        </p:nvSpPr>
        <p:spPr>
          <a:xfrm>
            <a:off y="1460499" x="457200"/>
            <a:ext cy="3465299" cx="8229600"/>
          </a:xfrm>
          <a:prstGeom prst="rect">
            <a:avLst/>
          </a:prstGeom>
        </p:spPr>
        <p:txBody>
          <a:bodyPr bIns="91425" rIns="91425" lIns="91425" tIns="91425" anchor="t" anchorCtr="0">
            <a:noAutofit/>
          </a:bodyPr>
          <a:lstStyle/>
          <a:p>
            <a:pPr rtl="0" lvl="0" indent="-419100" marL="457200">
              <a:spcBef>
                <a:spcPts val="0"/>
              </a:spcBef>
              <a:buClr>
                <a:schemeClr val="dk2"/>
              </a:buClr>
              <a:buSzPct val="100000"/>
              <a:buFont typeface="Arial"/>
              <a:buChar char="●"/>
            </a:pPr>
            <a:r>
              <a:rPr lang="en"/>
              <a:t>Coarse and fine control of diffraction grating</a:t>
            </a:r>
          </a:p>
          <a:p>
            <a:pPr rtl="0" lvl="0" indent="-419100" marL="457200">
              <a:spcBef>
                <a:spcPts val="0"/>
              </a:spcBef>
              <a:buClr>
                <a:schemeClr val="dk2"/>
              </a:buClr>
              <a:buSzPct val="100000"/>
              <a:buFont typeface="Arial"/>
              <a:buChar char="●"/>
            </a:pPr>
            <a:r>
              <a:rPr lang="en"/>
              <a:t>Control temperature</a:t>
            </a:r>
          </a:p>
          <a:p>
            <a:pPr rtl="0" lvl="0" indent="-419100" marL="457200">
              <a:spcBef>
                <a:spcPts val="0"/>
              </a:spcBef>
              <a:buClr>
                <a:schemeClr val="dk2"/>
              </a:buClr>
              <a:buSzPct val="100000"/>
              <a:buFont typeface="Arial"/>
              <a:buChar char="●"/>
            </a:pPr>
            <a:r>
              <a:rPr lang="en"/>
              <a:t>Simplify wiring</a:t>
            </a:r>
          </a:p>
          <a:p>
            <a:pPr lvl="0" indent="-419100" marL="457200">
              <a:spcBef>
                <a:spcPts val="0"/>
              </a:spcBef>
              <a:buClr>
                <a:schemeClr val="dk2"/>
              </a:buClr>
              <a:buSzPct val="100000"/>
              <a:buFont typeface="Arial"/>
              <a:buChar char="●"/>
            </a:pPr>
            <a:r>
              <a:rPr lang="en"/>
              <a:t>Accomodate other diodes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y="0" x="0"/>
          <a:ext cy="0" cx="0"/>
          <a:chOff y="0" x="0"/>
          <a:chExt cy="0" cx="0"/>
        </a:xfrm>
      </p:grpSpPr>
      <p:sp>
        <p:nvSpPr>
          <p:cNvPr id="72" name="Shape 72"/>
          <p:cNvSpPr txBox="1"/>
          <p:nvPr>
            <p:ph idx="1" type="body"/>
          </p:nvPr>
        </p:nvSpPr>
        <p:spPr>
          <a:xfrm>
            <a:off y="4386584" x="280950"/>
            <a:ext cy="519599" cx="8229600"/>
          </a:xfrm>
          <a:prstGeom prst="rect">
            <a:avLst/>
          </a:prstGeom>
        </p:spPr>
        <p:txBody>
          <a:bodyPr bIns="91425" rIns="91425" lIns="91425" tIns="91425" anchor="ctr" anchorCtr="0">
            <a:noAutofit/>
          </a:bodyPr>
          <a:lstStyle/>
          <a:p>
            <a:pPr rtl="0">
              <a:spcBef>
                <a:spcPts val="0"/>
              </a:spcBef>
              <a:buNone/>
            </a:pPr>
            <a:r>
              <a:rPr b="0" sz="1800" lang="en">
                <a:solidFill>
                  <a:srgbClr val="FFFFFF"/>
                </a:solidFill>
                <a:latin typeface="Times New Roman"/>
                <a:ea typeface="Times New Roman"/>
                <a:cs typeface="Times New Roman"/>
                <a:sym typeface="Times New Roman"/>
              </a:rPr>
              <a:t>Diffraction grating mounted on commercial mirror mount.</a:t>
            </a:r>
          </a:p>
          <a:p>
            <a:pPr>
              <a:spcBef>
                <a:spcPts val="0"/>
              </a:spcBef>
              <a:buNone/>
            </a:pPr>
            <a:r>
              <a:rPr b="0" sz="1800" lang="en">
                <a:solidFill>
                  <a:srgbClr val="FFFFFF"/>
                </a:solidFill>
                <a:latin typeface="Times New Roman"/>
                <a:ea typeface="Times New Roman"/>
                <a:cs typeface="Times New Roman"/>
                <a:sym typeface="Times New Roman"/>
              </a:rPr>
              <a:t>Grating-diode distance is finely controlled by a PZT.</a:t>
            </a:r>
          </a:p>
        </p:txBody>
      </p:sp>
      <p:sp>
        <p:nvSpPr>
          <p:cNvPr id="73" name="Shape 73"/>
          <p:cNvSpPr/>
          <p:nvPr/>
        </p:nvSpPr>
        <p:spPr>
          <a:xfrm>
            <a:off y="301077" x="2847850"/>
            <a:ext cy="2084699" cx="277199"/>
          </a:xfrm>
          <a:prstGeom prst="rect">
            <a:avLst/>
          </a:prstGeom>
          <a:solidFill>
            <a:srgbClr val="666666"/>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74" name="Shape 74"/>
          <p:cNvSpPr/>
          <p:nvPr/>
        </p:nvSpPr>
        <p:spPr>
          <a:xfrm>
            <a:off y="301158" x="3148179"/>
            <a:ext cy="188399" cx="197999"/>
          </a:xfrm>
          <a:prstGeom prst="rect">
            <a:avLst/>
          </a:prstGeom>
          <a:solidFill>
            <a:srgbClr val="38761D"/>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75" name="Shape 75"/>
          <p:cNvSpPr/>
          <p:nvPr/>
        </p:nvSpPr>
        <p:spPr>
          <a:xfrm>
            <a:off y="1215700" x="2703300"/>
            <a:ext cy="255450" cx="528300"/>
          </a:xfrm>
          <a:prstGeom prst="flowChartMagneticDrum">
            <a:avLst/>
          </a:prstGeom>
          <a:solidFill>
            <a:srgbClr val="43434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76" name="Shape 76"/>
          <p:cNvCxnSpPr/>
          <p:nvPr/>
        </p:nvCxnSpPr>
        <p:spPr>
          <a:xfrm rot="10800000" flipH="1">
            <a:off y="737127" x="3385753"/>
            <a:ext cy="215099" cx="277199"/>
          </a:xfrm>
          <a:prstGeom prst="straightConnector1">
            <a:avLst/>
          </a:prstGeom>
          <a:noFill/>
          <a:ln w="19050" cap="flat">
            <a:solidFill>
              <a:srgbClr val="000000"/>
            </a:solidFill>
            <a:prstDash val="solid"/>
            <a:round/>
            <a:headEnd w="lg" len="lg" type="none"/>
            <a:tailEnd w="lg" len="lg" type="none"/>
          </a:ln>
        </p:spPr>
      </p:cxnSp>
      <p:sp>
        <p:nvSpPr>
          <p:cNvPr id="77" name="Shape 77"/>
          <p:cNvSpPr/>
          <p:nvPr/>
        </p:nvSpPr>
        <p:spPr>
          <a:xfrm rot="10800000">
            <a:off y="301077" x="3361581"/>
            <a:ext cy="850621" cx="310269"/>
          </a:xfrm>
          <a:prstGeom prst="flowChartManualInput">
            <a:avLst/>
          </a:prstGeom>
          <a:solidFill>
            <a:srgbClr val="666666"/>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78" name="Shape 78"/>
          <p:cNvSpPr/>
          <p:nvPr/>
        </p:nvSpPr>
        <p:spPr>
          <a:xfrm>
            <a:off y="1272850" x="3361580"/>
            <a:ext cy="1112934" cx="310269"/>
          </a:xfrm>
          <a:prstGeom prst="flowChartManualInput">
            <a:avLst/>
          </a:prstGeom>
          <a:solidFill>
            <a:srgbClr val="666666"/>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79" name="Shape 79"/>
          <p:cNvSpPr/>
          <p:nvPr/>
        </p:nvSpPr>
        <p:spPr>
          <a:xfrm rot="4653139">
            <a:off y="1175864" x="3446416"/>
            <a:ext cy="308858" cx="169604"/>
          </a:xfrm>
          <a:prstGeom prst="lightningBolt">
            <a:avLst/>
          </a:prstGeom>
          <a:solidFill>
            <a:srgbClr val="000000"/>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0" name="Shape 80"/>
          <p:cNvSpPr/>
          <p:nvPr/>
        </p:nvSpPr>
        <p:spPr>
          <a:xfrm rot="4922548">
            <a:off y="1249193" x="3377087"/>
            <a:ext cy="260436" cx="177478"/>
          </a:xfrm>
          <a:prstGeom prst="lightningBolt">
            <a:avLst/>
          </a:prstGeom>
          <a:solidFill>
            <a:srgbClr val="000000"/>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81" name="Shape 81"/>
          <p:cNvCxnSpPr/>
          <p:nvPr/>
        </p:nvCxnSpPr>
        <p:spPr>
          <a:xfrm rot="10800000" flipH="1">
            <a:off y="950379" x="3356069"/>
            <a:ext cy="177900" cx="320399"/>
          </a:xfrm>
          <a:prstGeom prst="straightConnector1">
            <a:avLst/>
          </a:prstGeom>
          <a:noFill/>
          <a:ln w="19050" cap="flat">
            <a:solidFill>
              <a:srgbClr val="000000"/>
            </a:solidFill>
            <a:prstDash val="solid"/>
            <a:round/>
            <a:headEnd w="lg" len="lg" type="none"/>
            <a:tailEnd w="lg" len="lg" type="none"/>
          </a:ln>
        </p:spPr>
      </p:cxnSp>
      <p:sp>
        <p:nvSpPr>
          <p:cNvPr id="82" name="Shape 82"/>
          <p:cNvSpPr/>
          <p:nvPr/>
        </p:nvSpPr>
        <p:spPr>
          <a:xfrm>
            <a:off y="2432865" x="2649901"/>
            <a:ext cy="137699" cx="475199"/>
          </a:xfrm>
          <a:prstGeom prst="rect">
            <a:avLst/>
          </a:prstGeom>
          <a:solidFill>
            <a:srgbClr val="990000"/>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3" name="Shape 83"/>
          <p:cNvSpPr/>
          <p:nvPr/>
        </p:nvSpPr>
        <p:spPr>
          <a:xfrm>
            <a:off y="2617579" x="2322978"/>
            <a:ext cy="279000" cx="2931300"/>
          </a:xfrm>
          <a:prstGeom prst="rect">
            <a:avLst/>
          </a:prstGeom>
          <a:solidFill>
            <a:srgbClr val="B7B7B7"/>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4" name="Shape 84"/>
          <p:cNvSpPr/>
          <p:nvPr/>
        </p:nvSpPr>
        <p:spPr>
          <a:xfrm>
            <a:off y="2943775" x="2471716"/>
            <a:ext cy="137699" cx="1135199"/>
          </a:xfrm>
          <a:prstGeom prst="rect">
            <a:avLst/>
          </a:prstGeom>
          <a:solidFill>
            <a:srgbClr val="990000"/>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5" name="Shape 85"/>
          <p:cNvSpPr/>
          <p:nvPr/>
        </p:nvSpPr>
        <p:spPr>
          <a:xfrm>
            <a:off y="2943775" x="3844603"/>
            <a:ext cy="137699" cx="1135199"/>
          </a:xfrm>
          <a:prstGeom prst="rect">
            <a:avLst/>
          </a:prstGeom>
          <a:solidFill>
            <a:srgbClr val="990000"/>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86" name="Shape 86"/>
          <p:cNvCxnSpPr>
            <a:stCxn id="84" idx="3"/>
            <a:endCxn id="85" idx="1"/>
          </p:cNvCxnSpPr>
          <p:nvPr/>
        </p:nvCxnSpPr>
        <p:spPr>
          <a:xfrm>
            <a:off y="3012625" x="3606916"/>
            <a:ext cy="0" cx="237687"/>
          </a:xfrm>
          <a:prstGeom prst="straightConnector1">
            <a:avLst/>
          </a:prstGeom>
          <a:noFill/>
          <a:ln w="19050" cap="flat">
            <a:solidFill>
              <a:srgbClr val="000000"/>
            </a:solidFill>
            <a:prstDash val="solid"/>
            <a:round/>
            <a:headEnd w="lg" len="lg" type="none"/>
            <a:tailEnd w="lg" len="lg" type="none"/>
          </a:ln>
        </p:spPr>
      </p:cxnSp>
      <p:sp>
        <p:nvSpPr>
          <p:cNvPr id="87" name="Shape 87"/>
          <p:cNvSpPr/>
          <p:nvPr/>
        </p:nvSpPr>
        <p:spPr>
          <a:xfrm>
            <a:off y="3128489" x="2314711"/>
            <a:ext cy="1112999" cx="2948099"/>
          </a:xfrm>
          <a:prstGeom prst="rect">
            <a:avLst/>
          </a:prstGeom>
          <a:solidFill>
            <a:srgbClr val="CCCCCC"/>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88" name="Shape 88"/>
          <p:cNvCxnSpPr>
            <a:stCxn id="89" idx="1"/>
            <a:endCxn id="87" idx="3"/>
          </p:cNvCxnSpPr>
          <p:nvPr/>
        </p:nvCxnSpPr>
        <p:spPr>
          <a:xfrm flipH="1">
            <a:off y="3579245" x="5262811"/>
            <a:ext cy="105743" cx="548688"/>
          </a:xfrm>
          <a:prstGeom prst="straightConnector1">
            <a:avLst/>
          </a:prstGeom>
          <a:noFill/>
          <a:ln w="19050" cap="flat">
            <a:solidFill>
              <a:srgbClr val="000000"/>
            </a:solidFill>
            <a:prstDash val="solid"/>
            <a:round/>
            <a:headEnd w="lg" len="lg" type="none"/>
            <a:tailEnd w="lg" len="lg" type="triangle"/>
          </a:ln>
        </p:spPr>
      </p:cxnSp>
      <p:cxnSp>
        <p:nvCxnSpPr>
          <p:cNvPr id="90" name="Shape 90"/>
          <p:cNvCxnSpPr>
            <a:stCxn id="91" idx="3"/>
          </p:cNvCxnSpPr>
          <p:nvPr/>
        </p:nvCxnSpPr>
        <p:spPr>
          <a:xfrm>
            <a:off y="2143603" x="2121749"/>
            <a:ext cy="357900" cx="528300"/>
          </a:xfrm>
          <a:prstGeom prst="straightConnector1">
            <a:avLst/>
          </a:prstGeom>
          <a:noFill/>
          <a:ln w="19050" cap="flat">
            <a:solidFill>
              <a:srgbClr val="000000"/>
            </a:solidFill>
            <a:prstDash val="solid"/>
            <a:round/>
            <a:headEnd w="lg" len="lg" type="none"/>
            <a:tailEnd w="lg" len="lg" type="triangle"/>
          </a:ln>
        </p:spPr>
      </p:cxnSp>
      <p:cxnSp>
        <p:nvCxnSpPr>
          <p:cNvPr id="92" name="Shape 92"/>
          <p:cNvCxnSpPr>
            <a:stCxn id="93" idx="0"/>
            <a:endCxn id="83" idx="1"/>
          </p:cNvCxnSpPr>
          <p:nvPr/>
        </p:nvCxnSpPr>
        <p:spPr>
          <a:xfrm rot="10800000" flipH="1">
            <a:off y="2757079" x="1893648"/>
            <a:ext cy="735584" cx="429329"/>
          </a:xfrm>
          <a:prstGeom prst="straightConnector1">
            <a:avLst/>
          </a:prstGeom>
          <a:noFill/>
          <a:ln w="19050" cap="flat">
            <a:solidFill>
              <a:srgbClr val="000000"/>
            </a:solidFill>
            <a:prstDash val="solid"/>
            <a:round/>
            <a:headEnd w="lg" len="lg" type="none"/>
            <a:tailEnd w="lg" len="lg" type="triangle"/>
          </a:ln>
        </p:spPr>
      </p:cxnSp>
      <p:cxnSp>
        <p:nvCxnSpPr>
          <p:cNvPr id="94" name="Shape 94"/>
          <p:cNvCxnSpPr>
            <a:endCxn id="75" idx="1"/>
          </p:cNvCxnSpPr>
          <p:nvPr/>
        </p:nvCxnSpPr>
        <p:spPr>
          <a:xfrm>
            <a:off y="1053924" x="1860300"/>
            <a:ext cy="289500" cx="842999"/>
          </a:xfrm>
          <a:prstGeom prst="straightConnector1">
            <a:avLst/>
          </a:prstGeom>
          <a:noFill/>
          <a:ln w="19050" cap="flat">
            <a:solidFill>
              <a:srgbClr val="000000"/>
            </a:solidFill>
            <a:prstDash val="solid"/>
            <a:round/>
            <a:headEnd w="lg" len="lg" type="none"/>
            <a:tailEnd w="lg" len="lg" type="triangle"/>
          </a:ln>
        </p:spPr>
      </p:cxnSp>
      <p:cxnSp>
        <p:nvCxnSpPr>
          <p:cNvPr id="95" name="Shape 95"/>
          <p:cNvCxnSpPr>
            <a:stCxn id="96" idx="1"/>
            <a:endCxn id="74" idx="0"/>
          </p:cNvCxnSpPr>
          <p:nvPr/>
        </p:nvCxnSpPr>
        <p:spPr>
          <a:xfrm flipH="1">
            <a:off y="249925" x="3247179"/>
            <a:ext cy="51233" cx="661189"/>
          </a:xfrm>
          <a:prstGeom prst="straightConnector1">
            <a:avLst/>
          </a:prstGeom>
          <a:noFill/>
          <a:ln w="19050" cap="flat">
            <a:solidFill>
              <a:srgbClr val="000000"/>
            </a:solidFill>
            <a:prstDash val="solid"/>
            <a:round/>
            <a:headEnd w="lg" len="lg" type="none"/>
            <a:tailEnd w="lg" len="lg" type="triangle"/>
          </a:ln>
        </p:spPr>
      </p:cxnSp>
      <p:cxnSp>
        <p:nvCxnSpPr>
          <p:cNvPr id="97" name="Shape 97"/>
          <p:cNvCxnSpPr>
            <a:stCxn id="98" idx="1"/>
            <a:endCxn id="77" idx="0"/>
          </p:cNvCxnSpPr>
          <p:nvPr/>
        </p:nvCxnSpPr>
        <p:spPr>
          <a:xfrm flipH="1">
            <a:off y="740650" x="3516715"/>
            <a:ext cy="325986" cx="472464"/>
          </a:xfrm>
          <a:prstGeom prst="straightConnector1">
            <a:avLst/>
          </a:prstGeom>
          <a:noFill/>
          <a:ln w="19050" cap="flat">
            <a:solidFill>
              <a:srgbClr val="000000"/>
            </a:solidFill>
            <a:prstDash val="solid"/>
            <a:round/>
            <a:headEnd w="lg" len="lg" type="none"/>
            <a:tailEnd w="lg" len="lg" type="triangle"/>
          </a:ln>
        </p:spPr>
      </p:cxnSp>
      <p:cxnSp>
        <p:nvCxnSpPr>
          <p:cNvPr id="99" name="Shape 99"/>
          <p:cNvCxnSpPr>
            <a:stCxn id="100" idx="1"/>
            <a:endCxn id="80" idx="6"/>
          </p:cNvCxnSpPr>
          <p:nvPr/>
        </p:nvCxnSpPr>
        <p:spPr>
          <a:xfrm rot="10800000">
            <a:off y="1388009" x="3524491"/>
            <a:ext cy="360584" cx="958997"/>
          </a:xfrm>
          <a:prstGeom prst="straightConnector1">
            <a:avLst/>
          </a:prstGeom>
          <a:noFill/>
          <a:ln w="19050" cap="flat">
            <a:solidFill>
              <a:srgbClr val="000000"/>
            </a:solidFill>
            <a:prstDash val="solid"/>
            <a:round/>
            <a:headEnd w="lg" len="lg" type="none"/>
            <a:tailEnd w="lg" len="lg" type="triangle"/>
          </a:ln>
        </p:spPr>
      </p:cxnSp>
      <p:sp>
        <p:nvSpPr>
          <p:cNvPr id="100" name="Shape 100"/>
          <p:cNvSpPr txBox="1"/>
          <p:nvPr/>
        </p:nvSpPr>
        <p:spPr>
          <a:xfrm>
            <a:off y="1546993" x="4483488"/>
            <a:ext cy="403199" cx="2519999"/>
          </a:xfrm>
          <a:prstGeom prst="rect">
            <a:avLst/>
          </a:prstGeom>
          <a:noFill/>
          <a:ln>
            <a:noFill/>
          </a:ln>
        </p:spPr>
        <p:txBody>
          <a:bodyPr bIns="91425" rIns="91425" lIns="91425" tIns="91425" anchor="t" anchorCtr="0">
            <a:noAutofit/>
          </a:bodyPr>
          <a:lstStyle/>
          <a:p>
            <a:pPr algn="l" rtl="0" lvl="0">
              <a:spcBef>
                <a:spcPts val="0"/>
              </a:spcBef>
              <a:buNone/>
            </a:pPr>
            <a:r>
              <a:rPr sz="1200" lang="en">
                <a:latin typeface="Ubuntu"/>
                <a:ea typeface="Ubuntu"/>
                <a:cs typeface="Ubuntu"/>
                <a:sym typeface="Ubuntu"/>
              </a:rPr>
              <a:t>Diffraction Grating</a:t>
            </a:r>
          </a:p>
        </p:txBody>
      </p:sp>
      <p:cxnSp>
        <p:nvCxnSpPr>
          <p:cNvPr id="101" name="Shape 101"/>
          <p:cNvCxnSpPr>
            <a:stCxn id="102" idx="1"/>
            <a:endCxn id="85" idx="3"/>
          </p:cNvCxnSpPr>
          <p:nvPr/>
        </p:nvCxnSpPr>
        <p:spPr>
          <a:xfrm flipH="1">
            <a:off y="2777739" x="4979803"/>
            <a:ext cy="234886" cx="989371"/>
          </a:xfrm>
          <a:prstGeom prst="straightConnector1">
            <a:avLst/>
          </a:prstGeom>
          <a:noFill/>
          <a:ln w="19050" cap="flat">
            <a:solidFill>
              <a:srgbClr val="000000"/>
            </a:solidFill>
            <a:prstDash val="solid"/>
            <a:round/>
            <a:headEnd w="lg" len="lg" type="none"/>
            <a:tailEnd w="lg" len="lg" type="triangle"/>
          </a:ln>
        </p:spPr>
      </p:cxnSp>
      <p:sp>
        <p:nvSpPr>
          <p:cNvPr id="102" name="Shape 102"/>
          <p:cNvSpPr txBox="1"/>
          <p:nvPr/>
        </p:nvSpPr>
        <p:spPr>
          <a:xfrm>
            <a:off y="2633439" x="5969175"/>
            <a:ext cy="288599" cx="1912499"/>
          </a:xfrm>
          <a:prstGeom prst="rect">
            <a:avLst/>
          </a:prstGeom>
          <a:noFill/>
          <a:ln>
            <a:noFill/>
          </a:ln>
        </p:spPr>
        <p:txBody>
          <a:bodyPr bIns="91425" rIns="91425" lIns="91425" tIns="91425" anchor="t" anchorCtr="0">
            <a:noAutofit/>
          </a:bodyPr>
          <a:lstStyle/>
          <a:p>
            <a:pPr algn="l" rtl="0" lvl="0">
              <a:spcBef>
                <a:spcPts val="0"/>
              </a:spcBef>
              <a:buNone/>
            </a:pPr>
            <a:r>
              <a:rPr sz="1200" lang="en">
                <a:latin typeface="Ubuntu"/>
                <a:ea typeface="Ubuntu"/>
                <a:cs typeface="Ubuntu"/>
                <a:sym typeface="Ubuntu"/>
              </a:rPr>
              <a:t>Large, Unregulated TECs</a:t>
            </a:r>
          </a:p>
        </p:txBody>
      </p:sp>
      <p:sp>
        <p:nvSpPr>
          <p:cNvPr id="89" name="Shape 89"/>
          <p:cNvSpPr txBox="1"/>
          <p:nvPr/>
        </p:nvSpPr>
        <p:spPr>
          <a:xfrm>
            <a:off y="3377645" x="5811500"/>
            <a:ext cy="403199" cx="1768500"/>
          </a:xfrm>
          <a:prstGeom prst="rect">
            <a:avLst/>
          </a:prstGeom>
          <a:noFill/>
          <a:ln>
            <a:noFill/>
          </a:ln>
        </p:spPr>
        <p:txBody>
          <a:bodyPr bIns="91425" rIns="91425" lIns="91425" tIns="91425" anchor="t" anchorCtr="0">
            <a:noAutofit/>
          </a:bodyPr>
          <a:lstStyle/>
          <a:p>
            <a:pPr algn="l" rtl="0" lvl="0">
              <a:spcBef>
                <a:spcPts val="0"/>
              </a:spcBef>
              <a:buNone/>
            </a:pPr>
            <a:r>
              <a:rPr sz="1200" lang="en">
                <a:latin typeface="Ubuntu"/>
                <a:ea typeface="Ubuntu"/>
                <a:cs typeface="Ubuntu"/>
                <a:sym typeface="Ubuntu"/>
              </a:rPr>
              <a:t>Aluminum Heat Sink</a:t>
            </a:r>
          </a:p>
        </p:txBody>
      </p:sp>
      <p:sp>
        <p:nvSpPr>
          <p:cNvPr id="98" name="Shape 98"/>
          <p:cNvSpPr txBox="1"/>
          <p:nvPr/>
        </p:nvSpPr>
        <p:spPr>
          <a:xfrm>
            <a:off y="481750" x="3989180"/>
            <a:ext cy="517800" cx="1980000"/>
          </a:xfrm>
          <a:prstGeom prst="rect">
            <a:avLst/>
          </a:prstGeom>
          <a:noFill/>
          <a:ln>
            <a:noFill/>
          </a:ln>
        </p:spPr>
        <p:txBody>
          <a:bodyPr bIns="91425" rIns="91425" lIns="91425" tIns="91425" anchor="t" anchorCtr="0">
            <a:noAutofit/>
          </a:bodyPr>
          <a:lstStyle/>
          <a:p>
            <a:pPr algn="l" rtl="0" lvl="0">
              <a:spcBef>
                <a:spcPts val="0"/>
              </a:spcBef>
              <a:buNone/>
            </a:pPr>
            <a:r>
              <a:rPr sz="1200" lang="en">
                <a:latin typeface="Ubuntu"/>
                <a:ea typeface="Ubuntu"/>
                <a:cs typeface="Ubuntu"/>
                <a:sym typeface="Ubuntu"/>
              </a:rPr>
              <a:t>Redirection Mirror</a:t>
            </a:r>
          </a:p>
        </p:txBody>
      </p:sp>
      <p:sp>
        <p:nvSpPr>
          <p:cNvPr id="96" name="Shape 96"/>
          <p:cNvSpPr txBox="1"/>
          <p:nvPr/>
        </p:nvSpPr>
        <p:spPr>
          <a:xfrm>
            <a:off y="69625" x="3908368"/>
            <a:ext cy="360600" cx="3547500"/>
          </a:xfrm>
          <a:prstGeom prst="rect">
            <a:avLst/>
          </a:prstGeom>
          <a:noFill/>
          <a:ln>
            <a:noFill/>
          </a:ln>
        </p:spPr>
        <p:txBody>
          <a:bodyPr bIns="91425" rIns="91425" lIns="91425" tIns="91425" anchor="t" anchorCtr="0">
            <a:noAutofit/>
          </a:bodyPr>
          <a:lstStyle/>
          <a:p>
            <a:pPr algn="l" rtl="0" lvl="0">
              <a:spcBef>
                <a:spcPts val="0"/>
              </a:spcBef>
              <a:buNone/>
            </a:pPr>
            <a:r>
              <a:rPr sz="1200" lang="en">
                <a:latin typeface="Ubuntu"/>
                <a:ea typeface="Ubuntu"/>
                <a:cs typeface="Ubuntu"/>
                <a:sym typeface="Ubuntu"/>
              </a:rPr>
              <a:t>PZT for Wavelength Tuning</a:t>
            </a:r>
          </a:p>
        </p:txBody>
      </p:sp>
      <p:sp>
        <p:nvSpPr>
          <p:cNvPr id="103" name="Shape 103"/>
          <p:cNvSpPr txBox="1"/>
          <p:nvPr/>
        </p:nvSpPr>
        <p:spPr>
          <a:xfrm>
            <a:off y="602934" x="576250"/>
            <a:ext cy="612299" cx="1808999"/>
          </a:xfrm>
          <a:prstGeom prst="rect">
            <a:avLst/>
          </a:prstGeom>
          <a:noFill/>
          <a:ln>
            <a:noFill/>
          </a:ln>
        </p:spPr>
        <p:txBody>
          <a:bodyPr bIns="91425" rIns="91425" lIns="91425" tIns="91425" anchor="t" anchorCtr="0">
            <a:noAutofit/>
          </a:bodyPr>
          <a:lstStyle/>
          <a:p>
            <a:pPr algn="l" rtl="0" lvl="0">
              <a:spcBef>
                <a:spcPts val="0"/>
              </a:spcBef>
              <a:buNone/>
            </a:pPr>
            <a:r>
              <a:rPr sz="1200" lang="en">
                <a:latin typeface="Ubuntu"/>
                <a:ea typeface="Ubuntu"/>
                <a:cs typeface="Ubuntu"/>
                <a:sym typeface="Ubuntu"/>
              </a:rPr>
              <a:t>Laser Diode, Temperature Sensors, Collimating Tube</a:t>
            </a:r>
          </a:p>
        </p:txBody>
      </p:sp>
      <p:sp>
        <p:nvSpPr>
          <p:cNvPr id="93" name="Shape 93"/>
          <p:cNvSpPr txBox="1"/>
          <p:nvPr/>
        </p:nvSpPr>
        <p:spPr>
          <a:xfrm>
            <a:off y="3492663" x="1357248"/>
            <a:ext cy="850800" cx="1072800"/>
          </a:xfrm>
          <a:prstGeom prst="rect">
            <a:avLst/>
          </a:prstGeom>
          <a:noFill/>
          <a:ln>
            <a:noFill/>
          </a:ln>
        </p:spPr>
        <p:txBody>
          <a:bodyPr bIns="91425" rIns="91425" lIns="91425" tIns="91425" anchor="t" anchorCtr="0">
            <a:noAutofit/>
          </a:bodyPr>
          <a:lstStyle/>
          <a:p>
            <a:pPr algn="l" rtl="0" lvl="0">
              <a:spcBef>
                <a:spcPts val="0"/>
              </a:spcBef>
              <a:buNone/>
            </a:pPr>
            <a:r>
              <a:rPr sz="1200" lang="en">
                <a:latin typeface="Ubuntu"/>
                <a:ea typeface="Ubuntu"/>
                <a:cs typeface="Ubuntu"/>
                <a:sym typeface="Ubuntu"/>
              </a:rPr>
              <a:t>Base Plate</a:t>
            </a:r>
          </a:p>
        </p:txBody>
      </p:sp>
      <p:sp>
        <p:nvSpPr>
          <p:cNvPr id="91" name="Shape 91"/>
          <p:cNvSpPr txBox="1"/>
          <p:nvPr/>
        </p:nvSpPr>
        <p:spPr>
          <a:xfrm>
            <a:off y="1942003" x="681750"/>
            <a:ext cy="403199" cx="1439999"/>
          </a:xfrm>
          <a:prstGeom prst="rect">
            <a:avLst/>
          </a:prstGeom>
          <a:noFill/>
          <a:ln>
            <a:noFill/>
          </a:ln>
        </p:spPr>
        <p:txBody>
          <a:bodyPr bIns="91425" rIns="91425" lIns="91425" tIns="91425" anchor="t" anchorCtr="0">
            <a:noAutofit/>
          </a:bodyPr>
          <a:lstStyle/>
          <a:p>
            <a:pPr algn="l" rtl="0" lvl="0">
              <a:spcBef>
                <a:spcPts val="0"/>
              </a:spcBef>
              <a:buNone/>
            </a:pPr>
            <a:r>
              <a:rPr sz="1200" lang="en">
                <a:latin typeface="Ubuntu"/>
                <a:ea typeface="Ubuntu"/>
                <a:cs typeface="Ubuntu"/>
                <a:sym typeface="Ubuntu"/>
              </a:rPr>
              <a:t>Small, Regulated TECs</a:t>
            </a:r>
          </a:p>
        </p:txBody>
      </p:sp>
      <p:cxnSp>
        <p:nvCxnSpPr>
          <p:cNvPr id="104" name="Shape 104"/>
          <p:cNvCxnSpPr>
            <a:stCxn id="105" idx="3"/>
            <a:endCxn id="80" idx="2"/>
          </p:cNvCxnSpPr>
          <p:nvPr/>
        </p:nvCxnSpPr>
        <p:spPr>
          <a:xfrm rot="10800000" flipH="1">
            <a:off y="1330498" x="2901499"/>
            <a:ext cy="12926" cx="570820"/>
          </a:xfrm>
          <a:prstGeom prst="straightConnector1">
            <a:avLst/>
          </a:prstGeom>
          <a:noFill/>
          <a:ln w="19050" cap="flat">
            <a:solidFill>
              <a:srgbClr val="FF0000"/>
            </a:solidFill>
            <a:prstDash val="dash"/>
            <a:round/>
            <a:headEnd w="lg" len="lg" type="none"/>
            <a:tailEnd w="lg" len="lg" type="none"/>
          </a:ln>
        </p:spPr>
      </p:cxnSp>
      <p:cxnSp>
        <p:nvCxnSpPr>
          <p:cNvPr id="106" name="Shape 106"/>
          <p:cNvCxnSpPr>
            <a:endCxn id="77" idx="0"/>
          </p:cNvCxnSpPr>
          <p:nvPr/>
        </p:nvCxnSpPr>
        <p:spPr>
          <a:xfrm rot="10800000" flipH="1">
            <a:off y="1066637" x="3486415"/>
            <a:ext cy="259499" cx="30299"/>
          </a:xfrm>
          <a:prstGeom prst="straightConnector1">
            <a:avLst/>
          </a:prstGeom>
          <a:noFill/>
          <a:ln w="19050" cap="flat">
            <a:solidFill>
              <a:srgbClr val="FF0000"/>
            </a:solidFill>
            <a:prstDash val="dash"/>
            <a:round/>
            <a:headEnd w="lg" len="lg" type="none"/>
            <a:tailEnd w="lg" len="lg" type="none"/>
          </a:ln>
        </p:spPr>
      </p:cxnSp>
      <p:cxnSp>
        <p:nvCxnSpPr>
          <p:cNvPr id="107" name="Shape 107"/>
          <p:cNvCxnSpPr>
            <a:stCxn id="77" idx="0"/>
          </p:cNvCxnSpPr>
          <p:nvPr/>
        </p:nvCxnSpPr>
        <p:spPr>
          <a:xfrm>
            <a:off y="1066637" x="3516715"/>
            <a:ext cy="1500" cx="2143500"/>
          </a:xfrm>
          <a:prstGeom prst="straightConnector1">
            <a:avLst/>
          </a:prstGeom>
          <a:noFill/>
          <a:ln w="19050" cap="flat">
            <a:solidFill>
              <a:srgbClr val="FF0000"/>
            </a:solidFill>
            <a:prstDash val="dash"/>
            <a:round/>
            <a:headEnd w="lg" len="lg" type="none"/>
            <a:tailEnd w="lg" len="lg" type="none"/>
          </a:ln>
        </p:spPr>
      </p:cxnSp>
      <p:sp>
        <p:nvSpPr>
          <p:cNvPr id="105" name="Shape 105"/>
          <p:cNvSpPr/>
          <p:nvPr/>
        </p:nvSpPr>
        <p:spPr>
          <a:xfrm>
            <a:off y="1290475" x="2753900"/>
            <a:ext cy="105900" cx="147599"/>
          </a:xfrm>
          <a:prstGeom prst="rect">
            <a:avLst/>
          </a:prstGeom>
          <a:solidFill>
            <a:srgbClr val="FFFF00"/>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idx="1" type="body"/>
          </p:nvPr>
        </p:nvSpPr>
        <p:spPr>
          <a:xfrm>
            <a:off y="4406309" x="457200"/>
            <a:ext cy="519599" cx="8229600"/>
          </a:xfrm>
          <a:prstGeom prst="rect">
            <a:avLst/>
          </a:prstGeom>
        </p:spPr>
        <p:txBody>
          <a:bodyPr bIns="91425" rIns="91425" lIns="91425" tIns="91425" anchor="ctr" anchorCtr="0">
            <a:noAutofit/>
          </a:bodyPr>
          <a:lstStyle/>
          <a:p>
            <a:pPr rtl="0">
              <a:spcBef>
                <a:spcPts val="0"/>
              </a:spcBef>
              <a:buNone/>
            </a:pPr>
            <a:r>
              <a:rPr b="0" sz="1800" lang="en">
                <a:solidFill>
                  <a:srgbClr val="FFFFFF"/>
                </a:solidFill>
                <a:latin typeface="Times New Roman"/>
                <a:ea typeface="Times New Roman"/>
                <a:cs typeface="Times New Roman"/>
                <a:sym typeface="Times New Roman"/>
              </a:rPr>
              <a:t>Two TECs between to thermally regulate diode in  feedback loop with controller.</a:t>
            </a:r>
          </a:p>
          <a:p>
            <a:pPr>
              <a:spcBef>
                <a:spcPts val="0"/>
              </a:spcBef>
              <a:buNone/>
            </a:pPr>
            <a:r>
              <a:rPr b="0" sz="1800" lang="en">
                <a:solidFill>
                  <a:srgbClr val="FFFFFF"/>
                </a:solidFill>
                <a:latin typeface="Times New Roman"/>
                <a:ea typeface="Times New Roman"/>
                <a:cs typeface="Times New Roman"/>
                <a:sym typeface="Times New Roman"/>
              </a:rPr>
              <a:t>Two lower, unregulated TECs cool the device generally.</a:t>
            </a:r>
          </a:p>
        </p:txBody>
      </p:sp>
      <p:pic>
        <p:nvPicPr>
          <p:cNvPr id="113" name="Shape 113"/>
          <p:cNvPicPr preferRelativeResize="0"/>
          <p:nvPr/>
        </p:nvPicPr>
        <p:blipFill>
          <a:blip r:embed="rId3">
            <a:alphaModFix/>
          </a:blip>
          <a:stretch>
            <a:fillRect/>
          </a:stretch>
        </p:blipFill>
        <p:spPr>
          <a:xfrm>
            <a:off y="309050" x="1307725"/>
            <a:ext cy="3724275" cx="59436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