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438912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971"/>
    <a:srgbClr val="5A2781"/>
    <a:srgbClr val="81F18C"/>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882" autoAdjust="0"/>
  </p:normalViewPr>
  <p:slideViewPr>
    <p:cSldViewPr>
      <p:cViewPr varScale="1">
        <p:scale>
          <a:sx n="17" d="100"/>
          <a:sy n="17" d="100"/>
        </p:scale>
        <p:origin x="-3210" y="-144"/>
      </p:cViewPr>
      <p:guideLst>
        <p:guide orient="horz" pos="13824"/>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13634729"/>
            <a:ext cx="27980640" cy="9408158"/>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24871680"/>
            <a:ext cx="23042880" cy="1121664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2E75DF-7D97-45B3-80E8-A3852ACC7C25}" type="datetimeFigureOut">
              <a:rPr lang="en-US" smtClean="0"/>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60D15-8F62-4908-B453-C2C6CFDD50D4}" type="slidenum">
              <a:rPr lang="en-US" smtClean="0"/>
              <a:t>‹#›</a:t>
            </a:fld>
            <a:endParaRPr lang="en-US"/>
          </a:p>
        </p:txBody>
      </p:sp>
    </p:spTree>
    <p:extLst>
      <p:ext uri="{BB962C8B-B14F-4D97-AF65-F5344CB8AC3E}">
        <p14:creationId xmlns:p14="http://schemas.microsoft.com/office/powerpoint/2010/main" val="2336617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E75DF-7D97-45B3-80E8-A3852ACC7C25}" type="datetimeFigureOut">
              <a:rPr lang="en-US" smtClean="0"/>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60D15-8F62-4908-B453-C2C6CFDD50D4}" type="slidenum">
              <a:rPr lang="en-US" smtClean="0"/>
              <a:t>‹#›</a:t>
            </a:fld>
            <a:endParaRPr lang="en-US"/>
          </a:p>
        </p:txBody>
      </p:sp>
    </p:spTree>
    <p:extLst>
      <p:ext uri="{BB962C8B-B14F-4D97-AF65-F5344CB8AC3E}">
        <p14:creationId xmlns:p14="http://schemas.microsoft.com/office/powerpoint/2010/main" val="89381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1757691"/>
            <a:ext cx="7406640" cy="3744975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1757691"/>
            <a:ext cx="21671280" cy="3744975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E75DF-7D97-45B3-80E8-A3852ACC7C25}" type="datetimeFigureOut">
              <a:rPr lang="en-US" smtClean="0"/>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60D15-8F62-4908-B453-C2C6CFDD50D4}" type="slidenum">
              <a:rPr lang="en-US" smtClean="0"/>
              <a:t>‹#›</a:t>
            </a:fld>
            <a:endParaRPr lang="en-US"/>
          </a:p>
        </p:txBody>
      </p:sp>
    </p:spTree>
    <p:extLst>
      <p:ext uri="{BB962C8B-B14F-4D97-AF65-F5344CB8AC3E}">
        <p14:creationId xmlns:p14="http://schemas.microsoft.com/office/powerpoint/2010/main" val="124528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E75DF-7D97-45B3-80E8-A3852ACC7C25}" type="datetimeFigureOut">
              <a:rPr lang="en-US" smtClean="0"/>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60D15-8F62-4908-B453-C2C6CFDD50D4}" type="slidenum">
              <a:rPr lang="en-US" smtClean="0"/>
              <a:t>‹#›</a:t>
            </a:fld>
            <a:endParaRPr lang="en-US"/>
          </a:p>
        </p:txBody>
      </p:sp>
    </p:spTree>
    <p:extLst>
      <p:ext uri="{BB962C8B-B14F-4D97-AF65-F5344CB8AC3E}">
        <p14:creationId xmlns:p14="http://schemas.microsoft.com/office/powerpoint/2010/main" val="2073998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8" y="28204162"/>
            <a:ext cx="27980640" cy="871728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8" y="18602969"/>
            <a:ext cx="27980640" cy="9601195"/>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2E75DF-7D97-45B3-80E8-A3852ACC7C25}" type="datetimeFigureOut">
              <a:rPr lang="en-US" smtClean="0"/>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60D15-8F62-4908-B453-C2C6CFDD50D4}" type="slidenum">
              <a:rPr lang="en-US" smtClean="0"/>
              <a:t>‹#›</a:t>
            </a:fld>
            <a:endParaRPr lang="en-US"/>
          </a:p>
        </p:txBody>
      </p:sp>
    </p:spTree>
    <p:extLst>
      <p:ext uri="{BB962C8B-B14F-4D97-AF65-F5344CB8AC3E}">
        <p14:creationId xmlns:p14="http://schemas.microsoft.com/office/powerpoint/2010/main" val="2746920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10241287"/>
            <a:ext cx="14538960" cy="2896616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10241287"/>
            <a:ext cx="14538960" cy="2896616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2E75DF-7D97-45B3-80E8-A3852ACC7C25}" type="datetimeFigureOut">
              <a:rPr lang="en-US" smtClean="0"/>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60D15-8F62-4908-B453-C2C6CFDD50D4}" type="slidenum">
              <a:rPr lang="en-US" smtClean="0"/>
              <a:t>‹#›</a:t>
            </a:fld>
            <a:endParaRPr lang="en-US"/>
          </a:p>
        </p:txBody>
      </p:sp>
    </p:spTree>
    <p:extLst>
      <p:ext uri="{BB962C8B-B14F-4D97-AF65-F5344CB8AC3E}">
        <p14:creationId xmlns:p14="http://schemas.microsoft.com/office/powerpoint/2010/main" val="1004192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2" y="9824722"/>
            <a:ext cx="14544677" cy="4094477"/>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1645922" y="13919199"/>
            <a:ext cx="14544677" cy="25288243"/>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3" y="9824722"/>
            <a:ext cx="14550389" cy="4094477"/>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16722093" y="13919199"/>
            <a:ext cx="14550389" cy="25288243"/>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2E75DF-7D97-45B3-80E8-A3852ACC7C25}" type="datetimeFigureOut">
              <a:rPr lang="en-US" smtClean="0"/>
              <a:t>7/22/2014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F60D15-8F62-4908-B453-C2C6CFDD50D4}" type="slidenum">
              <a:rPr lang="en-US" smtClean="0"/>
              <a:t>‹#›</a:t>
            </a:fld>
            <a:endParaRPr lang="en-US"/>
          </a:p>
        </p:txBody>
      </p:sp>
    </p:spTree>
    <p:extLst>
      <p:ext uri="{BB962C8B-B14F-4D97-AF65-F5344CB8AC3E}">
        <p14:creationId xmlns:p14="http://schemas.microsoft.com/office/powerpoint/2010/main" val="577637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2E75DF-7D97-45B3-80E8-A3852ACC7C25}" type="datetimeFigureOut">
              <a:rPr lang="en-US" smtClean="0"/>
              <a:t>7/22/2014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F60D15-8F62-4908-B453-C2C6CFDD50D4}" type="slidenum">
              <a:rPr lang="en-US" smtClean="0"/>
              <a:t>‹#›</a:t>
            </a:fld>
            <a:endParaRPr lang="en-US"/>
          </a:p>
        </p:txBody>
      </p:sp>
    </p:spTree>
    <p:extLst>
      <p:ext uri="{BB962C8B-B14F-4D97-AF65-F5344CB8AC3E}">
        <p14:creationId xmlns:p14="http://schemas.microsoft.com/office/powerpoint/2010/main" val="2042162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E75DF-7D97-45B3-80E8-A3852ACC7C25}" type="datetimeFigureOut">
              <a:rPr lang="en-US" smtClean="0"/>
              <a:t>7/22/2014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F60D15-8F62-4908-B453-C2C6CFDD50D4}" type="slidenum">
              <a:rPr lang="en-US" smtClean="0"/>
              <a:t>‹#›</a:t>
            </a:fld>
            <a:endParaRPr lang="en-US"/>
          </a:p>
        </p:txBody>
      </p:sp>
    </p:spTree>
    <p:extLst>
      <p:ext uri="{BB962C8B-B14F-4D97-AF65-F5344CB8AC3E}">
        <p14:creationId xmlns:p14="http://schemas.microsoft.com/office/powerpoint/2010/main" val="1833448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1747522"/>
            <a:ext cx="10829928" cy="743712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2870180" y="1747524"/>
            <a:ext cx="18402302" cy="37459925"/>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9184644"/>
            <a:ext cx="10829928" cy="30022805"/>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2E75DF-7D97-45B3-80E8-A3852ACC7C25}" type="datetimeFigureOut">
              <a:rPr lang="en-US" smtClean="0"/>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60D15-8F62-4908-B453-C2C6CFDD50D4}" type="slidenum">
              <a:rPr lang="en-US" smtClean="0"/>
              <a:t>‹#›</a:t>
            </a:fld>
            <a:endParaRPr lang="en-US"/>
          </a:p>
        </p:txBody>
      </p:sp>
    </p:spTree>
    <p:extLst>
      <p:ext uri="{BB962C8B-B14F-4D97-AF65-F5344CB8AC3E}">
        <p14:creationId xmlns:p14="http://schemas.microsoft.com/office/powerpoint/2010/main" val="1546817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30723842"/>
            <a:ext cx="19751040" cy="3627125"/>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6452237" y="3921758"/>
            <a:ext cx="19751040" cy="2633472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6452237" y="34350967"/>
            <a:ext cx="19751040" cy="5151115"/>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2E75DF-7D97-45B3-80E8-A3852ACC7C25}" type="datetimeFigureOut">
              <a:rPr lang="en-US" smtClean="0"/>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60D15-8F62-4908-B453-C2C6CFDD50D4}" type="slidenum">
              <a:rPr lang="en-US" smtClean="0"/>
              <a:t>‹#›</a:t>
            </a:fld>
            <a:endParaRPr lang="en-US"/>
          </a:p>
        </p:txBody>
      </p:sp>
    </p:spTree>
    <p:extLst>
      <p:ext uri="{BB962C8B-B14F-4D97-AF65-F5344CB8AC3E}">
        <p14:creationId xmlns:p14="http://schemas.microsoft.com/office/powerpoint/2010/main" val="585395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757683"/>
            <a:ext cx="29626560" cy="73152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10241287"/>
            <a:ext cx="29626560" cy="2896616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40680646"/>
            <a:ext cx="7680960" cy="2336798"/>
          </a:xfrm>
          <a:prstGeom prst="rect">
            <a:avLst/>
          </a:prstGeom>
        </p:spPr>
        <p:txBody>
          <a:bodyPr vert="horz" lIns="438912" tIns="219456" rIns="438912" bIns="219456" rtlCol="0" anchor="ctr"/>
          <a:lstStyle>
            <a:lvl1pPr algn="l">
              <a:defRPr sz="5800">
                <a:solidFill>
                  <a:schemeClr val="tx1">
                    <a:tint val="75000"/>
                  </a:schemeClr>
                </a:solidFill>
              </a:defRPr>
            </a:lvl1pPr>
          </a:lstStyle>
          <a:p>
            <a:fld id="{9B2E75DF-7D97-45B3-80E8-A3852ACC7C25}" type="datetimeFigureOut">
              <a:rPr lang="en-US" smtClean="0"/>
              <a:t>7/22/2014</a:t>
            </a:fld>
            <a:endParaRPr lang="en-US"/>
          </a:p>
        </p:txBody>
      </p:sp>
      <p:sp>
        <p:nvSpPr>
          <p:cNvPr id="5" name="Footer Placeholder 4"/>
          <p:cNvSpPr>
            <a:spLocks noGrp="1"/>
          </p:cNvSpPr>
          <p:nvPr>
            <p:ph type="ftr" sz="quarter" idx="3"/>
          </p:nvPr>
        </p:nvSpPr>
        <p:spPr>
          <a:xfrm>
            <a:off x="11247120" y="40680646"/>
            <a:ext cx="10424160" cy="2336798"/>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40680646"/>
            <a:ext cx="7680960" cy="2336798"/>
          </a:xfrm>
          <a:prstGeom prst="rect">
            <a:avLst/>
          </a:prstGeom>
        </p:spPr>
        <p:txBody>
          <a:bodyPr vert="horz" lIns="438912" tIns="219456" rIns="438912" bIns="219456" rtlCol="0" anchor="ctr"/>
          <a:lstStyle>
            <a:lvl1pPr algn="r">
              <a:defRPr sz="5800">
                <a:solidFill>
                  <a:schemeClr val="tx1">
                    <a:tint val="75000"/>
                  </a:schemeClr>
                </a:solidFill>
              </a:defRPr>
            </a:lvl1pPr>
          </a:lstStyle>
          <a:p>
            <a:fld id="{EDF60D15-8F62-4908-B453-C2C6CFDD50D4}" type="slidenum">
              <a:rPr lang="en-US" smtClean="0"/>
              <a:t>‹#›</a:t>
            </a:fld>
            <a:endParaRPr lang="en-US"/>
          </a:p>
        </p:txBody>
      </p:sp>
    </p:spTree>
    <p:extLst>
      <p:ext uri="{BB962C8B-B14F-4D97-AF65-F5344CB8AC3E}">
        <p14:creationId xmlns:p14="http://schemas.microsoft.com/office/powerpoint/2010/main" val="1662591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A2781"/>
        </a:solidFill>
        <a:effectLst/>
      </p:bgPr>
    </p:bg>
    <p:spTree>
      <p:nvGrpSpPr>
        <p:cNvPr id="1" name=""/>
        <p:cNvGrpSpPr/>
        <p:nvPr/>
      </p:nvGrpSpPr>
      <p:grpSpPr>
        <a:xfrm>
          <a:off x="0" y="0"/>
          <a:ext cx="0" cy="0"/>
          <a:chOff x="0" y="0"/>
          <a:chExt cx="0" cy="0"/>
        </a:xfrm>
      </p:grpSpPr>
      <p:sp>
        <p:nvSpPr>
          <p:cNvPr id="21" name="Rounded Rectangle 20"/>
          <p:cNvSpPr/>
          <p:nvPr/>
        </p:nvSpPr>
        <p:spPr>
          <a:xfrm>
            <a:off x="17907000" y="41910000"/>
            <a:ext cx="14554200" cy="137160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1081445" y="381000"/>
            <a:ext cx="30755510" cy="579120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a:off x="26441400" y="16865060"/>
            <a:ext cx="6019800" cy="190638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533400" y="17907000"/>
            <a:ext cx="7585934" cy="5257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353615" y="36234469"/>
            <a:ext cx="15953185" cy="7504331"/>
          </a:xfrm>
          <a:prstGeom prst="roundRect">
            <a:avLst>
              <a:gd name="adj" fmla="val 7265"/>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26441400" y="8458199"/>
            <a:ext cx="6172200" cy="788905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533401" y="28793441"/>
            <a:ext cx="7585934" cy="412495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533400" y="23774400"/>
            <a:ext cx="7585934" cy="42774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p:nvSpPr>
        <p:spPr>
          <a:xfrm>
            <a:off x="533400" y="13487400"/>
            <a:ext cx="7585934" cy="381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8662146" y="11125199"/>
            <a:ext cx="17413493" cy="24803735"/>
          </a:xfrm>
          <a:prstGeom prst="roundRect">
            <a:avLst>
              <a:gd name="adj" fmla="val 5626"/>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spcCol="0" rtlCol="0" anchor="ctr"/>
          <a:lstStyle/>
          <a:p>
            <a:pPr algn="ctr"/>
            <a:endParaRPr lang="en-US" dirty="0"/>
          </a:p>
        </p:txBody>
      </p:sp>
      <p:sp>
        <p:nvSpPr>
          <p:cNvPr id="31" name="Rectangle 6"/>
          <p:cNvSpPr>
            <a:spLocks noChangeArrowheads="1"/>
          </p:cNvSpPr>
          <p:nvPr/>
        </p:nvSpPr>
        <p:spPr bwMode="auto">
          <a:xfrm>
            <a:off x="9448800" y="29337000"/>
            <a:ext cx="13335000" cy="6001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Research</a:t>
            </a:r>
            <a:r>
              <a:rPr kumimoji="0" lang="en-US" alt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What research has been done to create and validate the test?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en-US" sz="3200" dirty="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Similar Tests</a:t>
            </a:r>
            <a:r>
              <a:rPr kumimoji="0" lang="en-US" alt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Which other instruments is this similar to? In what ways?</a:t>
            </a:r>
            <a:endParaRPr kumimoji="0" lang="en-US" altLang="en-US" sz="3200" b="0" i="0" u="none" strike="noStrike" cap="none" normalizeH="0" baseline="0" dirty="0" smtClean="0">
              <a:ln>
                <a:noFill/>
              </a:ln>
              <a:solidFill>
                <a:schemeClr val="tx1"/>
              </a:solidFill>
              <a:effectLst/>
              <a:latin typeface="Arial" pitchFamily="34" charset="0"/>
              <a:cs typeface="Arial" pitchFamily="34" charset="0"/>
            </a:endParaRPr>
          </a:p>
          <a:p>
            <a:pPr defTabSz="914400" eaLnBrk="0" fontAlgn="base" hangingPunct="0">
              <a:spcBef>
                <a:spcPct val="0"/>
              </a:spcBef>
              <a:spcAft>
                <a:spcPct val="0"/>
              </a:spcAft>
            </a:pPr>
            <a:r>
              <a:rPr lang="en-US" altLang="en-US" sz="3200" dirty="0">
                <a:latin typeface="Calibri" pitchFamily="34" charset="0"/>
                <a:ea typeface="Calibri" pitchFamily="34" charset="0"/>
                <a:cs typeface="Times New Roman" pitchFamily="18" charset="0"/>
              </a:rPr>
              <a:t> </a:t>
            </a:r>
            <a:r>
              <a:rPr lang="en-US" altLang="en-US" sz="3200" dirty="0" smtClean="0">
                <a:latin typeface="Calibri" pitchFamily="34" charset="0"/>
                <a:ea typeface="Calibri" pitchFamily="34" charset="0"/>
                <a:cs typeface="Times New Roman" pitchFamily="18" charset="0"/>
              </a:rPr>
              <a:t>    </a:t>
            </a:r>
            <a:r>
              <a:rPr kumimoji="0" lang="en-US" alt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test is similar in format and design to the CLASS-</a:t>
            </a:r>
            <a:r>
              <a:rPr kumimoji="0" lang="en-US" altLang="en-US" sz="32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Phys</a:t>
            </a:r>
            <a:r>
              <a:rPr kumimoji="0" lang="en-US" alt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CLASS-Chem.</a:t>
            </a:r>
            <a:endParaRPr kumimoji="0" lang="en-US" alt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Developer</a:t>
            </a:r>
            <a:r>
              <a:rPr kumimoji="0" lang="en-US" alt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Who developed this test?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3200" dirty="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Example Questions</a:t>
            </a:r>
            <a:endParaRPr kumimoji="0" lang="en-US" alt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Two example questions from both the pre- and post-test:</a:t>
            </a:r>
            <a:endParaRPr kumimoji="0" lang="en-US" alt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5"/>
          <p:cNvSpPr>
            <a:spLocks noChangeArrowheads="1"/>
          </p:cNvSpPr>
          <p:nvPr/>
        </p:nvSpPr>
        <p:spPr bwMode="auto">
          <a:xfrm>
            <a:off x="9448800" y="17601780"/>
            <a:ext cx="16181294" cy="1141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Versions</a:t>
            </a:r>
            <a:r>
              <a:rPr kumimoji="0" lang="en-US" alt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Which version of the test should I use?</a:t>
            </a:r>
            <a:endParaRPr kumimoji="0" lang="en-US" altLang="en-US" sz="3200" b="0" i="0" u="none" strike="noStrike" cap="none" normalizeH="0" baseline="0" dirty="0" smtClean="0">
              <a:ln>
                <a:noFill/>
              </a:ln>
              <a:solidFill>
                <a:schemeClr val="tx1"/>
              </a:solidFill>
              <a:effectLst/>
            </a:endParaRPr>
          </a:p>
          <a:p>
            <a:pPr lvl="1" defTabSz="914400" eaLnBrk="0" hangingPunct="0"/>
            <a:r>
              <a:rPr kumimoji="0" lang="en-US" alt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There is currently only one version of the E-CLASS.</a:t>
            </a:r>
            <a:endParaRPr kumimoji="0" lang="en-US" altLang="en-US"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Pre-test</a:t>
            </a:r>
            <a:r>
              <a:rPr kumimoji="0" lang="en-US" alt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Should I give this as a pre-test?</a:t>
            </a:r>
            <a:endParaRPr kumimoji="0" lang="en-US" altLang="en-US" sz="3200" b="0" i="0" u="none" strike="noStrike" cap="none" normalizeH="0" baseline="0" dirty="0" smtClean="0">
              <a:ln>
                <a:noFill/>
              </a:ln>
              <a:solidFill>
                <a:schemeClr val="tx1"/>
              </a:solidFill>
              <a:effectLst/>
            </a:endParaRPr>
          </a:p>
          <a:p>
            <a:pPr lvl="1" defTabSz="914400" eaLnBrk="0" hangingPunct="0"/>
            <a:r>
              <a:rPr kumimoji="0" lang="en-US" alt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Yes, the E-CLASS tests content that students have ideas about even if they have never taken a physics course. Your students’ pre-test score can help you understand their incoming ideas and then adjust the pacing and order of topics in your course. The pre-test scores also allow you to compare your students' overall improvement during your course to other students who started the course with different levels of incoming knowledge. There is a separate pre-test version of the E-CLASS to be given at the beginning of the course.</a:t>
            </a:r>
            <a:endParaRPr kumimoji="0" lang="en-US" altLang="en-US"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Scoring</a:t>
            </a:r>
            <a:r>
              <a:rPr kumimoji="0" lang="en-US" alt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How do I calculate my students’ scores?</a:t>
            </a:r>
            <a:endParaRPr kumimoji="0" lang="en-US" altLang="en-US" sz="3200" b="0" i="0" u="none" strike="noStrike" cap="none" normalizeH="0" baseline="0" dirty="0" smtClean="0">
              <a:ln>
                <a:noFill/>
              </a:ln>
              <a:solidFill>
                <a:schemeClr val="tx1"/>
              </a:solidFill>
              <a:effectLst/>
            </a:endParaRPr>
          </a:p>
          <a:p>
            <a:pPr lvl="1" defTabSz="914400" eaLnBrk="0" hangingPunct="0"/>
            <a:r>
              <a:rPr kumimoji="0" lang="en-US" alt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E-CLASS is scored when all of your students have filled out both the pre- and post-surveys.  A score report is sent to you.  The "scores" are not actual scores, but rather are analyses of changes in answers and how answers compare to answers from experts (experimental physicists) and other similar students.</a:t>
            </a:r>
            <a:endParaRPr kumimoji="0" lang="en-US" altLang="en-US" sz="3200" b="0" i="0" u="none" strike="noStrike" cap="none" normalizeH="0" baseline="0" dirty="0" smtClean="0">
              <a:ln>
                <a:noFill/>
              </a:ln>
              <a:solidFill>
                <a:schemeClr val="tx1"/>
              </a:solidFill>
              <a:effectLst/>
            </a:endParaRPr>
          </a:p>
          <a:p>
            <a:pPr lvl="0" defTabSz="914400" eaLnBrk="0" hangingPunct="0"/>
            <a:r>
              <a:rPr lang="en-US" altLang="en-US" sz="3200" b="1" dirty="0">
                <a:latin typeface="Calibri" pitchFamily="34" charset="0"/>
                <a:ea typeface="Calibri" pitchFamily="34" charset="0"/>
                <a:cs typeface="Times New Roman" pitchFamily="18" charset="0"/>
              </a:rPr>
              <a:t>Typical results and interpretation</a:t>
            </a:r>
            <a:endParaRPr lang="en-US" altLang="en-US" sz="3200" dirty="0"/>
          </a:p>
          <a:p>
            <a:pPr lvl="1" defTabSz="914400" eaLnBrk="0" hangingPunct="0"/>
            <a:r>
              <a:rPr lang="en-US" altLang="en-US" sz="3200" dirty="0">
                <a:latin typeface="Calibri" pitchFamily="34" charset="0"/>
                <a:ea typeface="Calibri" pitchFamily="34" charset="0"/>
                <a:cs typeface="Times New Roman" pitchFamily="18" charset="0"/>
              </a:rPr>
              <a:t>Typical results are included in the result report given at the end of the </a:t>
            </a:r>
            <a:r>
              <a:rPr lang="en-US" altLang="en-US" sz="3200" dirty="0" smtClean="0">
                <a:latin typeface="Calibri" pitchFamily="34" charset="0"/>
                <a:ea typeface="Calibri" pitchFamily="34" charset="0"/>
                <a:cs typeface="Times New Roman" pitchFamily="18" charset="0"/>
              </a:rPr>
              <a:t/>
            </a:r>
            <a:br>
              <a:rPr lang="en-US" altLang="en-US" sz="3200" dirty="0" smtClean="0">
                <a:latin typeface="Calibri" pitchFamily="34" charset="0"/>
                <a:ea typeface="Calibri" pitchFamily="34" charset="0"/>
                <a:cs typeface="Times New Roman" pitchFamily="18" charset="0"/>
              </a:rPr>
            </a:br>
            <a:r>
              <a:rPr lang="en-US" altLang="en-US" sz="3200" dirty="0" smtClean="0">
                <a:latin typeface="Calibri" pitchFamily="34" charset="0"/>
                <a:ea typeface="Calibri" pitchFamily="34" charset="0"/>
                <a:cs typeface="Times New Roman" pitchFamily="18" charset="0"/>
              </a:rPr>
              <a:t>semester</a:t>
            </a:r>
            <a:r>
              <a:rPr lang="en-US" altLang="en-US" sz="3200" dirty="0">
                <a:latin typeface="Calibri" pitchFamily="34" charset="0"/>
                <a:ea typeface="Calibri" pitchFamily="34" charset="0"/>
                <a:cs typeface="Times New Roman" pitchFamily="18" charset="0"/>
              </a:rPr>
              <a:t>.  They are specifically from classes similar to yours for </a:t>
            </a:r>
            <a:r>
              <a:rPr lang="en-US" altLang="en-US" sz="3200" dirty="0" smtClean="0">
                <a:latin typeface="Calibri" pitchFamily="34" charset="0"/>
                <a:ea typeface="Calibri" pitchFamily="34" charset="0"/>
                <a:cs typeface="Times New Roman" pitchFamily="18" charset="0"/>
              </a:rPr>
              <a:t/>
            </a:r>
            <a:br>
              <a:rPr lang="en-US" altLang="en-US" sz="3200" dirty="0" smtClean="0">
                <a:latin typeface="Calibri" pitchFamily="34" charset="0"/>
                <a:ea typeface="Calibri" pitchFamily="34" charset="0"/>
                <a:cs typeface="Times New Roman" pitchFamily="18" charset="0"/>
              </a:rPr>
            </a:br>
            <a:r>
              <a:rPr lang="en-US" altLang="en-US" sz="3200" dirty="0" smtClean="0">
                <a:latin typeface="Calibri" pitchFamily="34" charset="0"/>
                <a:ea typeface="Calibri" pitchFamily="34" charset="0"/>
                <a:cs typeface="Times New Roman" pitchFamily="18" charset="0"/>
              </a:rPr>
              <a:t>comparison</a:t>
            </a:r>
            <a:r>
              <a:rPr lang="en-US" altLang="en-US" sz="3200" dirty="0">
                <a:latin typeface="Calibri" pitchFamily="34" charset="0"/>
                <a:ea typeface="Calibri" pitchFamily="34" charset="0"/>
                <a:cs typeface="Times New Roman" pitchFamily="18" charset="0"/>
              </a:rPr>
              <a:t>.  </a:t>
            </a:r>
            <a:r>
              <a:rPr lang="en-US" altLang="en-US" sz="3200" dirty="0" smtClean="0">
                <a:latin typeface="Calibri" pitchFamily="34" charset="0"/>
                <a:ea typeface="Calibri" pitchFamily="34" charset="0"/>
                <a:cs typeface="Times New Roman" pitchFamily="18" charset="0"/>
              </a:rPr>
              <a:t>This graph shows typical results </a:t>
            </a:r>
            <a:r>
              <a:rPr lang="en-US" altLang="en-US" sz="3200" dirty="0">
                <a:latin typeface="Calibri" pitchFamily="34" charset="0"/>
                <a:ea typeface="Calibri" pitchFamily="34" charset="0"/>
                <a:cs typeface="Times New Roman" pitchFamily="18" charset="0"/>
              </a:rPr>
              <a:t>from reference 2</a:t>
            </a:r>
            <a:r>
              <a:rPr lang="en-US" altLang="en-US" sz="3200" dirty="0" smtClean="0">
                <a:latin typeface="Calibri" pitchFamily="34" charset="0"/>
                <a:ea typeface="Calibri" pitchFamily="34" charset="0"/>
                <a:cs typeface="Times New Roman" pitchFamily="18" charset="0"/>
              </a:rPr>
              <a:t>.</a:t>
            </a:r>
            <a:endParaRPr lang="en-US" altLang="en-US" sz="3200" dirty="0">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Clusters</a:t>
            </a:r>
            <a:r>
              <a:rPr kumimoji="0" lang="en-US" alt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Does this test include clusters of questions by topic?</a:t>
            </a:r>
            <a:endParaRPr kumimoji="0" lang="en-US" altLang="en-US" sz="3200" b="0" i="0" u="none" strike="noStrike" cap="none" normalizeH="0" baseline="0" dirty="0" smtClean="0">
              <a:ln>
                <a:noFill/>
              </a:ln>
              <a:solidFill>
                <a:schemeClr val="tx1"/>
              </a:solidFill>
              <a:effectLst/>
            </a:endParaRPr>
          </a:p>
          <a:p>
            <a:pPr lvl="1" defTabSz="914400" eaLnBrk="0" hangingPunct="0"/>
            <a:r>
              <a:rPr kumimoji="0" lang="en-US" alt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questions on the E-CLASS are not clustered.</a:t>
            </a:r>
            <a:endParaRPr kumimoji="0" lang="en-US" altLang="en-US"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Specific Implementation Instructions</a:t>
            </a:r>
            <a:endParaRPr kumimoji="0" lang="en-US" altLang="en-US" sz="3200" b="0" i="0" u="none" strike="noStrike" cap="none" normalizeH="0" baseline="0" dirty="0" smtClean="0">
              <a:ln>
                <a:noFill/>
              </a:ln>
              <a:solidFill>
                <a:schemeClr val="tx1"/>
              </a:solidFill>
              <a:effectLst/>
            </a:endParaRPr>
          </a:p>
          <a:p>
            <a:pPr lvl="1" defTabSz="914400" eaLnBrk="0" hangingPunct="0"/>
            <a:r>
              <a:rPr kumimoji="0" lang="en-US" alt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E-CLASS is web-based and graded automatically. See the </a:t>
            </a:r>
            <a:r>
              <a:rPr kumimoji="0" lang="en-US" altLang="en-US" sz="3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Scoring</a:t>
            </a:r>
            <a:r>
              <a:rPr kumimoji="0" lang="en-US" alt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section and then the </a:t>
            </a:r>
            <a:r>
              <a:rPr kumimoji="0" lang="en-US" altLang="en-US" sz="3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General</a:t>
            </a:r>
            <a:r>
              <a:rPr kumimoji="0" lang="en-US" altLang="en-US" sz="3200" b="0" i="1" u="none" strike="noStrike" cap="none" normalizeH="0" dirty="0" smtClean="0">
                <a:ln>
                  <a:noFill/>
                </a:ln>
                <a:solidFill>
                  <a:schemeClr val="tx1"/>
                </a:solidFill>
                <a:effectLst/>
                <a:latin typeface="Calibri" pitchFamily="34" charset="0"/>
                <a:ea typeface="Calibri" pitchFamily="34" charset="0"/>
                <a:cs typeface="Times New Roman" pitchFamily="18" charset="0"/>
              </a:rPr>
              <a:t> Implementation Guide</a:t>
            </a:r>
            <a:r>
              <a:rPr kumimoji="0" lang="en-US" altLang="en-US" sz="3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alt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for more details.</a:t>
            </a:r>
            <a:endParaRPr kumimoji="0" lang="en-US" altLang="en-US" sz="3200" b="0" i="0" u="none" strike="noStrike" cap="none" normalizeH="0" baseline="0" dirty="0" smtClean="0">
              <a:ln>
                <a:noFill/>
              </a:ln>
              <a:solidFill>
                <a:schemeClr val="tx1"/>
              </a:solidFill>
              <a:effectLst/>
            </a:endParaRPr>
          </a:p>
        </p:txBody>
      </p:sp>
      <p:sp>
        <p:nvSpPr>
          <p:cNvPr id="4" name="TextBox 3"/>
          <p:cNvSpPr txBox="1"/>
          <p:nvPr/>
        </p:nvSpPr>
        <p:spPr>
          <a:xfrm>
            <a:off x="731520" y="0"/>
            <a:ext cx="31455360" cy="4444294"/>
          </a:xfrm>
          <a:prstGeom prst="rect">
            <a:avLst/>
          </a:prstGeom>
          <a:noFill/>
          <a:ln>
            <a:noFill/>
          </a:ln>
        </p:spPr>
        <p:txBody>
          <a:bodyPr wrap="square" lIns="438912" tIns="219456" rIns="438912" bIns="219456" rtlCol="0">
            <a:spAutoFit/>
          </a:bodyPr>
          <a:lstStyle/>
          <a:p>
            <a:pPr algn="ctr"/>
            <a:r>
              <a:rPr lang="en-US" sz="13000" dirty="0"/>
              <a:t>Creating a Resource for Faculty: </a:t>
            </a:r>
            <a:r>
              <a:rPr lang="en-US" sz="13000" dirty="0" smtClean="0"/>
              <a:t/>
            </a:r>
            <a:br>
              <a:rPr lang="en-US" sz="13000" dirty="0" smtClean="0"/>
            </a:br>
            <a:r>
              <a:rPr lang="en-US" sz="13000" dirty="0" smtClean="0"/>
              <a:t>Assessment </a:t>
            </a:r>
            <a:r>
              <a:rPr lang="en-US" sz="13000" dirty="0"/>
              <a:t>Implementation Guides</a:t>
            </a:r>
          </a:p>
        </p:txBody>
      </p:sp>
      <p:sp>
        <p:nvSpPr>
          <p:cNvPr id="5" name="TextBox 4"/>
          <p:cNvSpPr txBox="1"/>
          <p:nvPr/>
        </p:nvSpPr>
        <p:spPr>
          <a:xfrm>
            <a:off x="1218010" y="3962400"/>
            <a:ext cx="30482380" cy="1366528"/>
          </a:xfrm>
          <a:prstGeom prst="rect">
            <a:avLst/>
          </a:prstGeom>
          <a:noFill/>
        </p:spPr>
        <p:txBody>
          <a:bodyPr wrap="square" lIns="438912" tIns="219456" rIns="438912" bIns="219456" rtlCol="0">
            <a:spAutoFit/>
          </a:bodyPr>
          <a:lstStyle/>
          <a:p>
            <a:pPr algn="ctr"/>
            <a:r>
              <a:rPr lang="en-US" sz="6000" dirty="0"/>
              <a:t>Jaime E </a:t>
            </a:r>
            <a:r>
              <a:rPr lang="en-US" sz="6000" dirty="0" smtClean="0"/>
              <a:t>Richards</a:t>
            </a:r>
            <a:r>
              <a:rPr lang="en-US" sz="6000" baseline="30000" dirty="0" smtClean="0"/>
              <a:t>1</a:t>
            </a:r>
            <a:r>
              <a:rPr lang="en-US" sz="6000" dirty="0" smtClean="0"/>
              <a:t>, </a:t>
            </a:r>
            <a:r>
              <a:rPr lang="en-US" sz="6000" dirty="0"/>
              <a:t>John D </a:t>
            </a:r>
            <a:r>
              <a:rPr lang="en-US" sz="6000" dirty="0" smtClean="0"/>
              <a:t>Thompson</a:t>
            </a:r>
            <a:r>
              <a:rPr lang="en-US" sz="6000" baseline="30000" dirty="0" smtClean="0"/>
              <a:t>2</a:t>
            </a:r>
            <a:r>
              <a:rPr lang="en-US" sz="6000" dirty="0" smtClean="0"/>
              <a:t>, </a:t>
            </a:r>
            <a:r>
              <a:rPr lang="en-US" sz="6000" dirty="0"/>
              <a:t>Sarah B </a:t>
            </a:r>
            <a:r>
              <a:rPr lang="en-US" sz="6000" dirty="0" smtClean="0"/>
              <a:t>McKagan</a:t>
            </a:r>
            <a:r>
              <a:rPr lang="en-US" sz="6000" baseline="30000" dirty="0" smtClean="0"/>
              <a:t>3,4</a:t>
            </a:r>
            <a:r>
              <a:rPr lang="en-US" sz="6000" dirty="0" smtClean="0"/>
              <a:t>, </a:t>
            </a:r>
            <a:r>
              <a:rPr lang="en-US" sz="6000" dirty="0"/>
              <a:t>Adrian M </a:t>
            </a:r>
            <a:r>
              <a:rPr lang="en-US" sz="6000" dirty="0" smtClean="0"/>
              <a:t>Madsen</a:t>
            </a:r>
            <a:r>
              <a:rPr lang="en-US" sz="6000" baseline="30000" dirty="0" smtClean="0"/>
              <a:t>4</a:t>
            </a:r>
            <a:r>
              <a:rPr lang="en-US" sz="6000" dirty="0" smtClean="0"/>
              <a:t>, </a:t>
            </a:r>
            <a:r>
              <a:rPr lang="en-US" sz="6000" dirty="0"/>
              <a:t>Eleanor C </a:t>
            </a:r>
            <a:r>
              <a:rPr lang="en-US" sz="6000" dirty="0" smtClean="0"/>
              <a:t>Sayre</a:t>
            </a:r>
            <a:r>
              <a:rPr lang="en-US" sz="6000" baseline="30000" dirty="0" smtClean="0"/>
              <a:t>2</a:t>
            </a:r>
            <a:endParaRPr lang="en-US" sz="6000" baseline="30000" dirty="0"/>
          </a:p>
        </p:txBody>
      </p:sp>
      <p:sp>
        <p:nvSpPr>
          <p:cNvPr id="19" name="TextBox 18"/>
          <p:cNvSpPr txBox="1"/>
          <p:nvPr/>
        </p:nvSpPr>
        <p:spPr>
          <a:xfrm>
            <a:off x="944880" y="13586073"/>
            <a:ext cx="7208520" cy="3231654"/>
          </a:xfrm>
          <a:prstGeom prst="rect">
            <a:avLst/>
          </a:prstGeom>
          <a:noFill/>
        </p:spPr>
        <p:txBody>
          <a:bodyPr wrap="square" rtlCol="0">
            <a:spAutoFit/>
          </a:bodyPr>
          <a:lstStyle/>
          <a:p>
            <a:r>
              <a:rPr lang="en-US" sz="6000" b="1" dirty="0" smtClean="0"/>
              <a:t>Basics</a:t>
            </a:r>
          </a:p>
          <a:p>
            <a:r>
              <a:rPr lang="en-US" sz="3600" dirty="0" smtClean="0"/>
              <a:t>Content, course level, timing, and format are the most basic indicators that help you decide which test is right for your classroom</a:t>
            </a:r>
          </a:p>
        </p:txBody>
      </p:sp>
      <p:sp>
        <p:nvSpPr>
          <p:cNvPr id="11" name="TextBox 18"/>
          <p:cNvSpPr txBox="1"/>
          <p:nvPr/>
        </p:nvSpPr>
        <p:spPr>
          <a:xfrm>
            <a:off x="944880" y="28983307"/>
            <a:ext cx="7025640" cy="4801314"/>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6000" b="1" dirty="0" smtClean="0"/>
              <a:t>Research Basis</a:t>
            </a:r>
          </a:p>
          <a:p>
            <a:r>
              <a:rPr lang="en-US" sz="3600" dirty="0" smtClean="0"/>
              <a:t>Including research allows you to easily and quickly see how rigorously the assessment has been validated with ratings from Level 1 to Gold Star</a:t>
            </a:r>
            <a:endParaRPr lang="en-US" sz="3600" dirty="0"/>
          </a:p>
          <a:p>
            <a:endParaRPr lang="en-US" sz="6600" dirty="0" smtClean="0"/>
          </a:p>
        </p:txBody>
      </p:sp>
      <p:sp>
        <p:nvSpPr>
          <p:cNvPr id="12" name="TextBox 18"/>
          <p:cNvSpPr txBox="1"/>
          <p:nvPr/>
        </p:nvSpPr>
        <p:spPr>
          <a:xfrm>
            <a:off x="944880" y="24013419"/>
            <a:ext cx="7117080" cy="3785652"/>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6000" b="1" dirty="0" smtClean="0"/>
              <a:t>Results</a:t>
            </a:r>
          </a:p>
          <a:p>
            <a:r>
              <a:rPr lang="en-US" sz="3600" dirty="0" smtClean="0"/>
              <a:t>Typical results set benchmarks for success for different teaching methods and let you compare your class to similar classes across the country</a:t>
            </a:r>
          </a:p>
        </p:txBody>
      </p:sp>
      <p:sp>
        <p:nvSpPr>
          <p:cNvPr id="2" name="Left Brace 1"/>
          <p:cNvSpPr/>
          <p:nvPr/>
        </p:nvSpPr>
        <p:spPr>
          <a:xfrm>
            <a:off x="7897906" y="24612600"/>
            <a:ext cx="1474694" cy="1981200"/>
          </a:xfrm>
          <a:prstGeom prst="leftBrace">
            <a:avLst/>
          </a:prstGeom>
          <a:ln w="2540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510573881"/>
              </p:ext>
            </p:extLst>
          </p:nvPr>
        </p:nvGraphicFramePr>
        <p:xfrm>
          <a:off x="1752600" y="37033200"/>
          <a:ext cx="14090612" cy="6385062"/>
        </p:xfrm>
        <a:graphic>
          <a:graphicData uri="http://schemas.openxmlformats.org/drawingml/2006/table">
            <a:tbl>
              <a:tblPr>
                <a:tableStyleId>{5C22544A-7EE6-4342-B048-85BDC9FD1C3A}</a:tableStyleId>
              </a:tblPr>
              <a:tblGrid>
                <a:gridCol w="1822412"/>
                <a:gridCol w="1524000"/>
                <a:gridCol w="1371600"/>
                <a:gridCol w="990600"/>
                <a:gridCol w="1219200"/>
                <a:gridCol w="1600200"/>
                <a:gridCol w="1371600"/>
                <a:gridCol w="1143000"/>
                <a:gridCol w="1600200"/>
                <a:gridCol w="1447800"/>
              </a:tblGrid>
              <a:tr h="800446">
                <a:tc>
                  <a:txBody>
                    <a:bodyPr/>
                    <a:lstStyle/>
                    <a:p>
                      <a:pPr algn="ctr" fontAlgn="b"/>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effectLst/>
                        </a:rPr>
                        <a:t>Mechanics</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200" u="none" strike="noStrike" dirty="0">
                          <a:effectLst/>
                        </a:rPr>
                        <a:t>Electricity/Magnetism</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200" u="none" strike="noStrike" dirty="0">
                          <a:effectLst/>
                        </a:rPr>
                        <a:t>Waves/Optics</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indent="0" algn="ctr" defTabSz="4389120" rtl="0" eaLnBrk="1" fontAlgn="b" latinLnBrk="0" hangingPunct="1">
                        <a:lnSpc>
                          <a:spcPct val="100000"/>
                        </a:lnSpc>
                        <a:spcBef>
                          <a:spcPts val="0"/>
                        </a:spcBef>
                        <a:spcAft>
                          <a:spcPts val="0"/>
                        </a:spcAft>
                        <a:buClrTx/>
                        <a:buSzTx/>
                        <a:buFontTx/>
                        <a:buNone/>
                        <a:tabLst/>
                        <a:defRPr/>
                      </a:pPr>
                      <a:r>
                        <a:rPr lang="en-US" sz="2200" u="none" strike="noStrike" dirty="0" smtClean="0">
                          <a:effectLst/>
                        </a:rPr>
                        <a:t>Thermal/Quantum</a:t>
                      </a:r>
                      <a:endParaRPr lang="en-US" sz="2200" b="0" i="0" u="none" strike="noStrike" dirty="0" smtClean="0">
                        <a:solidFill>
                          <a:srgbClr val="000000"/>
                        </a:solidFill>
                        <a:effectLst/>
                        <a:latin typeface="+mn-lt"/>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200" u="none" strike="noStrike" dirty="0">
                          <a:effectLst/>
                        </a:rPr>
                        <a:t>Mathematics</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200" u="none" strike="noStrike" dirty="0">
                          <a:effectLst/>
                        </a:rPr>
                        <a:t>Lab Skills</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200" u="none" strike="noStrike" dirty="0">
                          <a:effectLst/>
                        </a:rPr>
                        <a:t>Beliefs/ Attitudes</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200" u="none" strike="noStrike" dirty="0">
                          <a:effectLst/>
                        </a:rPr>
                        <a:t>Interactive Teaching</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200" u="none" strike="noStrike" dirty="0">
                          <a:effectLst/>
                        </a:rPr>
                        <a:t>Scientific Reasoning</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r h="402472">
                <a:tc>
                  <a:txBody>
                    <a:bodyPr/>
                    <a:lstStyle/>
                    <a:p>
                      <a:pPr algn="ctr" fontAlgn="b"/>
                      <a:r>
                        <a:rPr lang="en-US" sz="2200" u="none" strike="noStrike" dirty="0">
                          <a:effectLst/>
                        </a:rPr>
                        <a:t>Graduate</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effectLst/>
                        </a:rPr>
                        <a:t>CDPA</a:t>
                      </a:r>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effectLst/>
                        </a:rPr>
                        <a:t>CLASS, MPEX</a:t>
                      </a:r>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effectLst/>
                        </a:rPr>
                        <a:t>RTOP, TDOP</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00446">
                <a:tc>
                  <a:txBody>
                    <a:bodyPr/>
                    <a:lstStyle/>
                    <a:p>
                      <a:pPr algn="ctr" fontAlgn="b"/>
                      <a:r>
                        <a:rPr lang="en-US" sz="2200" u="none" strike="noStrike" dirty="0">
                          <a:effectLst/>
                        </a:rPr>
                        <a:t>Upper-level</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effectLst/>
                        </a:rPr>
                        <a:t>CUE, </a:t>
                      </a:r>
                      <a:r>
                        <a:rPr lang="en-US" sz="2200" u="none" strike="noStrike" dirty="0" err="1">
                          <a:effectLst/>
                        </a:rPr>
                        <a:t>CURrENT</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effectLst/>
                        </a:rPr>
                        <a:t>WCI</a:t>
                      </a:r>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effectLst/>
                        </a:rPr>
                        <a:t>CDPA, </a:t>
                      </a:r>
                      <a:endParaRPr lang="en-US" sz="2200" u="none" strike="noStrike" dirty="0" smtClean="0">
                        <a:effectLst/>
                      </a:endParaRPr>
                    </a:p>
                    <a:p>
                      <a:pPr algn="ctr" fontAlgn="b"/>
                      <a:r>
                        <a:rPr lang="en-US" sz="2200" u="none" strike="noStrike" dirty="0" smtClean="0">
                          <a:effectLst/>
                        </a:rPr>
                        <a:t>E-CLASS</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effectLst/>
                        </a:rPr>
                        <a:t>CLASS, MPEX, </a:t>
                      </a:r>
                      <a:endParaRPr lang="en-US" sz="2200" u="none" strike="noStrike" dirty="0" smtClean="0">
                        <a:effectLst/>
                      </a:endParaRPr>
                    </a:p>
                    <a:p>
                      <a:pPr algn="ctr" fontAlgn="b"/>
                      <a:r>
                        <a:rPr lang="en-US" sz="2200" u="none" strike="noStrike" dirty="0" smtClean="0">
                          <a:effectLst/>
                        </a:rPr>
                        <a:t>E-CLASS</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effectLst/>
                        </a:rPr>
                        <a:t>COPUS, RTOP, TDOP</a:t>
                      </a:r>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00446">
                <a:tc>
                  <a:txBody>
                    <a:bodyPr/>
                    <a:lstStyle/>
                    <a:p>
                      <a:pPr algn="ctr" fontAlgn="b"/>
                      <a:r>
                        <a:rPr lang="en-US" sz="2200" u="none" strike="noStrike" dirty="0">
                          <a:effectLst/>
                        </a:rPr>
                        <a:t>Intermediate</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389120" rtl="0" eaLnBrk="1" fontAlgn="b" latinLnBrk="0" hangingPunct="1">
                        <a:lnSpc>
                          <a:spcPct val="100000"/>
                        </a:lnSpc>
                        <a:spcBef>
                          <a:spcPts val="0"/>
                        </a:spcBef>
                        <a:spcAft>
                          <a:spcPts val="0"/>
                        </a:spcAft>
                        <a:buClrTx/>
                        <a:buSzTx/>
                        <a:buFontTx/>
                        <a:buNone/>
                        <a:tabLst/>
                        <a:defRPr/>
                      </a:pPr>
                      <a:r>
                        <a:rPr lang="en-US" sz="2200" u="none" strike="noStrike" dirty="0" smtClean="0">
                          <a:effectLst/>
                        </a:rPr>
                        <a:t>QMCS, QPCS</a:t>
                      </a:r>
                      <a:endParaRPr lang="en-US" sz="2200" b="0" i="0" u="none" strike="noStrike" dirty="0" smtClean="0">
                        <a:solidFill>
                          <a:srgbClr val="000000"/>
                        </a:solidFill>
                        <a:effectLst/>
                        <a:latin typeface="+mn-lt"/>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effectLst/>
                        </a:rPr>
                        <a:t>CDPA, </a:t>
                      </a:r>
                      <a:endParaRPr lang="en-US" sz="2200" u="none" strike="noStrike" dirty="0" smtClean="0">
                        <a:effectLst/>
                      </a:endParaRPr>
                    </a:p>
                    <a:p>
                      <a:pPr algn="ctr" fontAlgn="b"/>
                      <a:r>
                        <a:rPr lang="en-US" sz="2200" u="none" strike="noStrike" dirty="0" smtClean="0">
                          <a:effectLst/>
                        </a:rPr>
                        <a:t>E-CLASS</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effectLst/>
                        </a:rPr>
                        <a:t>CLASS, MPEX, </a:t>
                      </a:r>
                      <a:endParaRPr lang="en-US" sz="2200" u="none" strike="noStrike" dirty="0" smtClean="0">
                        <a:effectLst/>
                      </a:endParaRPr>
                    </a:p>
                    <a:p>
                      <a:pPr algn="ctr" fontAlgn="b"/>
                      <a:r>
                        <a:rPr lang="en-US" sz="2200" u="none" strike="noStrike" dirty="0" smtClean="0">
                          <a:effectLst/>
                        </a:rPr>
                        <a:t>E-CLASS</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effectLst/>
                        </a:rPr>
                        <a:t>COPUS, RTOP, TDOP</a:t>
                      </a:r>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98421">
                <a:tc>
                  <a:txBody>
                    <a:bodyPr/>
                    <a:lstStyle/>
                    <a:p>
                      <a:pPr algn="ctr" fontAlgn="b"/>
                      <a:r>
                        <a:rPr lang="en-US" sz="2200" u="none" strike="noStrike" dirty="0">
                          <a:effectLst/>
                        </a:rPr>
                        <a:t>Intro College</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200" u="none" strike="noStrike">
                          <a:effectLst/>
                        </a:rPr>
                        <a:t>FCI, FMCE, TUG-K, EMCS, ECA</a:t>
                      </a:r>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effectLst/>
                        </a:rPr>
                        <a:t>BEMA, DIRECT, CSEM, ECCE</a:t>
                      </a:r>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effectLst/>
                        </a:rPr>
                        <a:t>WDT</a:t>
                      </a:r>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effectLst/>
                        </a:rPr>
                        <a:t>HTCE</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effectLst/>
                        </a:rPr>
                        <a:t>QLCE, </a:t>
                      </a:r>
                      <a:r>
                        <a:rPr lang="en-US" sz="2200" u="none" strike="noStrike" dirty="0" smtClean="0">
                          <a:effectLst/>
                        </a:rPr>
                        <a:t/>
                      </a:r>
                      <a:br>
                        <a:rPr lang="en-US" sz="2200" u="none" strike="noStrike" dirty="0" smtClean="0">
                          <a:effectLst/>
                        </a:rPr>
                      </a:br>
                      <a:r>
                        <a:rPr lang="en-US" sz="2200" u="none" strike="noStrike" dirty="0" smtClean="0">
                          <a:effectLst/>
                        </a:rPr>
                        <a:t>MMCE</a:t>
                      </a:r>
                      <a:r>
                        <a:rPr lang="en-US" sz="2200" u="none" strike="noStrike" dirty="0">
                          <a:effectLst/>
                        </a:rPr>
                        <a:t>-II, </a:t>
                      </a:r>
                      <a:r>
                        <a:rPr lang="en-US" sz="2200" u="none" strike="noStrike" dirty="0" smtClean="0">
                          <a:effectLst/>
                        </a:rPr>
                        <a:t/>
                      </a:r>
                      <a:br>
                        <a:rPr lang="en-US" sz="2200" u="none" strike="noStrike" dirty="0" smtClean="0">
                          <a:effectLst/>
                        </a:rPr>
                      </a:br>
                      <a:r>
                        <a:rPr lang="en-US" sz="2200" u="none" strike="noStrike" dirty="0" smtClean="0">
                          <a:effectLst/>
                        </a:rPr>
                        <a:t>CCI</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effectLst/>
                        </a:rPr>
                        <a:t>CDPA, </a:t>
                      </a:r>
                      <a:endParaRPr lang="en-US" sz="2200" u="none" strike="noStrike" dirty="0" smtClean="0">
                        <a:effectLst/>
                      </a:endParaRPr>
                    </a:p>
                    <a:p>
                      <a:pPr algn="ctr" fontAlgn="b"/>
                      <a:r>
                        <a:rPr lang="en-US" sz="2200" u="none" strike="noStrike" dirty="0" smtClean="0">
                          <a:effectLst/>
                        </a:rPr>
                        <a:t>E-CLASS</a:t>
                      </a:r>
                      <a:r>
                        <a:rPr lang="en-US" sz="2200" u="none" strike="noStrike" dirty="0">
                          <a:effectLst/>
                        </a:rPr>
                        <a:t>, PMQ</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effectLst/>
                        </a:rPr>
                        <a:t>CLASS, MPEX, </a:t>
                      </a:r>
                      <a:endParaRPr lang="en-US" sz="2200" u="none" strike="noStrike" dirty="0" smtClean="0">
                        <a:effectLst/>
                      </a:endParaRPr>
                    </a:p>
                    <a:p>
                      <a:pPr algn="ctr" fontAlgn="b"/>
                      <a:r>
                        <a:rPr lang="en-US" sz="2200" u="none" strike="noStrike" dirty="0" smtClean="0">
                          <a:effectLst/>
                        </a:rPr>
                        <a:t>E-CLASS</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effectLst/>
                        </a:rPr>
                        <a:t>RIOT, COPUS, RTOP, TDOP</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effectLst/>
                        </a:rPr>
                        <a:t>Lawson, SAAR</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00446">
                <a:tc>
                  <a:txBody>
                    <a:bodyPr/>
                    <a:lstStyle/>
                    <a:p>
                      <a:pPr algn="ctr" fontAlgn="b"/>
                      <a:r>
                        <a:rPr lang="en-US" sz="2200" u="none" strike="noStrike" dirty="0">
                          <a:effectLst/>
                        </a:rPr>
                        <a:t>High School</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200" u="none" strike="noStrike" dirty="0">
                          <a:effectLst/>
                        </a:rPr>
                        <a:t>FCI, </a:t>
                      </a:r>
                      <a:r>
                        <a:rPr lang="en-US" sz="2200" u="none" strike="noStrike" dirty="0" smtClean="0">
                          <a:effectLst/>
                        </a:rPr>
                        <a:t/>
                      </a:r>
                      <a:br>
                        <a:rPr lang="en-US" sz="2200" u="none" strike="noStrike" dirty="0" smtClean="0">
                          <a:effectLst/>
                        </a:rPr>
                      </a:br>
                      <a:r>
                        <a:rPr lang="en-US" sz="2200" u="none" strike="noStrike" dirty="0" smtClean="0">
                          <a:effectLst/>
                        </a:rPr>
                        <a:t>FMCE</a:t>
                      </a:r>
                      <a:r>
                        <a:rPr lang="en-US" sz="2200" u="none" strike="noStrike" dirty="0">
                          <a:effectLst/>
                        </a:rPr>
                        <a:t>, </a:t>
                      </a:r>
                      <a:r>
                        <a:rPr lang="en-US" sz="2200" u="none" strike="noStrike" dirty="0" smtClean="0">
                          <a:effectLst/>
                        </a:rPr>
                        <a:t/>
                      </a:r>
                      <a:br>
                        <a:rPr lang="en-US" sz="2200" u="none" strike="noStrike" dirty="0" smtClean="0">
                          <a:effectLst/>
                        </a:rPr>
                      </a:br>
                      <a:r>
                        <a:rPr lang="en-US" sz="2200" u="none" strike="noStrike" dirty="0" smtClean="0">
                          <a:effectLst/>
                        </a:rPr>
                        <a:t>TUG</a:t>
                      </a:r>
                      <a:r>
                        <a:rPr lang="en-US" sz="2200" u="none" strike="noStrike" dirty="0">
                          <a:effectLst/>
                        </a:rPr>
                        <a:t>-K</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effectLst/>
                        </a:rPr>
                        <a:t>DIRECT</a:t>
                      </a:r>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effectLst/>
                        </a:rPr>
                        <a:t>QLCE, </a:t>
                      </a:r>
                      <a:r>
                        <a:rPr lang="en-US" sz="2200" u="none" strike="noStrike" dirty="0" smtClean="0">
                          <a:effectLst/>
                        </a:rPr>
                        <a:t/>
                      </a:r>
                      <a:br>
                        <a:rPr lang="en-US" sz="2200" u="none" strike="noStrike" dirty="0" smtClean="0">
                          <a:effectLst/>
                        </a:rPr>
                      </a:br>
                      <a:r>
                        <a:rPr lang="en-US" sz="2200" u="none" strike="noStrike" dirty="0" smtClean="0">
                          <a:effectLst/>
                        </a:rPr>
                        <a:t>MMCE</a:t>
                      </a:r>
                      <a:r>
                        <a:rPr lang="en-US" sz="2200" u="none" strike="noStrike" dirty="0">
                          <a:effectLst/>
                        </a:rPr>
                        <a:t>-II, </a:t>
                      </a:r>
                      <a:r>
                        <a:rPr lang="en-US" sz="2200" u="none" strike="noStrike" dirty="0" smtClean="0">
                          <a:effectLst/>
                        </a:rPr>
                        <a:t/>
                      </a:r>
                      <a:br>
                        <a:rPr lang="en-US" sz="2200" u="none" strike="noStrike" dirty="0" smtClean="0">
                          <a:effectLst/>
                        </a:rPr>
                      </a:br>
                      <a:r>
                        <a:rPr lang="en-US" sz="2200" u="none" strike="noStrike" dirty="0" smtClean="0">
                          <a:effectLst/>
                        </a:rPr>
                        <a:t>CCI</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effectLst/>
                        </a:rPr>
                        <a:t>CLASS, MPEX</a:t>
                      </a:r>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effectLst/>
                        </a:rPr>
                        <a:t>RTOP, TDOP</a:t>
                      </a:r>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effectLst/>
                        </a:rPr>
                        <a:t>Lawson, SAAR</a:t>
                      </a:r>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2472">
                <a:tc>
                  <a:txBody>
                    <a:bodyPr/>
                    <a:lstStyle/>
                    <a:p>
                      <a:pPr algn="ctr" fontAlgn="b"/>
                      <a:r>
                        <a:rPr lang="en-US" sz="2200" u="none" strike="noStrike" dirty="0">
                          <a:effectLst/>
                        </a:rPr>
                        <a:t>Middle School</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effectLst/>
                        </a:rPr>
                        <a:t>CLASS, MPEX</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effectLst/>
                        </a:rPr>
                        <a:t>RTOP, TDOP</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effectLst/>
                        </a:rPr>
                        <a:t>Lawson</a:t>
                      </a:r>
                      <a:endParaRPr lang="en-US" sz="2200" b="0" i="0" u="none" strike="noStrike" dirty="0">
                        <a:solidFill>
                          <a:srgbClr val="000000"/>
                        </a:solidFill>
                        <a:effectLst/>
                        <a:latin typeface="Calibri"/>
                      </a:endParaRPr>
                    </a:p>
                  </a:txBody>
                  <a:tcPr marL="5511" marR="5511" marT="55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2694695335"/>
              </p:ext>
            </p:extLst>
          </p:nvPr>
        </p:nvGraphicFramePr>
        <p:xfrm>
          <a:off x="10210800" y="13716000"/>
          <a:ext cx="1851025" cy="2068068"/>
        </p:xfrm>
        <a:graphic>
          <a:graphicData uri="http://schemas.openxmlformats.org/drawingml/2006/table">
            <a:tbl>
              <a:tblPr firstRow="1" firstCol="1" bandRow="1">
                <a:tableStyleId>{073A0DAA-6AF3-43AB-8588-CEC1D06C72B9}</a:tableStyleId>
              </a:tblPr>
              <a:tblGrid>
                <a:gridCol w="1851025"/>
              </a:tblGrid>
              <a:tr h="161925">
                <a:tc>
                  <a:txBody>
                    <a:bodyPr/>
                    <a:lstStyle/>
                    <a:p>
                      <a:pPr marL="0" marR="0">
                        <a:lnSpc>
                          <a:spcPct val="115000"/>
                        </a:lnSpc>
                        <a:spcBef>
                          <a:spcPts val="0"/>
                        </a:spcBef>
                        <a:spcAft>
                          <a:spcPts val="0"/>
                        </a:spcAft>
                      </a:pPr>
                      <a:r>
                        <a:rPr lang="en-US" sz="1600" dirty="0">
                          <a:solidFill>
                            <a:sysClr val="windowText" lastClr="000000"/>
                          </a:solidFill>
                          <a:effectLst/>
                        </a:rPr>
                        <a:t>Level</a:t>
                      </a:r>
                      <a:endParaRPr lang="en-US" sz="1100" dirty="0">
                        <a:solidFill>
                          <a:sysClr val="windowText" lastClr="000000"/>
                        </a:solidFill>
                        <a:effectLst/>
                        <a:latin typeface="Calibri"/>
                        <a:ea typeface="Calibri"/>
                        <a:cs typeface="Times New Roman"/>
                      </a:endParaRPr>
                    </a:p>
                  </a:txBody>
                  <a:tcPr marL="28575" marR="28575" marT="0" marB="0" anchor="b">
                    <a:solidFill>
                      <a:schemeClr val="accent4">
                        <a:lumMod val="40000"/>
                        <a:lumOff val="60000"/>
                      </a:schemeClr>
                    </a:solidFill>
                  </a:tcPr>
                </a:tc>
              </a:tr>
              <a:tr h="161925">
                <a:tc>
                  <a:txBody>
                    <a:bodyPr/>
                    <a:lstStyle/>
                    <a:p>
                      <a:pPr>
                        <a:lnSpc>
                          <a:spcPct val="115000"/>
                        </a:lnSpc>
                      </a:pPr>
                      <a:endParaRPr lang="en-US" sz="1100">
                        <a:solidFill>
                          <a:sysClr val="windowText" lastClr="000000"/>
                        </a:solidFill>
                        <a:effectLst/>
                        <a:latin typeface="Calibri"/>
                      </a:endParaRPr>
                    </a:p>
                  </a:txBody>
                  <a:tcPr marL="28575" marR="28575" marT="0" marB="0" anchor="b">
                    <a:solidFill>
                      <a:schemeClr val="accent4">
                        <a:lumMod val="40000"/>
                        <a:lumOff val="60000"/>
                      </a:schemeClr>
                    </a:solidFill>
                  </a:tcPr>
                </a:tc>
              </a:tr>
              <a:tr h="60198">
                <a:tc>
                  <a:txBody>
                    <a:bodyPr/>
                    <a:lstStyle/>
                    <a:p>
                      <a:pPr marL="0" marR="0">
                        <a:lnSpc>
                          <a:spcPct val="115000"/>
                        </a:lnSpc>
                        <a:spcBef>
                          <a:spcPts val="0"/>
                        </a:spcBef>
                        <a:spcAft>
                          <a:spcPts val="0"/>
                        </a:spcAft>
                      </a:pPr>
                      <a:r>
                        <a:rPr lang="en-US" sz="1600" dirty="0">
                          <a:solidFill>
                            <a:sysClr val="windowText" lastClr="000000"/>
                          </a:solidFill>
                          <a:effectLst/>
                        </a:rPr>
                        <a:t>Upper-Level</a:t>
                      </a:r>
                      <a:endParaRPr lang="en-US" sz="1100" dirty="0">
                        <a:solidFill>
                          <a:sysClr val="windowText" lastClr="000000"/>
                        </a:solidFill>
                        <a:effectLst/>
                        <a:latin typeface="Calibri"/>
                        <a:ea typeface="Calibri"/>
                        <a:cs typeface="Times New Roman"/>
                      </a:endParaRPr>
                    </a:p>
                  </a:txBody>
                  <a:tcPr marL="28575" marR="28575" marT="0" marB="0" anchor="b">
                    <a:solidFill>
                      <a:schemeClr val="accent4">
                        <a:lumMod val="40000"/>
                        <a:lumOff val="60000"/>
                      </a:schemeClr>
                    </a:solidFill>
                  </a:tcPr>
                </a:tc>
              </a:tr>
              <a:tr h="161925">
                <a:tc>
                  <a:txBody>
                    <a:bodyPr/>
                    <a:lstStyle/>
                    <a:p>
                      <a:pPr marL="0" marR="0">
                        <a:lnSpc>
                          <a:spcPct val="115000"/>
                        </a:lnSpc>
                        <a:spcBef>
                          <a:spcPts val="0"/>
                        </a:spcBef>
                        <a:spcAft>
                          <a:spcPts val="0"/>
                        </a:spcAft>
                      </a:pPr>
                      <a:r>
                        <a:rPr lang="en-US" sz="1600" dirty="0">
                          <a:solidFill>
                            <a:sysClr val="windowText" lastClr="000000"/>
                          </a:solidFill>
                          <a:effectLst/>
                        </a:rPr>
                        <a:t>Intermediate</a:t>
                      </a:r>
                      <a:endParaRPr lang="en-US" sz="1100" dirty="0">
                        <a:solidFill>
                          <a:sysClr val="windowText" lastClr="000000"/>
                        </a:solidFill>
                        <a:effectLst/>
                        <a:latin typeface="Calibri"/>
                        <a:ea typeface="Calibri"/>
                        <a:cs typeface="Times New Roman"/>
                      </a:endParaRPr>
                    </a:p>
                  </a:txBody>
                  <a:tcPr marL="28575" marR="28575" marT="0" marB="0" anchor="b">
                    <a:solidFill>
                      <a:schemeClr val="accent4">
                        <a:lumMod val="40000"/>
                        <a:lumOff val="60000"/>
                      </a:schemeClr>
                    </a:solidFill>
                  </a:tcPr>
                </a:tc>
              </a:tr>
              <a:tr h="161925">
                <a:tc>
                  <a:txBody>
                    <a:bodyPr/>
                    <a:lstStyle/>
                    <a:p>
                      <a:pPr marL="0" marR="0">
                        <a:lnSpc>
                          <a:spcPct val="115000"/>
                        </a:lnSpc>
                        <a:spcBef>
                          <a:spcPts val="0"/>
                        </a:spcBef>
                        <a:spcAft>
                          <a:spcPts val="0"/>
                        </a:spcAft>
                      </a:pPr>
                      <a:r>
                        <a:rPr lang="en-US" sz="1600" dirty="0">
                          <a:solidFill>
                            <a:sysClr val="windowText" lastClr="000000"/>
                          </a:solidFill>
                          <a:effectLst/>
                        </a:rPr>
                        <a:t>Intro College</a:t>
                      </a:r>
                      <a:endParaRPr lang="en-US" sz="1100" dirty="0">
                        <a:solidFill>
                          <a:sysClr val="windowText" lastClr="000000"/>
                        </a:solidFill>
                        <a:effectLst/>
                        <a:latin typeface="Calibri"/>
                        <a:ea typeface="Calibri"/>
                        <a:cs typeface="Times New Roman"/>
                      </a:endParaRPr>
                    </a:p>
                  </a:txBody>
                  <a:tcPr marL="28575" marR="28575" marT="0" marB="0" anchor="b">
                    <a:solidFill>
                      <a:schemeClr val="accent4">
                        <a:lumMod val="40000"/>
                        <a:lumOff val="60000"/>
                      </a:schemeClr>
                    </a:solidFill>
                  </a:tcPr>
                </a:tc>
              </a:tr>
              <a:tr h="161925">
                <a:tc>
                  <a:txBody>
                    <a:bodyPr/>
                    <a:lstStyle/>
                    <a:p>
                      <a:pPr>
                        <a:lnSpc>
                          <a:spcPct val="115000"/>
                        </a:lnSpc>
                      </a:pPr>
                      <a:endParaRPr lang="en-US" sz="1100" dirty="0">
                        <a:solidFill>
                          <a:sysClr val="windowText" lastClr="000000"/>
                        </a:solidFill>
                        <a:effectLst/>
                        <a:latin typeface="Calibri"/>
                      </a:endParaRPr>
                    </a:p>
                  </a:txBody>
                  <a:tcPr marL="28575" marR="28575" marT="0" marB="0" anchor="b">
                    <a:solidFill>
                      <a:schemeClr val="accent4">
                        <a:lumMod val="40000"/>
                        <a:lumOff val="60000"/>
                      </a:schemeClr>
                    </a:solidFill>
                  </a:tcPr>
                </a:tc>
              </a:tr>
              <a:tr h="161925">
                <a:tc>
                  <a:txBody>
                    <a:bodyPr/>
                    <a:lstStyle/>
                    <a:p>
                      <a:pPr marL="0" marR="0">
                        <a:lnSpc>
                          <a:spcPct val="115000"/>
                        </a:lnSpc>
                        <a:spcBef>
                          <a:spcPts val="0"/>
                        </a:spcBef>
                        <a:spcAft>
                          <a:spcPts val="0"/>
                        </a:spcAft>
                      </a:pPr>
                      <a:r>
                        <a:rPr lang="en-US" sz="1600" dirty="0">
                          <a:solidFill>
                            <a:sysClr val="windowText" lastClr="000000"/>
                          </a:solidFill>
                          <a:effectLst/>
                        </a:rPr>
                        <a:t>Algebra-Based</a:t>
                      </a:r>
                      <a:endParaRPr lang="en-US" sz="1100" dirty="0">
                        <a:solidFill>
                          <a:sysClr val="windowText" lastClr="000000"/>
                        </a:solidFill>
                        <a:effectLst/>
                        <a:latin typeface="Calibri"/>
                        <a:ea typeface="Calibri"/>
                        <a:cs typeface="Times New Roman"/>
                      </a:endParaRPr>
                    </a:p>
                  </a:txBody>
                  <a:tcPr marL="28575" marR="28575" marT="0" marB="0" anchor="b">
                    <a:solidFill>
                      <a:schemeClr val="accent4">
                        <a:lumMod val="40000"/>
                        <a:lumOff val="60000"/>
                      </a:schemeClr>
                    </a:solidFill>
                  </a:tcPr>
                </a:tc>
              </a:tr>
              <a:tr h="161925">
                <a:tc>
                  <a:txBody>
                    <a:bodyPr/>
                    <a:lstStyle/>
                    <a:p>
                      <a:pPr marL="0" marR="0">
                        <a:lnSpc>
                          <a:spcPct val="115000"/>
                        </a:lnSpc>
                        <a:spcBef>
                          <a:spcPts val="0"/>
                        </a:spcBef>
                        <a:spcAft>
                          <a:spcPts val="0"/>
                        </a:spcAft>
                      </a:pPr>
                      <a:r>
                        <a:rPr lang="en-US" sz="1600" dirty="0">
                          <a:solidFill>
                            <a:sysClr val="windowText" lastClr="000000"/>
                          </a:solidFill>
                          <a:effectLst/>
                        </a:rPr>
                        <a:t>Calculus-Based</a:t>
                      </a:r>
                      <a:endParaRPr lang="en-US" sz="1100" dirty="0">
                        <a:solidFill>
                          <a:sysClr val="windowText" lastClr="000000"/>
                        </a:solidFill>
                        <a:effectLst/>
                        <a:latin typeface="Calibri"/>
                        <a:ea typeface="Calibri"/>
                        <a:cs typeface="Times New Roman"/>
                      </a:endParaRPr>
                    </a:p>
                  </a:txBody>
                  <a:tcPr marL="28575" marR="28575" marT="0" marB="0" anchor="b">
                    <a:solidFill>
                      <a:schemeClr val="accent4">
                        <a:lumMod val="40000"/>
                        <a:lumOff val="60000"/>
                      </a:schemeClr>
                    </a:solidFill>
                  </a:tcPr>
                </a:tc>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1060911080"/>
              </p:ext>
            </p:extLst>
          </p:nvPr>
        </p:nvGraphicFramePr>
        <p:xfrm>
          <a:off x="10363200" y="30175200"/>
          <a:ext cx="7667624" cy="1472184"/>
        </p:xfrm>
        <a:graphic>
          <a:graphicData uri="http://schemas.openxmlformats.org/drawingml/2006/table">
            <a:tbl>
              <a:tblPr firstRow="1" firstCol="1" bandRow="1">
                <a:tableStyleId>{5C22544A-7EE6-4342-B048-85BDC9FD1C3A}</a:tableStyleId>
              </a:tblPr>
              <a:tblGrid>
                <a:gridCol w="7667624"/>
              </a:tblGrid>
              <a:tr h="161925">
                <a:tc>
                  <a:txBody>
                    <a:bodyPr/>
                    <a:lstStyle/>
                    <a:p>
                      <a:pPr marL="0" marR="0">
                        <a:lnSpc>
                          <a:spcPct val="115000"/>
                        </a:lnSpc>
                        <a:spcBef>
                          <a:spcPts val="0"/>
                        </a:spcBef>
                        <a:spcAft>
                          <a:spcPts val="0"/>
                        </a:spcAft>
                      </a:pPr>
                      <a:r>
                        <a:rPr lang="en-US" sz="1600" b="1" dirty="0">
                          <a:solidFill>
                            <a:sysClr val="windowText" lastClr="000000"/>
                          </a:solidFill>
                          <a:effectLst/>
                        </a:rPr>
                        <a:t>Research validation – </a:t>
                      </a:r>
                      <a:r>
                        <a:rPr lang="en-US" sz="2000" b="1" dirty="0">
                          <a:solidFill>
                            <a:sysClr val="windowText" lastClr="000000"/>
                          </a:solidFill>
                          <a:effectLst/>
                        </a:rPr>
                        <a:t>Level 2</a:t>
                      </a:r>
                      <a:endParaRPr lang="en-US" sz="1600" b="1" dirty="0">
                        <a:solidFill>
                          <a:sysClr val="windowText" lastClr="000000"/>
                        </a:solidFill>
                        <a:effectLst/>
                        <a:latin typeface="Calibri"/>
                        <a:ea typeface="Calibri"/>
                        <a:cs typeface="Times New Roman"/>
                      </a:endParaRPr>
                    </a:p>
                  </a:txBody>
                  <a:tcPr marL="28575" marR="28575" marT="0" marB="0" anchor="b">
                    <a:solidFill>
                      <a:schemeClr val="accent4">
                        <a:lumMod val="40000"/>
                        <a:lumOff val="60000"/>
                      </a:schemeClr>
                    </a:solidFill>
                  </a:tcPr>
                </a:tc>
              </a:tr>
              <a:tr h="161925">
                <a:tc>
                  <a:txBody>
                    <a:bodyPr/>
                    <a:lstStyle/>
                    <a:p>
                      <a:pPr marL="0" marR="0">
                        <a:lnSpc>
                          <a:spcPct val="115000"/>
                        </a:lnSpc>
                        <a:spcBef>
                          <a:spcPts val="0"/>
                        </a:spcBef>
                        <a:spcAft>
                          <a:spcPts val="0"/>
                        </a:spcAft>
                      </a:pPr>
                      <a:r>
                        <a:rPr lang="en-US" sz="1600" b="1" dirty="0">
                          <a:solidFill>
                            <a:sysClr val="windowText" lastClr="000000"/>
                          </a:solidFill>
                          <a:effectLst/>
                        </a:rPr>
                        <a:t>Questions based on research into student thinking</a:t>
                      </a:r>
                      <a:endParaRPr lang="en-US" sz="1600" b="1" dirty="0">
                        <a:solidFill>
                          <a:sysClr val="windowText" lastClr="000000"/>
                        </a:solidFill>
                        <a:effectLst/>
                        <a:latin typeface="Calibri"/>
                        <a:ea typeface="Calibri"/>
                        <a:cs typeface="Times New Roman"/>
                      </a:endParaRPr>
                    </a:p>
                  </a:txBody>
                  <a:tcPr marL="28575" marR="28575" marT="0" marB="0" anchor="b">
                    <a:solidFill>
                      <a:schemeClr val="accent4">
                        <a:lumMod val="40000"/>
                        <a:lumOff val="60000"/>
                      </a:schemeClr>
                    </a:solidFill>
                  </a:tcPr>
                </a:tc>
              </a:tr>
              <a:tr h="161925">
                <a:tc>
                  <a:txBody>
                    <a:bodyPr/>
                    <a:lstStyle/>
                    <a:p>
                      <a:pPr marL="0" marR="0">
                        <a:lnSpc>
                          <a:spcPct val="115000"/>
                        </a:lnSpc>
                        <a:spcBef>
                          <a:spcPts val="0"/>
                        </a:spcBef>
                        <a:spcAft>
                          <a:spcPts val="0"/>
                        </a:spcAft>
                      </a:pPr>
                      <a:r>
                        <a:rPr lang="en-US" sz="1600" b="1" dirty="0">
                          <a:solidFill>
                            <a:sysClr val="windowText" lastClr="000000"/>
                          </a:solidFill>
                          <a:effectLst/>
                        </a:rPr>
                        <a:t>Student interviews</a:t>
                      </a:r>
                      <a:endParaRPr lang="en-US" sz="1600" b="1" dirty="0">
                        <a:solidFill>
                          <a:sysClr val="windowText" lastClr="000000"/>
                        </a:solidFill>
                        <a:effectLst/>
                        <a:latin typeface="Calibri"/>
                        <a:ea typeface="Calibri"/>
                        <a:cs typeface="Times New Roman"/>
                      </a:endParaRPr>
                    </a:p>
                  </a:txBody>
                  <a:tcPr marL="28575" marR="28575" marT="0" marB="0" anchor="b">
                    <a:solidFill>
                      <a:schemeClr val="accent4">
                        <a:lumMod val="40000"/>
                        <a:lumOff val="60000"/>
                      </a:schemeClr>
                    </a:solidFill>
                  </a:tcPr>
                </a:tc>
              </a:tr>
              <a:tr h="26003">
                <a:tc>
                  <a:txBody>
                    <a:bodyPr/>
                    <a:lstStyle/>
                    <a:p>
                      <a:pPr marL="0" marR="0">
                        <a:lnSpc>
                          <a:spcPct val="115000"/>
                        </a:lnSpc>
                        <a:spcBef>
                          <a:spcPts val="0"/>
                        </a:spcBef>
                        <a:spcAft>
                          <a:spcPts val="0"/>
                        </a:spcAft>
                      </a:pPr>
                      <a:r>
                        <a:rPr lang="en-US" sz="1600" b="1" dirty="0">
                          <a:solidFill>
                            <a:sysClr val="windowText" lastClr="000000"/>
                          </a:solidFill>
                          <a:effectLst/>
                        </a:rPr>
                        <a:t>Tested at multiple institutions</a:t>
                      </a:r>
                      <a:endParaRPr lang="en-US" sz="1600" b="1" dirty="0">
                        <a:solidFill>
                          <a:sysClr val="windowText" lastClr="000000"/>
                        </a:solidFill>
                        <a:effectLst/>
                        <a:latin typeface="Calibri"/>
                        <a:ea typeface="Calibri"/>
                        <a:cs typeface="Times New Roman"/>
                      </a:endParaRPr>
                    </a:p>
                  </a:txBody>
                  <a:tcPr marL="28575" marR="28575" marT="0" marB="0" anchor="b">
                    <a:solidFill>
                      <a:schemeClr val="accent4">
                        <a:lumMod val="40000"/>
                        <a:lumOff val="60000"/>
                      </a:schemeClr>
                    </a:solidFill>
                  </a:tcPr>
                </a:tc>
              </a:tr>
              <a:tr h="0">
                <a:tc>
                  <a:txBody>
                    <a:bodyPr/>
                    <a:lstStyle/>
                    <a:p>
                      <a:pPr marL="0" marR="0">
                        <a:lnSpc>
                          <a:spcPct val="115000"/>
                        </a:lnSpc>
                        <a:spcBef>
                          <a:spcPts val="0"/>
                        </a:spcBef>
                        <a:spcAft>
                          <a:spcPts val="0"/>
                        </a:spcAft>
                      </a:pPr>
                      <a:r>
                        <a:rPr lang="en-US" sz="1600" b="1" dirty="0">
                          <a:solidFill>
                            <a:sysClr val="windowText" lastClr="000000"/>
                          </a:solidFill>
                          <a:effectLst/>
                        </a:rPr>
                        <a:t>At least one peer reviewed publication</a:t>
                      </a:r>
                      <a:endParaRPr lang="en-US" sz="1600" b="1" dirty="0">
                        <a:solidFill>
                          <a:sysClr val="windowText" lastClr="000000"/>
                        </a:solidFill>
                        <a:effectLst/>
                        <a:latin typeface="Calibri"/>
                        <a:ea typeface="Calibri"/>
                        <a:cs typeface="Times New Roman"/>
                      </a:endParaRPr>
                    </a:p>
                  </a:txBody>
                  <a:tcPr marL="28575" marR="28575" marT="0" marB="0" anchor="b">
                    <a:solidFill>
                      <a:schemeClr val="accent4">
                        <a:lumMod val="40000"/>
                        <a:lumOff val="60000"/>
                      </a:schemeClr>
                    </a:solidFill>
                  </a:tcPr>
                </a:tc>
              </a:tr>
            </a:tbl>
          </a:graphicData>
        </a:graphic>
      </p:graphicFrame>
      <p:pic>
        <p:nvPicPr>
          <p:cNvPr id="1028" name="Picture 1" descr="https://www.docollab.com/files/image/7b1dcae38c8f4e5aa0014179b3efc05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17000" y="24917400"/>
            <a:ext cx="2686050" cy="188595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3" descr="https://www.docollab.com/files/image/a9a1174f8efa4860824cb48c018469dc"/>
          <p:cNvPicPr/>
          <p:nvPr/>
        </p:nvPicPr>
        <p:blipFill>
          <a:blip r:embed="rId3">
            <a:extLst>
              <a:ext uri="{28A0092B-C50C-407E-A947-70E740481C1C}">
                <a14:useLocalDpi xmlns:a14="http://schemas.microsoft.com/office/drawing/2010/main" val="0"/>
              </a:ext>
            </a:extLst>
          </a:blip>
          <a:srcRect/>
          <a:stretch>
            <a:fillRect/>
          </a:stretch>
        </p:blipFill>
        <p:spPr bwMode="auto">
          <a:xfrm>
            <a:off x="20345400" y="33528000"/>
            <a:ext cx="2835910" cy="2096135"/>
          </a:xfrm>
          <a:prstGeom prst="rect">
            <a:avLst/>
          </a:prstGeom>
          <a:noFill/>
          <a:ln>
            <a:noFill/>
          </a:ln>
        </p:spPr>
      </p:pic>
      <p:sp>
        <p:nvSpPr>
          <p:cNvPr id="32" name="TextBox 31"/>
          <p:cNvSpPr txBox="1"/>
          <p:nvPr/>
        </p:nvSpPr>
        <p:spPr>
          <a:xfrm>
            <a:off x="18288000" y="41910000"/>
            <a:ext cx="13993739" cy="1200329"/>
          </a:xfrm>
          <a:prstGeom prst="rect">
            <a:avLst/>
          </a:prstGeom>
          <a:noFill/>
        </p:spPr>
        <p:txBody>
          <a:bodyPr wrap="square" rtlCol="0">
            <a:spAutoFit/>
          </a:bodyPr>
          <a:lstStyle/>
          <a:p>
            <a:r>
              <a:rPr lang="en-US" sz="3600" dirty="0"/>
              <a:t>This research </a:t>
            </a:r>
            <a:r>
              <a:rPr lang="en-US" sz="3600" dirty="0" smtClean="0"/>
              <a:t>is supported </a:t>
            </a:r>
            <a:r>
              <a:rPr lang="en-US" sz="3600" dirty="0"/>
              <a:t>by NSF grants PHY-1157044 and DUE-1347821, and the KSU Department of Physics.</a:t>
            </a:r>
          </a:p>
        </p:txBody>
      </p:sp>
      <p:sp>
        <p:nvSpPr>
          <p:cNvPr id="38" name="TextBox 37"/>
          <p:cNvSpPr txBox="1"/>
          <p:nvPr/>
        </p:nvSpPr>
        <p:spPr>
          <a:xfrm>
            <a:off x="2095500" y="5105400"/>
            <a:ext cx="28727400" cy="861774"/>
          </a:xfrm>
          <a:prstGeom prst="rect">
            <a:avLst/>
          </a:prstGeom>
          <a:noFill/>
        </p:spPr>
        <p:txBody>
          <a:bodyPr wrap="square" rtlCol="0">
            <a:spAutoFit/>
          </a:bodyPr>
          <a:lstStyle/>
          <a:p>
            <a:pPr algn="ctr"/>
            <a:r>
              <a:rPr lang="en-US" sz="5000" baseline="30000" dirty="0"/>
              <a:t>1</a:t>
            </a:r>
            <a:r>
              <a:rPr lang="en-US" sz="5000" dirty="0"/>
              <a:t>Rowan University, </a:t>
            </a:r>
            <a:r>
              <a:rPr lang="en-US" sz="5000" baseline="30000" dirty="0"/>
              <a:t>2</a:t>
            </a:r>
            <a:r>
              <a:rPr lang="en-US" sz="5000" dirty="0"/>
              <a:t>Kansas State University, </a:t>
            </a:r>
            <a:r>
              <a:rPr lang="en-US" sz="5000" baseline="30000" dirty="0"/>
              <a:t>3</a:t>
            </a:r>
            <a:r>
              <a:rPr lang="en-US" sz="5000" dirty="0"/>
              <a:t>McKagan Enterprises, </a:t>
            </a:r>
            <a:r>
              <a:rPr lang="en-US" sz="5000" baseline="30000" dirty="0"/>
              <a:t>4</a:t>
            </a:r>
            <a:r>
              <a:rPr lang="en-US" sz="5000" dirty="0"/>
              <a:t>American Association of Physics Teachers</a:t>
            </a:r>
          </a:p>
        </p:txBody>
      </p:sp>
      <p:sp>
        <p:nvSpPr>
          <p:cNvPr id="40" name="TextBox 39"/>
          <p:cNvSpPr txBox="1"/>
          <p:nvPr/>
        </p:nvSpPr>
        <p:spPr>
          <a:xfrm>
            <a:off x="26746200" y="8763000"/>
            <a:ext cx="5791200" cy="8433077"/>
          </a:xfrm>
          <a:prstGeom prst="rect">
            <a:avLst/>
          </a:prstGeom>
          <a:noFill/>
        </p:spPr>
        <p:txBody>
          <a:bodyPr wrap="square" rtlCol="0">
            <a:spAutoFit/>
          </a:bodyPr>
          <a:lstStyle/>
          <a:p>
            <a:r>
              <a:rPr lang="en-US" sz="4400" dirty="0" smtClean="0"/>
              <a:t>50+ Assessment </a:t>
            </a:r>
            <a:r>
              <a:rPr lang="en-US" sz="4400" dirty="0"/>
              <a:t>I</a:t>
            </a:r>
            <a:r>
              <a:rPr lang="en-US" sz="4400" dirty="0" smtClean="0"/>
              <a:t>mplementation </a:t>
            </a:r>
            <a:r>
              <a:rPr lang="en-US" sz="4400" dirty="0"/>
              <a:t>G</a:t>
            </a:r>
            <a:r>
              <a:rPr lang="en-US" sz="4400" dirty="0" smtClean="0"/>
              <a:t>uides </a:t>
            </a:r>
            <a:r>
              <a:rPr lang="en-US" sz="4400" dirty="0"/>
              <a:t>will be available on </a:t>
            </a:r>
            <a:r>
              <a:rPr lang="en-US" sz="6000" b="1" dirty="0"/>
              <a:t>PhysPort.org</a:t>
            </a:r>
            <a:r>
              <a:rPr lang="en-US" sz="6000" dirty="0"/>
              <a:t> </a:t>
            </a:r>
            <a:r>
              <a:rPr lang="en-US" sz="4000" dirty="0"/>
              <a:t>(formerly </a:t>
            </a:r>
            <a:r>
              <a:rPr lang="en-US" sz="4000" dirty="0" err="1"/>
              <a:t>PERUsersGuide</a:t>
            </a:r>
            <a:r>
              <a:rPr lang="en-US" sz="4000" dirty="0"/>
              <a:t>)</a:t>
            </a:r>
            <a:r>
              <a:rPr lang="en-US" sz="4400" dirty="0"/>
              <a:t>, an online resource </a:t>
            </a:r>
            <a:r>
              <a:rPr lang="en-US" sz="4400" dirty="0" smtClean="0"/>
              <a:t>for </a:t>
            </a:r>
            <a:r>
              <a:rPr lang="en-US" sz="4400" dirty="0"/>
              <a:t>promoting research-based teaching methods in classrooms </a:t>
            </a:r>
            <a:endParaRPr lang="en-US" sz="4400" dirty="0" smtClean="0"/>
          </a:p>
          <a:p>
            <a:r>
              <a:rPr lang="en-US" sz="4400" dirty="0" smtClean="0"/>
              <a:t>across </a:t>
            </a:r>
            <a:r>
              <a:rPr lang="en-US" sz="4400" dirty="0"/>
              <a:t>the country</a:t>
            </a:r>
          </a:p>
          <a:p>
            <a:endParaRPr lang="en-US" dirty="0"/>
          </a:p>
        </p:txBody>
      </p:sp>
      <p:sp>
        <p:nvSpPr>
          <p:cNvPr id="48" name="Left Brace 47"/>
          <p:cNvSpPr/>
          <p:nvPr/>
        </p:nvSpPr>
        <p:spPr>
          <a:xfrm>
            <a:off x="7924800" y="13258800"/>
            <a:ext cx="1474694" cy="4342980"/>
          </a:xfrm>
          <a:prstGeom prst="leftBrace">
            <a:avLst/>
          </a:prstGeom>
          <a:ln w="2540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Left Brace 48"/>
          <p:cNvSpPr/>
          <p:nvPr/>
        </p:nvSpPr>
        <p:spPr>
          <a:xfrm>
            <a:off x="7924800" y="29456956"/>
            <a:ext cx="1474694" cy="2394644"/>
          </a:xfrm>
          <a:prstGeom prst="leftBrace">
            <a:avLst/>
          </a:prstGeom>
          <a:ln w="2540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TextBox 45"/>
          <p:cNvSpPr txBox="1"/>
          <p:nvPr/>
        </p:nvSpPr>
        <p:spPr>
          <a:xfrm>
            <a:off x="9906000" y="33299400"/>
            <a:ext cx="10668000" cy="2400657"/>
          </a:xfrm>
          <a:prstGeom prst="rect">
            <a:avLst/>
          </a:prstGeom>
          <a:noFill/>
        </p:spPr>
        <p:txBody>
          <a:bodyPr wrap="square" rtlCol="0">
            <a:spAutoFit/>
          </a:bodyPr>
          <a:lstStyle/>
          <a:p>
            <a:r>
              <a:rPr lang="en-US" altLang="en-US" sz="3200" dirty="0" smtClean="0">
                <a:latin typeface="Calibri" pitchFamily="34" charset="0"/>
                <a:ea typeface="Calibri" pitchFamily="34" charset="0"/>
                <a:cs typeface="Times New Roman" pitchFamily="18" charset="0"/>
              </a:rPr>
              <a:t>Benjamin </a:t>
            </a:r>
            <a:r>
              <a:rPr lang="en-US" altLang="en-US" sz="3200" dirty="0">
                <a:latin typeface="Calibri" pitchFamily="34" charset="0"/>
                <a:ea typeface="Calibri" pitchFamily="34" charset="0"/>
                <a:cs typeface="Times New Roman" pitchFamily="18" charset="0"/>
              </a:rPr>
              <a:t>M. </a:t>
            </a:r>
            <a:r>
              <a:rPr lang="en-US" altLang="en-US" sz="3200" dirty="0" err="1">
                <a:latin typeface="Calibri" pitchFamily="34" charset="0"/>
                <a:ea typeface="Calibri" pitchFamily="34" charset="0"/>
                <a:cs typeface="Times New Roman" pitchFamily="18" charset="0"/>
              </a:rPr>
              <a:t>Zwickl</a:t>
            </a:r>
            <a:r>
              <a:rPr lang="en-US" altLang="en-US" sz="3200" dirty="0">
                <a:latin typeface="Calibri" pitchFamily="34" charset="0"/>
                <a:ea typeface="Calibri" pitchFamily="34" charset="0"/>
                <a:cs typeface="Times New Roman" pitchFamily="18" charset="0"/>
              </a:rPr>
              <a:t>, Noah Finkelstein and H. J. </a:t>
            </a:r>
            <a:r>
              <a:rPr lang="en-US" altLang="en-US" sz="3200" dirty="0" smtClean="0">
                <a:latin typeface="Calibri" pitchFamily="34" charset="0"/>
                <a:ea typeface="Calibri" pitchFamily="34" charset="0"/>
                <a:cs typeface="Times New Roman" pitchFamily="18" charset="0"/>
              </a:rPr>
              <a:t>Lewandowski</a:t>
            </a:r>
            <a:br>
              <a:rPr lang="en-US" altLang="en-US" sz="3200" dirty="0" smtClean="0">
                <a:latin typeface="Calibri" pitchFamily="34" charset="0"/>
                <a:ea typeface="Calibri" pitchFamily="34" charset="0"/>
                <a:cs typeface="Times New Roman" pitchFamily="18" charset="0"/>
              </a:rPr>
            </a:br>
            <a:r>
              <a:rPr lang="en-US" altLang="en-US" sz="3200" dirty="0" smtClean="0">
                <a:latin typeface="Calibri" pitchFamily="34" charset="0"/>
                <a:ea typeface="Calibri" pitchFamily="34" charset="0"/>
                <a:cs typeface="Times New Roman" pitchFamily="18" charset="0"/>
              </a:rPr>
              <a:t>of </a:t>
            </a:r>
            <a:r>
              <a:rPr lang="en-US" altLang="en-US" sz="3200" dirty="0">
                <a:latin typeface="Calibri" pitchFamily="34" charset="0"/>
                <a:ea typeface="Calibri" pitchFamily="34" charset="0"/>
                <a:cs typeface="Times New Roman" pitchFamily="18" charset="0"/>
              </a:rPr>
              <a:t>the University of </a:t>
            </a:r>
            <a:r>
              <a:rPr lang="en-US" altLang="en-US" sz="3200" dirty="0" smtClean="0">
                <a:latin typeface="Calibri" pitchFamily="34" charset="0"/>
                <a:ea typeface="Calibri" pitchFamily="34" charset="0"/>
                <a:cs typeface="Times New Roman" pitchFamily="18" charset="0"/>
              </a:rPr>
              <a:t>Colorado</a:t>
            </a:r>
            <a:r>
              <a:rPr lang="en-US" altLang="en-US" sz="3200" dirty="0">
                <a:latin typeface="Calibri" pitchFamily="34" charset="0"/>
                <a:ea typeface="Calibri" pitchFamily="34" charset="0"/>
                <a:cs typeface="Times New Roman" pitchFamily="18" charset="0"/>
              </a:rPr>
              <a:t>, </a:t>
            </a:r>
            <a:r>
              <a:rPr lang="en-US" altLang="en-US" sz="3200" dirty="0" smtClean="0">
                <a:latin typeface="Calibri" pitchFamily="34" charset="0"/>
                <a:ea typeface="Calibri" pitchFamily="34" charset="0"/>
                <a:cs typeface="Times New Roman" pitchFamily="18" charset="0"/>
              </a:rPr>
              <a:t>Boulder developed </a:t>
            </a:r>
            <a:r>
              <a:rPr lang="en-US" altLang="en-US" sz="3200" dirty="0">
                <a:latin typeface="Calibri" pitchFamily="34" charset="0"/>
                <a:ea typeface="Calibri" pitchFamily="34" charset="0"/>
                <a:cs typeface="Times New Roman" pitchFamily="18" charset="0"/>
              </a:rPr>
              <a:t>the test.</a:t>
            </a:r>
            <a:endParaRPr lang="en-US" altLang="en-US" sz="3200" dirty="0">
              <a:latin typeface="Arial" pitchFamily="34" charset="0"/>
              <a:cs typeface="Arial" pitchFamily="34" charset="0"/>
            </a:endParaRPr>
          </a:p>
          <a:p>
            <a:endParaRPr lang="en-US" dirty="0"/>
          </a:p>
        </p:txBody>
      </p:sp>
      <p:sp>
        <p:nvSpPr>
          <p:cNvPr id="6" name="TextBox 5"/>
          <p:cNvSpPr txBox="1"/>
          <p:nvPr/>
        </p:nvSpPr>
        <p:spPr>
          <a:xfrm>
            <a:off x="8117679" y="36463069"/>
            <a:ext cx="1178721" cy="646331"/>
          </a:xfrm>
          <a:prstGeom prst="rect">
            <a:avLst/>
          </a:prstGeom>
          <a:noFill/>
        </p:spPr>
        <p:txBody>
          <a:bodyPr wrap="none" rtlCol="0">
            <a:spAutoFit/>
          </a:bodyPr>
          <a:lstStyle/>
          <a:p>
            <a:r>
              <a:rPr lang="en-US" sz="3600" b="1" dirty="0" smtClean="0"/>
              <a:t>Topic</a:t>
            </a:r>
            <a:endParaRPr lang="en-US" sz="3600" b="1" dirty="0"/>
          </a:p>
        </p:txBody>
      </p:sp>
      <p:sp>
        <p:nvSpPr>
          <p:cNvPr id="9" name="TextBox 8"/>
          <p:cNvSpPr txBox="1"/>
          <p:nvPr/>
        </p:nvSpPr>
        <p:spPr>
          <a:xfrm rot="16200000">
            <a:off x="-1241903" y="39951503"/>
            <a:ext cx="4654137" cy="646331"/>
          </a:xfrm>
          <a:prstGeom prst="rect">
            <a:avLst/>
          </a:prstGeom>
          <a:noFill/>
        </p:spPr>
        <p:txBody>
          <a:bodyPr wrap="square" rtlCol="0">
            <a:spAutoFit/>
          </a:bodyPr>
          <a:lstStyle/>
          <a:p>
            <a:r>
              <a:rPr lang="en-US" sz="3600" b="1" dirty="0" smtClean="0"/>
              <a:t>Student populations</a:t>
            </a:r>
            <a:endParaRPr lang="en-US" sz="3600" b="1" dirty="0"/>
          </a:p>
        </p:txBody>
      </p:sp>
      <p:sp>
        <p:nvSpPr>
          <p:cNvPr id="33" name="Rounded Rectangle 32"/>
          <p:cNvSpPr/>
          <p:nvPr/>
        </p:nvSpPr>
        <p:spPr>
          <a:xfrm>
            <a:off x="16535400" y="36271200"/>
            <a:ext cx="16078200" cy="4724400"/>
          </a:xfrm>
          <a:prstGeom prst="roundRect">
            <a:avLst>
              <a:gd name="adj" fmla="val 1106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2150728202"/>
              </p:ext>
            </p:extLst>
          </p:nvPr>
        </p:nvGraphicFramePr>
        <p:xfrm>
          <a:off x="18363209" y="36903660"/>
          <a:ext cx="14021791" cy="3634740"/>
        </p:xfrm>
        <a:graphic>
          <a:graphicData uri="http://schemas.openxmlformats.org/drawingml/2006/table">
            <a:tbl>
              <a:tblPr>
                <a:tableStyleId>{5C22544A-7EE6-4342-B048-85BDC9FD1C3A}</a:tableStyleId>
              </a:tblPr>
              <a:tblGrid>
                <a:gridCol w="1829791"/>
                <a:gridCol w="1524000"/>
                <a:gridCol w="1371600"/>
                <a:gridCol w="990600"/>
                <a:gridCol w="1197991"/>
                <a:gridCol w="1621409"/>
                <a:gridCol w="1295400"/>
                <a:gridCol w="1143000"/>
                <a:gridCol w="1600200"/>
                <a:gridCol w="1447800"/>
              </a:tblGrid>
              <a:tr h="914400">
                <a:tc>
                  <a:txBody>
                    <a:bodyPr/>
                    <a:lstStyle/>
                    <a:p>
                      <a:pPr algn="ctr" fontAlgn="b"/>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solidFill>
                            <a:sysClr val="windowText" lastClr="000000"/>
                          </a:solidFill>
                          <a:effectLst/>
                        </a:rPr>
                        <a:t>Mechanics</a:t>
                      </a:r>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200" u="none" strike="noStrike" dirty="0">
                          <a:solidFill>
                            <a:sysClr val="windowText" lastClr="000000"/>
                          </a:solidFill>
                          <a:effectLst/>
                        </a:rPr>
                        <a:t>Electricity/Magnetism</a:t>
                      </a:r>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200" u="none" strike="noStrike" dirty="0">
                          <a:solidFill>
                            <a:sysClr val="windowText" lastClr="000000"/>
                          </a:solidFill>
                          <a:effectLst/>
                        </a:rPr>
                        <a:t>Waves/Optics</a:t>
                      </a:r>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indent="0" algn="ctr" defTabSz="4389120" rtl="0" eaLnBrk="1" fontAlgn="b" latinLnBrk="0" hangingPunct="1">
                        <a:lnSpc>
                          <a:spcPct val="100000"/>
                        </a:lnSpc>
                        <a:spcBef>
                          <a:spcPts val="0"/>
                        </a:spcBef>
                        <a:spcAft>
                          <a:spcPts val="0"/>
                        </a:spcAft>
                        <a:buClrTx/>
                        <a:buSzTx/>
                        <a:buFontTx/>
                        <a:buNone/>
                        <a:tabLst/>
                        <a:defRPr/>
                      </a:pPr>
                      <a:r>
                        <a:rPr lang="en-US" sz="2200" u="none" strike="noStrike" dirty="0" smtClean="0">
                          <a:solidFill>
                            <a:sysClr val="windowText" lastClr="000000"/>
                          </a:solidFill>
                          <a:effectLst/>
                        </a:rPr>
                        <a:t>Thermal/Quantum</a:t>
                      </a:r>
                      <a:endParaRPr lang="en-US" sz="2200" b="0" i="0" u="none" strike="noStrike" dirty="0" smtClean="0">
                        <a:solidFill>
                          <a:sysClr val="windowText" lastClr="000000"/>
                        </a:solidFill>
                        <a:effectLst/>
                        <a:latin typeface="+mn-lt"/>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200" u="none" strike="noStrike" dirty="0">
                          <a:solidFill>
                            <a:sysClr val="windowText" lastClr="000000"/>
                          </a:solidFill>
                          <a:effectLst/>
                        </a:rPr>
                        <a:t>Mathematics</a:t>
                      </a:r>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200" u="none" strike="noStrike" dirty="0">
                          <a:solidFill>
                            <a:sysClr val="windowText" lastClr="000000"/>
                          </a:solidFill>
                          <a:effectLst/>
                        </a:rPr>
                        <a:t>Lab Skills</a:t>
                      </a:r>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200" u="none" strike="noStrike" dirty="0">
                          <a:solidFill>
                            <a:sysClr val="windowText" lastClr="000000"/>
                          </a:solidFill>
                          <a:effectLst/>
                        </a:rPr>
                        <a:t>Beliefs</a:t>
                      </a:r>
                      <a:r>
                        <a:rPr lang="en-US" sz="2200" u="none" strike="noStrike" dirty="0" smtClean="0">
                          <a:solidFill>
                            <a:sysClr val="windowText" lastClr="000000"/>
                          </a:solidFill>
                          <a:effectLst/>
                        </a:rPr>
                        <a:t>/</a:t>
                      </a:r>
                    </a:p>
                    <a:p>
                      <a:pPr algn="ctr" fontAlgn="b"/>
                      <a:r>
                        <a:rPr lang="en-US" sz="2200" u="none" strike="noStrike" dirty="0" smtClean="0">
                          <a:solidFill>
                            <a:sysClr val="windowText" lastClr="000000"/>
                          </a:solidFill>
                          <a:effectLst/>
                        </a:rPr>
                        <a:t>Attitudes</a:t>
                      </a:r>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200" u="none" strike="noStrike" dirty="0">
                          <a:solidFill>
                            <a:sysClr val="windowText" lastClr="000000"/>
                          </a:solidFill>
                          <a:effectLst/>
                        </a:rPr>
                        <a:t>Interactive Teaching</a:t>
                      </a:r>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200" u="none" strike="noStrike" dirty="0">
                          <a:solidFill>
                            <a:sysClr val="windowText" lastClr="000000"/>
                          </a:solidFill>
                          <a:effectLst/>
                        </a:rPr>
                        <a:t>Scientific Reasoning</a:t>
                      </a:r>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lumMod val="40000"/>
                        <a:lumOff val="60000"/>
                      </a:schemeClr>
                    </a:solidFill>
                  </a:tcPr>
                </a:tc>
              </a:tr>
              <a:tr h="190500">
                <a:tc>
                  <a:txBody>
                    <a:bodyPr/>
                    <a:lstStyle/>
                    <a:p>
                      <a:pPr algn="ctr" fontAlgn="b"/>
                      <a:r>
                        <a:rPr lang="en-US" sz="2200" u="none" strike="noStrike" dirty="0">
                          <a:solidFill>
                            <a:sysClr val="windowText" lastClr="000000"/>
                          </a:solidFill>
                          <a:effectLst/>
                        </a:rPr>
                        <a:t>Gold star</a:t>
                      </a:r>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200" u="none" strike="noStrike" dirty="0">
                          <a:solidFill>
                            <a:sysClr val="windowText" lastClr="000000"/>
                          </a:solidFill>
                          <a:effectLst/>
                        </a:rPr>
                        <a:t>FCI, </a:t>
                      </a:r>
                      <a:r>
                        <a:rPr lang="en-US" sz="2200" u="none" strike="noStrike" dirty="0" smtClean="0">
                          <a:solidFill>
                            <a:sysClr val="windowText" lastClr="000000"/>
                          </a:solidFill>
                          <a:effectLst/>
                        </a:rPr>
                        <a:t/>
                      </a:r>
                      <a:br>
                        <a:rPr lang="en-US" sz="2200" u="none" strike="noStrike" dirty="0" smtClean="0">
                          <a:solidFill>
                            <a:sysClr val="windowText" lastClr="000000"/>
                          </a:solidFill>
                          <a:effectLst/>
                        </a:rPr>
                      </a:br>
                      <a:r>
                        <a:rPr lang="en-US" sz="2200" u="none" strike="noStrike" dirty="0" smtClean="0">
                          <a:solidFill>
                            <a:sysClr val="windowText" lastClr="000000"/>
                          </a:solidFill>
                          <a:effectLst/>
                        </a:rPr>
                        <a:t>FMCE</a:t>
                      </a:r>
                      <a:r>
                        <a:rPr lang="en-US" sz="2200" u="none" strike="noStrike" dirty="0">
                          <a:solidFill>
                            <a:sysClr val="windowText" lastClr="000000"/>
                          </a:solidFill>
                          <a:effectLst/>
                        </a:rPr>
                        <a:t>, </a:t>
                      </a:r>
                      <a:r>
                        <a:rPr lang="en-US" sz="2200" u="none" strike="noStrike" dirty="0" smtClean="0">
                          <a:solidFill>
                            <a:sysClr val="windowText" lastClr="000000"/>
                          </a:solidFill>
                          <a:effectLst/>
                        </a:rPr>
                        <a:t/>
                      </a:r>
                      <a:br>
                        <a:rPr lang="en-US" sz="2200" u="none" strike="noStrike" dirty="0" smtClean="0">
                          <a:solidFill>
                            <a:sysClr val="windowText" lastClr="000000"/>
                          </a:solidFill>
                          <a:effectLst/>
                        </a:rPr>
                      </a:br>
                      <a:r>
                        <a:rPr lang="en-US" sz="2200" u="none" strike="noStrike" dirty="0" smtClean="0">
                          <a:solidFill>
                            <a:sysClr val="windowText" lastClr="000000"/>
                          </a:solidFill>
                          <a:effectLst/>
                        </a:rPr>
                        <a:t>TUG</a:t>
                      </a:r>
                      <a:r>
                        <a:rPr lang="en-US" sz="2200" u="none" strike="noStrike" dirty="0">
                          <a:solidFill>
                            <a:sysClr val="windowText" lastClr="000000"/>
                          </a:solidFill>
                          <a:effectLst/>
                        </a:rPr>
                        <a:t>-K</a:t>
                      </a:r>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solidFill>
                            <a:sysClr val="windowText" lastClr="000000"/>
                          </a:solidFill>
                          <a:effectLst/>
                        </a:rPr>
                        <a:t>BEMA, DIRECT, CUE</a:t>
                      </a:r>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389120" rtl="0" eaLnBrk="1" fontAlgn="b" latinLnBrk="0" hangingPunct="1">
                        <a:lnSpc>
                          <a:spcPct val="100000"/>
                        </a:lnSpc>
                        <a:spcBef>
                          <a:spcPts val="0"/>
                        </a:spcBef>
                        <a:spcAft>
                          <a:spcPts val="0"/>
                        </a:spcAft>
                        <a:buClrTx/>
                        <a:buSzTx/>
                        <a:buFontTx/>
                        <a:buNone/>
                        <a:tabLst/>
                        <a:defRPr/>
                      </a:pPr>
                      <a:r>
                        <a:rPr lang="en-US" sz="2200" u="none" strike="noStrike" dirty="0" smtClean="0">
                          <a:solidFill>
                            <a:sysClr val="windowText" lastClr="000000"/>
                          </a:solidFill>
                          <a:effectLst/>
                        </a:rPr>
                        <a:t>QMCS</a:t>
                      </a:r>
                      <a:endParaRPr lang="en-US" sz="2200" b="0" i="0" u="none" strike="noStrike" dirty="0" smtClean="0">
                        <a:solidFill>
                          <a:sysClr val="windowText" lastClr="000000"/>
                        </a:solidFill>
                        <a:effectLst/>
                        <a:latin typeface="+mn-lt"/>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solidFill>
                            <a:sysClr val="windowText" lastClr="000000"/>
                          </a:solidFill>
                          <a:effectLst/>
                        </a:rPr>
                        <a:t>CLASS, MPEX</a:t>
                      </a:r>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2200" u="none" strike="noStrike" dirty="0">
                          <a:solidFill>
                            <a:sysClr val="windowText" lastClr="000000"/>
                          </a:solidFill>
                          <a:effectLst/>
                        </a:rPr>
                        <a:t>Level 2</a:t>
                      </a:r>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200" u="none" strike="noStrike">
                          <a:solidFill>
                            <a:sysClr val="windowText" lastClr="000000"/>
                          </a:solidFill>
                          <a:effectLst/>
                        </a:rPr>
                        <a:t>EMCS, ECA</a:t>
                      </a:r>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solidFill>
                            <a:sysClr val="windowText" lastClr="000000"/>
                          </a:solidFill>
                          <a:effectLst/>
                        </a:rPr>
                        <a:t>CSEM</a:t>
                      </a:r>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solidFill>
                            <a:sysClr val="windowText" lastClr="000000"/>
                          </a:solidFill>
                          <a:effectLst/>
                        </a:rPr>
                        <a:t>WDT</a:t>
                      </a:r>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389120" rtl="0" eaLnBrk="1" fontAlgn="b" latinLnBrk="0" hangingPunct="1">
                        <a:lnSpc>
                          <a:spcPct val="100000"/>
                        </a:lnSpc>
                        <a:spcBef>
                          <a:spcPts val="0"/>
                        </a:spcBef>
                        <a:spcAft>
                          <a:spcPts val="0"/>
                        </a:spcAft>
                        <a:buClrTx/>
                        <a:buSzTx/>
                        <a:buFontTx/>
                        <a:buNone/>
                        <a:tabLst/>
                        <a:defRPr/>
                      </a:pPr>
                      <a:r>
                        <a:rPr lang="en-US" sz="2200" u="none" strike="noStrike" dirty="0" smtClean="0">
                          <a:solidFill>
                            <a:sysClr val="windowText" lastClr="000000"/>
                          </a:solidFill>
                          <a:effectLst/>
                        </a:rPr>
                        <a:t>QPCS</a:t>
                      </a:r>
                      <a:endParaRPr lang="en-US" sz="2200" b="0" i="0" u="none" strike="noStrike" dirty="0" smtClean="0">
                        <a:solidFill>
                          <a:sysClr val="windowText" lastClr="000000"/>
                        </a:solidFill>
                        <a:effectLst/>
                        <a:latin typeface="+mn-lt"/>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solidFill>
                            <a:sysClr val="windowText" lastClr="000000"/>
                          </a:solidFill>
                          <a:effectLst/>
                        </a:rPr>
                        <a:t>CDPA, </a:t>
                      </a:r>
                      <a:r>
                        <a:rPr lang="en-US" sz="2200" u="none" strike="noStrike" dirty="0" smtClean="0">
                          <a:solidFill>
                            <a:sysClr val="windowText" lastClr="000000"/>
                          </a:solidFill>
                          <a:effectLst/>
                        </a:rPr>
                        <a:t/>
                      </a:r>
                      <a:br>
                        <a:rPr lang="en-US" sz="2200" u="none" strike="noStrike" dirty="0" smtClean="0">
                          <a:solidFill>
                            <a:sysClr val="windowText" lastClr="000000"/>
                          </a:solidFill>
                          <a:effectLst/>
                        </a:rPr>
                      </a:br>
                      <a:r>
                        <a:rPr lang="en-US" sz="2200" u="none" strike="noStrike" dirty="0" smtClean="0">
                          <a:solidFill>
                            <a:sysClr val="windowText" lastClr="000000"/>
                          </a:solidFill>
                          <a:effectLst/>
                        </a:rPr>
                        <a:t>E</a:t>
                      </a:r>
                      <a:r>
                        <a:rPr lang="en-US" sz="2200" u="none" strike="noStrike" dirty="0">
                          <a:solidFill>
                            <a:sysClr val="windowText" lastClr="000000"/>
                          </a:solidFill>
                          <a:effectLst/>
                        </a:rPr>
                        <a:t>-CLASS</a:t>
                      </a:r>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solidFill>
                            <a:sysClr val="windowText" lastClr="000000"/>
                          </a:solidFill>
                          <a:effectLst/>
                        </a:rPr>
                        <a:t>E-CLASS</a:t>
                      </a:r>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solidFill>
                            <a:sysClr val="windowText" lastClr="000000"/>
                          </a:solidFill>
                          <a:effectLst/>
                        </a:rPr>
                        <a:t>RTOP, TDOP, COPUS</a:t>
                      </a:r>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solidFill>
                            <a:sysClr val="windowText" lastClr="000000"/>
                          </a:solidFill>
                          <a:effectLst/>
                        </a:rPr>
                        <a:t>Lawson</a:t>
                      </a:r>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2200" u="none" strike="noStrike" dirty="0">
                          <a:solidFill>
                            <a:sysClr val="windowText" lastClr="000000"/>
                          </a:solidFill>
                          <a:effectLst/>
                        </a:rPr>
                        <a:t>Level 1</a:t>
                      </a:r>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solidFill>
                            <a:sysClr val="windowText" lastClr="000000"/>
                          </a:solidFill>
                          <a:effectLst/>
                        </a:rPr>
                        <a:t>ECCE</a:t>
                      </a:r>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solidFill>
                            <a:sysClr val="windowText" lastClr="000000"/>
                          </a:solidFill>
                          <a:effectLst/>
                        </a:rPr>
                        <a:t>WCI</a:t>
                      </a:r>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solidFill>
                            <a:sysClr val="windowText" lastClr="000000"/>
                          </a:solidFill>
                          <a:effectLst/>
                        </a:rPr>
                        <a:t>HTCE</a:t>
                      </a:r>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solidFill>
                            <a:sysClr val="windowText" lastClr="000000"/>
                          </a:solidFill>
                          <a:effectLst/>
                        </a:rPr>
                        <a:t>SAAR</a:t>
                      </a:r>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2200" u="none" strike="noStrike" dirty="0">
                          <a:solidFill>
                            <a:sysClr val="windowText" lastClr="000000"/>
                          </a:solidFill>
                          <a:effectLst/>
                        </a:rPr>
                        <a:t>Under development</a:t>
                      </a:r>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a:solidFill>
                            <a:sysClr val="windowText" lastClr="000000"/>
                          </a:solidFill>
                          <a:effectLst/>
                        </a:rPr>
                        <a:t>CURrENT</a:t>
                      </a:r>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solidFill>
                            <a:sysClr val="windowText" lastClr="000000"/>
                          </a:solidFill>
                          <a:effectLst/>
                        </a:rPr>
                        <a:t>QLCE, </a:t>
                      </a:r>
                      <a:r>
                        <a:rPr lang="en-US" sz="2200" u="none" strike="noStrike" dirty="0" smtClean="0">
                          <a:solidFill>
                            <a:sysClr val="windowText" lastClr="000000"/>
                          </a:solidFill>
                          <a:effectLst/>
                        </a:rPr>
                        <a:t/>
                      </a:r>
                      <a:br>
                        <a:rPr lang="en-US" sz="2200" u="none" strike="noStrike" dirty="0" smtClean="0">
                          <a:solidFill>
                            <a:sysClr val="windowText" lastClr="000000"/>
                          </a:solidFill>
                          <a:effectLst/>
                        </a:rPr>
                      </a:br>
                      <a:r>
                        <a:rPr lang="en-US" sz="2200" u="none" strike="noStrike" dirty="0" smtClean="0">
                          <a:solidFill>
                            <a:sysClr val="windowText" lastClr="000000"/>
                          </a:solidFill>
                          <a:effectLst/>
                        </a:rPr>
                        <a:t>MMCE</a:t>
                      </a:r>
                      <a:r>
                        <a:rPr lang="en-US" sz="2200" u="none" strike="noStrike" dirty="0">
                          <a:solidFill>
                            <a:sysClr val="windowText" lastClr="000000"/>
                          </a:solidFill>
                          <a:effectLst/>
                        </a:rPr>
                        <a:t>-II</a:t>
                      </a:r>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u="none" strike="noStrike" dirty="0">
                          <a:solidFill>
                            <a:sysClr val="windowText" lastClr="000000"/>
                          </a:solidFill>
                          <a:effectLst/>
                        </a:rPr>
                        <a:t>PMQ</a:t>
                      </a:r>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200" b="0" i="0" u="none" strike="noStrike" dirty="0">
                        <a:solidFill>
                          <a:sysClr val="windowText" lastClr="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bl>
          </a:graphicData>
        </a:graphic>
      </p:graphicFrame>
      <p:sp>
        <p:nvSpPr>
          <p:cNvPr id="15" name="TextBox 14"/>
          <p:cNvSpPr txBox="1"/>
          <p:nvPr/>
        </p:nvSpPr>
        <p:spPr>
          <a:xfrm>
            <a:off x="24401309" y="36271200"/>
            <a:ext cx="1178721" cy="646331"/>
          </a:xfrm>
          <a:prstGeom prst="rect">
            <a:avLst/>
          </a:prstGeom>
          <a:noFill/>
        </p:spPr>
        <p:txBody>
          <a:bodyPr wrap="none" rtlCol="0">
            <a:spAutoFit/>
          </a:bodyPr>
          <a:lstStyle/>
          <a:p>
            <a:r>
              <a:rPr lang="en-US" sz="3600" b="1" dirty="0" smtClean="0"/>
              <a:t>Topic</a:t>
            </a:r>
            <a:endParaRPr lang="en-US" sz="3600" b="1" dirty="0"/>
          </a:p>
        </p:txBody>
      </p:sp>
      <p:sp>
        <p:nvSpPr>
          <p:cNvPr id="16" name="TextBox 15"/>
          <p:cNvSpPr txBox="1"/>
          <p:nvPr/>
        </p:nvSpPr>
        <p:spPr>
          <a:xfrm rot="16200000">
            <a:off x="15904523" y="38565777"/>
            <a:ext cx="3101886" cy="646331"/>
          </a:xfrm>
          <a:prstGeom prst="rect">
            <a:avLst/>
          </a:prstGeom>
          <a:noFill/>
        </p:spPr>
        <p:txBody>
          <a:bodyPr wrap="square" rtlCol="0">
            <a:spAutoFit/>
          </a:bodyPr>
          <a:lstStyle/>
          <a:p>
            <a:r>
              <a:rPr lang="en-US" sz="3600" b="1" dirty="0" smtClean="0"/>
              <a:t>Research basis</a:t>
            </a:r>
            <a:endParaRPr lang="en-US" sz="3600" b="1" dirty="0"/>
          </a:p>
        </p:txBody>
      </p:sp>
      <p:sp>
        <p:nvSpPr>
          <p:cNvPr id="17" name="TextBox 16"/>
          <p:cNvSpPr txBox="1"/>
          <p:nvPr/>
        </p:nvSpPr>
        <p:spPr>
          <a:xfrm>
            <a:off x="26651161" y="17158514"/>
            <a:ext cx="5886239" cy="19174480"/>
          </a:xfrm>
          <a:prstGeom prst="rect">
            <a:avLst/>
          </a:prstGeom>
          <a:noFill/>
        </p:spPr>
        <p:txBody>
          <a:bodyPr wrap="square" rtlCol="0">
            <a:spAutoFit/>
          </a:bodyPr>
          <a:lstStyle/>
          <a:p>
            <a:pPr algn="ctr"/>
            <a:r>
              <a:rPr lang="en-US" sz="4400" b="1" dirty="0"/>
              <a:t>What you can find on </a:t>
            </a:r>
            <a:r>
              <a:rPr lang="en-US" sz="4400" b="1" dirty="0" err="1" smtClean="0"/>
              <a:t>PhysPort</a:t>
            </a:r>
            <a:r>
              <a:rPr lang="en-US" sz="4400" b="1" dirty="0" smtClean="0"/>
              <a:t>:</a:t>
            </a:r>
          </a:p>
          <a:p>
            <a:endParaRPr lang="en-US" sz="3600" b="1" dirty="0" smtClean="0"/>
          </a:p>
          <a:p>
            <a:r>
              <a:rPr lang="en-US" sz="3600" b="1" dirty="0" smtClean="0"/>
              <a:t>Expert Recommendations</a:t>
            </a:r>
            <a:r>
              <a:rPr lang="en-US" sz="3600" dirty="0"/>
              <a:t> </a:t>
            </a:r>
            <a:endParaRPr lang="en-US" sz="3600" dirty="0" smtClean="0"/>
          </a:p>
          <a:p>
            <a:r>
              <a:rPr lang="en-US" sz="3600" dirty="0" smtClean="0"/>
              <a:t>written </a:t>
            </a:r>
            <a:r>
              <a:rPr lang="en-US" sz="3600" dirty="0"/>
              <a:t>by </a:t>
            </a:r>
            <a:r>
              <a:rPr lang="en-US" sz="3600" dirty="0" err="1" smtClean="0"/>
              <a:t>PhysPort</a:t>
            </a:r>
            <a:r>
              <a:rPr lang="en-US" sz="3600" dirty="0" smtClean="0"/>
              <a:t> </a:t>
            </a:r>
            <a:r>
              <a:rPr lang="en-US" sz="3600" dirty="0"/>
              <a:t>staff and expert guest authors to answer the most common questions of physics faculty new to implementing research-based teaching in their </a:t>
            </a:r>
            <a:r>
              <a:rPr lang="en-US" sz="3600" dirty="0" smtClean="0"/>
              <a:t>classrooms </a:t>
            </a:r>
            <a:r>
              <a:rPr lang="en-US" sz="3600" dirty="0"/>
              <a:t>(coming soon)</a:t>
            </a:r>
          </a:p>
          <a:p>
            <a:endParaRPr lang="en-US" sz="3600" b="1" dirty="0" smtClean="0"/>
          </a:p>
          <a:p>
            <a:r>
              <a:rPr lang="en-US" sz="3600" b="1" dirty="0" smtClean="0"/>
              <a:t>Teaching </a:t>
            </a:r>
            <a:r>
              <a:rPr lang="en-US" sz="3600" b="1" dirty="0"/>
              <a:t>Guides</a:t>
            </a:r>
            <a:r>
              <a:rPr lang="en-US" sz="3600" dirty="0"/>
              <a:t> to over 50 research-based teaching methods, instructional strategies, and curricula developed by experts in PER</a:t>
            </a:r>
          </a:p>
          <a:p>
            <a:endParaRPr lang="en-US" sz="3600" b="1" dirty="0" smtClean="0"/>
          </a:p>
          <a:p>
            <a:r>
              <a:rPr lang="en-US" sz="3600" b="1" dirty="0" smtClean="0"/>
              <a:t>Assessment </a:t>
            </a:r>
            <a:r>
              <a:rPr lang="en-US" sz="3600" b="1" dirty="0"/>
              <a:t>Data </a:t>
            </a:r>
            <a:r>
              <a:rPr lang="en-US" sz="3600" b="1" dirty="0" smtClean="0"/>
              <a:t>Explorer</a:t>
            </a:r>
            <a:r>
              <a:rPr lang="en-US" sz="3600" dirty="0"/>
              <a:t> where you can get instant analysis of your students' scores on research-based assessment instruments, comparisons to national averages and students like yours, recommendations for improving your teaching, and reports for tenure and promotion files, teaching portfolios, and departmental </a:t>
            </a:r>
            <a:r>
              <a:rPr lang="en-US" sz="3600" dirty="0" smtClean="0"/>
              <a:t>accreditation </a:t>
            </a:r>
            <a:r>
              <a:rPr lang="en-US" sz="3600" dirty="0"/>
              <a:t>(coming soon)</a:t>
            </a:r>
          </a:p>
          <a:p>
            <a:endParaRPr lang="en-US" sz="3600" dirty="0"/>
          </a:p>
        </p:txBody>
      </p:sp>
      <p:sp>
        <p:nvSpPr>
          <p:cNvPr id="18" name="TextBox 17"/>
          <p:cNvSpPr txBox="1"/>
          <p:nvPr/>
        </p:nvSpPr>
        <p:spPr>
          <a:xfrm>
            <a:off x="1023097" y="18079170"/>
            <a:ext cx="6606540" cy="5447646"/>
          </a:xfrm>
          <a:prstGeom prst="rect">
            <a:avLst/>
          </a:prstGeom>
          <a:noFill/>
        </p:spPr>
        <p:txBody>
          <a:bodyPr wrap="square" rtlCol="0">
            <a:spAutoFit/>
          </a:bodyPr>
          <a:lstStyle/>
          <a:p>
            <a:r>
              <a:rPr lang="en-US" sz="6000" b="1" dirty="0" smtClean="0"/>
              <a:t>Scoring</a:t>
            </a:r>
          </a:p>
          <a:p>
            <a:r>
              <a:rPr lang="en-US" sz="3600" dirty="0" smtClean="0"/>
              <a:t>Calculating gains from pre-</a:t>
            </a:r>
            <a:r>
              <a:rPr lang="en-US" sz="3600" dirty="0"/>
              <a:t>/</a:t>
            </a:r>
            <a:r>
              <a:rPr lang="en-US" sz="3600" dirty="0" smtClean="0"/>
              <a:t>post-testing </a:t>
            </a:r>
            <a:r>
              <a:rPr lang="en-US" sz="3600" dirty="0"/>
              <a:t>lets you accurately determine your </a:t>
            </a:r>
            <a:r>
              <a:rPr lang="en-US" sz="3600" dirty="0" smtClean="0"/>
              <a:t>students’ progress </a:t>
            </a:r>
            <a:r>
              <a:rPr lang="en-US" sz="3600" dirty="0"/>
              <a:t>toward understanding the material and changes in </a:t>
            </a:r>
            <a:r>
              <a:rPr lang="en-US" sz="3600" dirty="0" smtClean="0"/>
              <a:t>thought </a:t>
            </a:r>
            <a:r>
              <a:rPr lang="en-US" sz="3600" dirty="0"/>
              <a:t>patterns and beliefs about </a:t>
            </a:r>
            <a:r>
              <a:rPr lang="en-US" sz="3600" dirty="0" smtClean="0"/>
              <a:t>physics</a:t>
            </a:r>
          </a:p>
          <a:p>
            <a:endParaRPr lang="en-US" sz="3600" dirty="0" smtClean="0"/>
          </a:p>
        </p:txBody>
      </p:sp>
      <p:sp>
        <p:nvSpPr>
          <p:cNvPr id="42" name="Left Brace 41"/>
          <p:cNvSpPr/>
          <p:nvPr/>
        </p:nvSpPr>
        <p:spPr>
          <a:xfrm>
            <a:off x="7924800" y="18897600"/>
            <a:ext cx="1474694" cy="5410200"/>
          </a:xfrm>
          <a:prstGeom prst="leftBrace">
            <a:avLst/>
          </a:prstGeom>
          <a:ln w="2540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59800" y="11430000"/>
            <a:ext cx="4910614" cy="4910614"/>
          </a:xfrm>
          <a:prstGeom prst="rect">
            <a:avLst/>
          </a:prstGeom>
        </p:spPr>
      </p:pic>
      <p:sp>
        <p:nvSpPr>
          <p:cNvPr id="23" name="Rectangle 22"/>
          <p:cNvSpPr/>
          <p:nvPr/>
        </p:nvSpPr>
        <p:spPr>
          <a:xfrm>
            <a:off x="12413474" y="14203889"/>
            <a:ext cx="4807726" cy="2554545"/>
          </a:xfrm>
          <a:prstGeom prst="rect">
            <a:avLst/>
          </a:prstGeom>
        </p:spPr>
        <p:txBody>
          <a:bodyPr wrap="none">
            <a:spAutoFit/>
          </a:bodyPr>
          <a:lstStyle/>
          <a:p>
            <a:pPr lvl="0" defTabSz="914400" eaLnBrk="0" fontAlgn="base" hangingPunct="0">
              <a:spcBef>
                <a:spcPct val="0"/>
              </a:spcBef>
              <a:spcAft>
                <a:spcPct val="0"/>
              </a:spcAft>
            </a:pPr>
            <a:r>
              <a:rPr lang="en-US" altLang="en-US" sz="3200" b="1" dirty="0">
                <a:latin typeface="Calibri" pitchFamily="34" charset="0"/>
                <a:ea typeface="Calibri" pitchFamily="34" charset="0"/>
                <a:cs typeface="Times New Roman" pitchFamily="18" charset="0"/>
              </a:rPr>
              <a:t>Content</a:t>
            </a:r>
            <a:r>
              <a:rPr lang="en-US" altLang="en-US" sz="3200" dirty="0">
                <a:latin typeface="Calibri" pitchFamily="34" charset="0"/>
                <a:ea typeface="Calibri" pitchFamily="34" charset="0"/>
                <a:cs typeface="Times New Roman" pitchFamily="18" charset="0"/>
              </a:rPr>
              <a:t>: What does it test</a:t>
            </a:r>
            <a:r>
              <a:rPr lang="en-US" altLang="en-US" sz="3200" dirty="0" smtClean="0">
                <a:latin typeface="Calibri" pitchFamily="34" charset="0"/>
                <a:ea typeface="Calibri" pitchFamily="34" charset="0"/>
                <a:cs typeface="Times New Roman" pitchFamily="18" charset="0"/>
              </a:rPr>
              <a:t>?</a:t>
            </a:r>
          </a:p>
          <a:p>
            <a:pPr marL="457200" indent="-457200" defTabSz="914400" eaLnBrk="0" fontAlgn="base" hangingPunct="0">
              <a:spcBef>
                <a:spcPct val="0"/>
              </a:spcBef>
              <a:spcAft>
                <a:spcPct val="0"/>
              </a:spcAft>
              <a:buFont typeface="Arial"/>
              <a:buChar char="•"/>
            </a:pPr>
            <a:r>
              <a:rPr lang="en-US" altLang="en-US" sz="3200" dirty="0" smtClean="0">
                <a:latin typeface="Calibri" pitchFamily="34" charset="0"/>
                <a:ea typeface="Calibri" pitchFamily="34" charset="0"/>
                <a:cs typeface="Times New Roman" pitchFamily="18" charset="0"/>
              </a:rPr>
              <a:t>Epistemology</a:t>
            </a:r>
          </a:p>
          <a:p>
            <a:pPr marL="457200" indent="-457200" defTabSz="914400" eaLnBrk="0" fontAlgn="base" hangingPunct="0">
              <a:spcBef>
                <a:spcPct val="0"/>
              </a:spcBef>
              <a:spcAft>
                <a:spcPct val="0"/>
              </a:spcAft>
              <a:buFont typeface="Arial"/>
              <a:buChar char="•"/>
            </a:pPr>
            <a:r>
              <a:rPr lang="en-US" altLang="en-US" sz="3200" dirty="0" smtClean="0">
                <a:latin typeface="Calibri" pitchFamily="34" charset="0"/>
                <a:ea typeface="Calibri" pitchFamily="34" charset="0"/>
                <a:cs typeface="Times New Roman" pitchFamily="18" charset="0"/>
              </a:rPr>
              <a:t>Expectations</a:t>
            </a:r>
          </a:p>
          <a:p>
            <a:pPr marL="457200" indent="-457200" defTabSz="914400" eaLnBrk="0" fontAlgn="base" hangingPunct="0">
              <a:spcBef>
                <a:spcPct val="0"/>
              </a:spcBef>
              <a:spcAft>
                <a:spcPct val="0"/>
              </a:spcAft>
              <a:buFont typeface="Arial"/>
              <a:buChar char="•"/>
            </a:pPr>
            <a:r>
              <a:rPr lang="en-US" altLang="en-US" sz="3200" dirty="0" smtClean="0">
                <a:latin typeface="Calibri" pitchFamily="34" charset="0"/>
                <a:ea typeface="Calibri" pitchFamily="34" charset="0"/>
                <a:cs typeface="Times New Roman" pitchFamily="18" charset="0"/>
              </a:rPr>
              <a:t>Lab skills</a:t>
            </a:r>
          </a:p>
          <a:p>
            <a:pPr marL="457200" indent="-457200" defTabSz="914400" eaLnBrk="0" fontAlgn="base" hangingPunct="0">
              <a:spcBef>
                <a:spcPct val="0"/>
              </a:spcBef>
              <a:spcAft>
                <a:spcPct val="0"/>
              </a:spcAft>
              <a:buFont typeface="Arial"/>
              <a:buChar char="•"/>
            </a:pPr>
            <a:r>
              <a:rPr lang="en-US" altLang="en-US" sz="3200" dirty="0" smtClean="0">
                <a:latin typeface="Calibri" pitchFamily="34" charset="0"/>
                <a:ea typeface="Calibri" pitchFamily="34" charset="0"/>
                <a:cs typeface="Times New Roman" pitchFamily="18" charset="0"/>
              </a:rPr>
              <a:t>Beliefs/Attitudes</a:t>
            </a:r>
            <a:endParaRPr lang="en-US" altLang="en-US" sz="3200" dirty="0">
              <a:latin typeface="Calibri" pitchFamily="34" charset="0"/>
              <a:cs typeface="Times New Roman" pitchFamily="18" charset="0"/>
            </a:endParaRPr>
          </a:p>
        </p:txBody>
      </p:sp>
      <p:sp>
        <p:nvSpPr>
          <p:cNvPr id="50" name="Rectangle 49"/>
          <p:cNvSpPr/>
          <p:nvPr/>
        </p:nvSpPr>
        <p:spPr>
          <a:xfrm>
            <a:off x="9448800" y="13030200"/>
            <a:ext cx="9892252" cy="584776"/>
          </a:xfrm>
          <a:prstGeom prst="rect">
            <a:avLst/>
          </a:prstGeom>
        </p:spPr>
        <p:txBody>
          <a:bodyPr wrap="none">
            <a:spAutoFit/>
          </a:bodyPr>
          <a:lstStyle/>
          <a:p>
            <a:pPr lvl="0" defTabSz="914400" eaLnBrk="0" fontAlgn="base" hangingPunct="0">
              <a:spcBef>
                <a:spcPct val="0"/>
              </a:spcBef>
              <a:spcAft>
                <a:spcPct val="0"/>
              </a:spcAft>
            </a:pPr>
            <a:r>
              <a:rPr lang="en-US" altLang="en-US" sz="3200" b="1" dirty="0">
                <a:latin typeface="Calibri" pitchFamily="34" charset="0"/>
                <a:ea typeface="Calibri" pitchFamily="34" charset="0"/>
                <a:cs typeface="Times New Roman" pitchFamily="18" charset="0"/>
              </a:rPr>
              <a:t>Course Level: </a:t>
            </a:r>
            <a:r>
              <a:rPr lang="en-US" altLang="en-US" sz="3200" dirty="0">
                <a:latin typeface="Calibri" pitchFamily="34" charset="0"/>
                <a:ea typeface="Calibri" pitchFamily="34" charset="0"/>
                <a:cs typeface="Times New Roman" pitchFamily="18" charset="0"/>
              </a:rPr>
              <a:t>What kinds of courses is it appropriate for?</a:t>
            </a:r>
          </a:p>
        </p:txBody>
      </p:sp>
      <p:sp>
        <p:nvSpPr>
          <p:cNvPr id="51" name="Rectangle 50"/>
          <p:cNvSpPr/>
          <p:nvPr/>
        </p:nvSpPr>
        <p:spPr>
          <a:xfrm>
            <a:off x="16611600" y="15316200"/>
            <a:ext cx="5943654" cy="2062103"/>
          </a:xfrm>
          <a:prstGeom prst="rect">
            <a:avLst/>
          </a:prstGeom>
        </p:spPr>
        <p:txBody>
          <a:bodyPr wrap="none">
            <a:spAutoFit/>
          </a:bodyPr>
          <a:lstStyle/>
          <a:p>
            <a:pPr lvl="0" defTabSz="914400" eaLnBrk="0" fontAlgn="base" hangingPunct="0">
              <a:spcBef>
                <a:spcPct val="0"/>
              </a:spcBef>
              <a:spcAft>
                <a:spcPct val="0"/>
              </a:spcAft>
            </a:pPr>
            <a:r>
              <a:rPr lang="en-US" altLang="en-US" sz="3200" b="1" dirty="0">
                <a:latin typeface="Calibri" pitchFamily="34" charset="0"/>
                <a:ea typeface="Calibri" pitchFamily="34" charset="0"/>
                <a:cs typeface="Times New Roman" pitchFamily="18" charset="0"/>
              </a:rPr>
              <a:t>Timing</a:t>
            </a:r>
            <a:r>
              <a:rPr lang="en-US" altLang="en-US" sz="3200" dirty="0">
                <a:latin typeface="Calibri" pitchFamily="34" charset="0"/>
                <a:ea typeface="Calibri" pitchFamily="34" charset="0"/>
                <a:cs typeface="Times New Roman" pitchFamily="18" charset="0"/>
              </a:rPr>
              <a:t>: How long does it take</a:t>
            </a:r>
            <a:r>
              <a:rPr lang="en-US" altLang="en-US" sz="3200" dirty="0" smtClean="0">
                <a:latin typeface="Calibri" pitchFamily="34" charset="0"/>
                <a:ea typeface="Calibri" pitchFamily="34" charset="0"/>
                <a:cs typeface="Times New Roman" pitchFamily="18" charset="0"/>
              </a:rPr>
              <a:t>?</a:t>
            </a:r>
          </a:p>
          <a:p>
            <a:pPr defTabSz="914400" eaLnBrk="0" fontAlgn="base" hangingPunct="0">
              <a:spcBef>
                <a:spcPct val="0"/>
              </a:spcBef>
              <a:spcAft>
                <a:spcPct val="0"/>
              </a:spcAft>
            </a:pPr>
            <a:r>
              <a:rPr lang="en-US" altLang="en-US" sz="3200" dirty="0" smtClean="0">
                <a:latin typeface="Calibri" pitchFamily="34" charset="0"/>
                <a:ea typeface="Calibri" pitchFamily="34" charset="0"/>
                <a:cs typeface="Times New Roman" pitchFamily="18" charset="0"/>
              </a:rPr>
              <a:t>	10</a:t>
            </a:r>
            <a:r>
              <a:rPr lang="en-US" altLang="en-US" sz="3200" dirty="0">
                <a:latin typeface="Calibri" pitchFamily="34" charset="0"/>
                <a:ea typeface="Calibri" pitchFamily="34" charset="0"/>
                <a:cs typeface="Times New Roman" pitchFamily="18" charset="0"/>
              </a:rPr>
              <a:t>-15 minutes </a:t>
            </a:r>
            <a:endParaRPr lang="en-US" altLang="en-US" sz="3200" dirty="0" smtClean="0">
              <a:latin typeface="Calibri" pitchFamily="34" charset="0"/>
              <a:ea typeface="Calibri" pitchFamily="34" charset="0"/>
              <a:cs typeface="Times New Roman" pitchFamily="18" charset="0"/>
            </a:endParaRPr>
          </a:p>
          <a:p>
            <a:pPr lvl="0" defTabSz="914400" eaLnBrk="0" fontAlgn="base" hangingPunct="0">
              <a:spcBef>
                <a:spcPct val="0"/>
              </a:spcBef>
              <a:spcAft>
                <a:spcPct val="0"/>
              </a:spcAft>
            </a:pPr>
            <a:r>
              <a:rPr lang="en-US" altLang="en-US" sz="3200" b="1" dirty="0" smtClean="0">
                <a:latin typeface="Calibri" pitchFamily="34" charset="0"/>
                <a:ea typeface="Calibri" pitchFamily="34" charset="0"/>
                <a:cs typeface="Times New Roman" pitchFamily="18" charset="0"/>
              </a:rPr>
              <a:t>Format</a:t>
            </a:r>
            <a:endParaRPr lang="en-US" altLang="en-US" sz="3200" dirty="0" smtClean="0"/>
          </a:p>
          <a:p>
            <a:pPr lvl="0" defTabSz="914400" eaLnBrk="0" fontAlgn="base" hangingPunct="0">
              <a:spcBef>
                <a:spcPct val="0"/>
              </a:spcBef>
              <a:spcAft>
                <a:spcPct val="0"/>
              </a:spcAft>
            </a:pPr>
            <a:r>
              <a:rPr lang="en-US" altLang="en-US" sz="3200" dirty="0">
                <a:latin typeface="Calibri" pitchFamily="34" charset="0"/>
                <a:ea typeface="Calibri" pitchFamily="34" charset="0"/>
                <a:cs typeface="Times New Roman" pitchFamily="18" charset="0"/>
              </a:rPr>
              <a:t>	</a:t>
            </a:r>
            <a:r>
              <a:rPr lang="en-US" altLang="en-US" sz="3200" dirty="0" smtClean="0">
                <a:latin typeface="Calibri" pitchFamily="34" charset="0"/>
                <a:ea typeface="Calibri" pitchFamily="34" charset="0"/>
                <a:cs typeface="Times New Roman" pitchFamily="18" charset="0"/>
              </a:rPr>
              <a:t>Multiple</a:t>
            </a:r>
            <a:r>
              <a:rPr lang="en-US" altLang="en-US" sz="3200" dirty="0">
                <a:latin typeface="Calibri" pitchFamily="34" charset="0"/>
                <a:ea typeface="Calibri" pitchFamily="34" charset="0"/>
                <a:cs typeface="Times New Roman" pitchFamily="18" charset="0"/>
              </a:rPr>
              <a:t>-choice (</a:t>
            </a:r>
            <a:r>
              <a:rPr lang="en-US" altLang="en-US" sz="3200" dirty="0" err="1">
                <a:latin typeface="Calibri" pitchFamily="34" charset="0"/>
                <a:ea typeface="Calibri" pitchFamily="34" charset="0"/>
                <a:cs typeface="Times New Roman" pitchFamily="18" charset="0"/>
              </a:rPr>
              <a:t>Likert</a:t>
            </a:r>
            <a:r>
              <a:rPr lang="en-US" altLang="en-US" sz="3200" dirty="0">
                <a:latin typeface="Calibri" pitchFamily="34" charset="0"/>
                <a:ea typeface="Calibri" pitchFamily="34" charset="0"/>
                <a:cs typeface="Times New Roman" pitchFamily="18" charset="0"/>
              </a:rPr>
              <a:t> Scale</a:t>
            </a:r>
            <a:r>
              <a:rPr lang="en-US" altLang="en-US" sz="3200" dirty="0" smtClean="0">
                <a:latin typeface="Calibri" pitchFamily="34" charset="0"/>
                <a:ea typeface="Calibri" pitchFamily="34" charset="0"/>
                <a:cs typeface="Times New Roman" pitchFamily="18" charset="0"/>
              </a:rPr>
              <a:t>)</a:t>
            </a:r>
            <a:endParaRPr lang="en-US" altLang="en-US" sz="3200" dirty="0"/>
          </a:p>
        </p:txBody>
      </p:sp>
      <p:sp>
        <p:nvSpPr>
          <p:cNvPr id="24" name="Rectangle 23"/>
          <p:cNvSpPr/>
          <p:nvPr/>
        </p:nvSpPr>
        <p:spPr>
          <a:xfrm>
            <a:off x="9144000" y="11430000"/>
            <a:ext cx="13030200" cy="1569660"/>
          </a:xfrm>
          <a:prstGeom prst="rect">
            <a:avLst/>
          </a:prstGeom>
        </p:spPr>
        <p:txBody>
          <a:bodyPr wrap="square">
            <a:spAutoFit/>
          </a:bodyPr>
          <a:lstStyle/>
          <a:p>
            <a:pPr lvl="0" defTabSz="914400" fontAlgn="base">
              <a:spcBef>
                <a:spcPct val="0"/>
              </a:spcBef>
              <a:spcAft>
                <a:spcPct val="0"/>
              </a:spcAft>
            </a:pPr>
            <a:r>
              <a:rPr lang="en-US" altLang="en-US" sz="4800" b="1" dirty="0">
                <a:latin typeface="Calibri" pitchFamily="34" charset="0"/>
                <a:ea typeface="Calibri" pitchFamily="34" charset="0"/>
                <a:cs typeface="Times New Roman" pitchFamily="18" charset="0"/>
              </a:rPr>
              <a:t>Colorado Learning Attitudes about Science Survey for Experimental Physics </a:t>
            </a:r>
            <a:r>
              <a:rPr lang="en-US" altLang="en-US" sz="4800" b="1" dirty="0" smtClean="0">
                <a:latin typeface="Calibri" pitchFamily="34" charset="0"/>
                <a:ea typeface="Calibri" pitchFamily="34" charset="0"/>
                <a:cs typeface="Times New Roman" pitchFamily="18" charset="0"/>
              </a:rPr>
              <a:t>(</a:t>
            </a:r>
            <a:r>
              <a:rPr lang="en-US" altLang="en-US" sz="4800" b="1" dirty="0">
                <a:latin typeface="Calibri" pitchFamily="34" charset="0"/>
                <a:ea typeface="Calibri" pitchFamily="34" charset="0"/>
                <a:cs typeface="Times New Roman" pitchFamily="18" charset="0"/>
              </a:rPr>
              <a:t>E-CLASS)</a:t>
            </a:r>
            <a:endParaRPr lang="en-US" altLang="en-US" sz="4800" b="1" dirty="0"/>
          </a:p>
        </p:txBody>
      </p:sp>
      <p:sp>
        <p:nvSpPr>
          <p:cNvPr id="52" name="Rounded Rectangle 51"/>
          <p:cNvSpPr/>
          <p:nvPr/>
        </p:nvSpPr>
        <p:spPr>
          <a:xfrm>
            <a:off x="533400" y="6781800"/>
            <a:ext cx="13639800" cy="3886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00" dirty="0">
              <a:ln>
                <a:solidFill>
                  <a:schemeClr val="tx1"/>
                </a:solidFill>
              </a:ln>
              <a:solidFill>
                <a:schemeClr val="tx1"/>
              </a:solidFill>
              <a:latin typeface="Calibri"/>
              <a:cs typeface="Calibri"/>
            </a:endParaRPr>
          </a:p>
        </p:txBody>
      </p:sp>
      <p:sp>
        <p:nvSpPr>
          <p:cNvPr id="55" name="Rounded Rectangle 54"/>
          <p:cNvSpPr/>
          <p:nvPr/>
        </p:nvSpPr>
        <p:spPr>
          <a:xfrm>
            <a:off x="14325600" y="6781800"/>
            <a:ext cx="11734800" cy="3886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00" dirty="0">
              <a:ln>
                <a:solidFill>
                  <a:schemeClr val="tx1"/>
                </a:solidFill>
              </a:ln>
              <a:solidFill>
                <a:schemeClr val="tx1"/>
              </a:solidFill>
              <a:latin typeface="Calibri"/>
              <a:cs typeface="Calibri"/>
            </a:endParaRPr>
          </a:p>
        </p:txBody>
      </p:sp>
      <p:sp>
        <p:nvSpPr>
          <p:cNvPr id="22" name="TextBox 21"/>
          <p:cNvSpPr txBox="1"/>
          <p:nvPr/>
        </p:nvSpPr>
        <p:spPr>
          <a:xfrm>
            <a:off x="903016" y="8026837"/>
            <a:ext cx="13041584" cy="3631763"/>
          </a:xfrm>
          <a:prstGeom prst="rect">
            <a:avLst/>
          </a:prstGeom>
          <a:noFill/>
        </p:spPr>
        <p:txBody>
          <a:bodyPr wrap="none" rtlCol="0">
            <a:spAutoFit/>
          </a:bodyPr>
          <a:lstStyle/>
          <a:p>
            <a:r>
              <a:rPr lang="en-US" sz="4800" dirty="0"/>
              <a:t>Faculty want to use research-based assessments, </a:t>
            </a:r>
            <a:br>
              <a:rPr lang="en-US" sz="4800" dirty="0"/>
            </a:br>
            <a:r>
              <a:rPr lang="en-US" sz="4800" dirty="0"/>
              <a:t>but they need help knowing which to pick, </a:t>
            </a:r>
            <a:br>
              <a:rPr lang="en-US" sz="4800" dirty="0"/>
            </a:br>
            <a:r>
              <a:rPr lang="en-US" sz="4800" dirty="0"/>
              <a:t>how to use them, and how to interpret their results</a:t>
            </a:r>
          </a:p>
          <a:p>
            <a:endParaRPr lang="en-US" dirty="0"/>
          </a:p>
        </p:txBody>
      </p:sp>
      <p:sp>
        <p:nvSpPr>
          <p:cNvPr id="26" name="TextBox 25"/>
          <p:cNvSpPr txBox="1"/>
          <p:nvPr/>
        </p:nvSpPr>
        <p:spPr>
          <a:xfrm>
            <a:off x="903016" y="6934200"/>
            <a:ext cx="3339632" cy="1169551"/>
          </a:xfrm>
          <a:prstGeom prst="rect">
            <a:avLst/>
          </a:prstGeom>
          <a:noFill/>
        </p:spPr>
        <p:txBody>
          <a:bodyPr wrap="none" rtlCol="0">
            <a:spAutoFit/>
          </a:bodyPr>
          <a:lstStyle/>
          <a:p>
            <a:r>
              <a:rPr lang="en-US" sz="7000" b="1" dirty="0" smtClean="0"/>
              <a:t>Problem</a:t>
            </a:r>
            <a:endParaRPr lang="en-US" sz="7000" b="1" dirty="0"/>
          </a:p>
        </p:txBody>
      </p:sp>
      <p:sp>
        <p:nvSpPr>
          <p:cNvPr id="28" name="TextBox 27"/>
          <p:cNvSpPr txBox="1"/>
          <p:nvPr/>
        </p:nvSpPr>
        <p:spPr>
          <a:xfrm>
            <a:off x="14801987" y="8026837"/>
            <a:ext cx="10648813" cy="3631763"/>
          </a:xfrm>
          <a:prstGeom prst="rect">
            <a:avLst/>
          </a:prstGeom>
          <a:noFill/>
        </p:spPr>
        <p:txBody>
          <a:bodyPr wrap="none" rtlCol="0">
            <a:spAutoFit/>
          </a:bodyPr>
          <a:lstStyle/>
          <a:p>
            <a:pPr marL="685800" indent="-685800">
              <a:buFont typeface="Arial" panose="020B0604020202020204" pitchFamily="34" charset="0"/>
              <a:buChar char="•"/>
            </a:pPr>
            <a:r>
              <a:rPr lang="en-US" sz="4800" dirty="0"/>
              <a:t>Build faculty-friendly guides</a:t>
            </a:r>
            <a:br>
              <a:rPr lang="en-US" sz="4800" dirty="0"/>
            </a:br>
            <a:r>
              <a:rPr lang="en-US" sz="4800" dirty="0"/>
              <a:t>to implementation and interpretation</a:t>
            </a:r>
          </a:p>
          <a:p>
            <a:pPr marL="685800" indent="-685800">
              <a:buFont typeface="Arial" panose="020B0604020202020204" pitchFamily="34" charset="0"/>
              <a:buChar char="•"/>
            </a:pPr>
            <a:r>
              <a:rPr lang="en-US" sz="4800" dirty="0"/>
              <a:t>Empower faculty to make good choices</a:t>
            </a:r>
          </a:p>
          <a:p>
            <a:endParaRPr lang="en-US" dirty="0"/>
          </a:p>
        </p:txBody>
      </p:sp>
      <p:sp>
        <p:nvSpPr>
          <p:cNvPr id="35" name="TextBox 34"/>
          <p:cNvSpPr txBox="1"/>
          <p:nvPr/>
        </p:nvSpPr>
        <p:spPr>
          <a:xfrm>
            <a:off x="14690311" y="6858000"/>
            <a:ext cx="3292889" cy="1169551"/>
          </a:xfrm>
          <a:prstGeom prst="rect">
            <a:avLst/>
          </a:prstGeom>
          <a:noFill/>
        </p:spPr>
        <p:txBody>
          <a:bodyPr wrap="none" rtlCol="0">
            <a:spAutoFit/>
          </a:bodyPr>
          <a:lstStyle/>
          <a:p>
            <a:r>
              <a:rPr lang="en-US" sz="7000" b="1" dirty="0" smtClean="0"/>
              <a:t>Solution</a:t>
            </a:r>
            <a:endParaRPr lang="en-US" sz="7000" b="1" dirty="0"/>
          </a:p>
        </p:txBody>
      </p:sp>
    </p:spTree>
    <p:extLst>
      <p:ext uri="{BB962C8B-B14F-4D97-AF65-F5344CB8AC3E}">
        <p14:creationId xmlns:p14="http://schemas.microsoft.com/office/powerpoint/2010/main" val="2703211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1398</TotalTime>
  <Words>751</Words>
  <Application>Microsoft Office PowerPoint</Application>
  <PresentationFormat>Custom</PresentationFormat>
  <Paragraphs>162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KSU Department of Physics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Richards, Jaime</dc:creator>
  <cp:lastModifiedBy>Richards, Jaime</cp:lastModifiedBy>
  <cp:revision>81</cp:revision>
  <dcterms:created xsi:type="dcterms:W3CDTF">2014-07-14T18:13:59Z</dcterms:created>
  <dcterms:modified xsi:type="dcterms:W3CDTF">2014-07-22T19:04:28Z</dcterms:modified>
</cp:coreProperties>
</file>