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438912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971"/>
    <a:srgbClr val="5A2781"/>
    <a:srgbClr val="81F18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882" autoAdjust="0"/>
  </p:normalViewPr>
  <p:slideViewPr>
    <p:cSldViewPr>
      <p:cViewPr varScale="1">
        <p:scale>
          <a:sx n="17" d="100"/>
          <a:sy n="17" d="100"/>
        </p:scale>
        <p:origin x="-3210" y="-144"/>
      </p:cViewPr>
      <p:guideLst>
        <p:guide orient="horz" pos="13824"/>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13634729"/>
            <a:ext cx="27980640" cy="9408158"/>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24871680"/>
            <a:ext cx="23042880" cy="1121664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2E75DF-7D97-45B3-80E8-A3852ACC7C25}" type="datetimeFigureOut">
              <a:rPr lang="en-US" smtClean="0"/>
              <a:t>7/22/2014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233661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E75DF-7D97-45B3-80E8-A3852ACC7C25}" type="datetimeFigureOut">
              <a:rPr lang="en-US" smtClean="0"/>
              <a:t>7/22/2014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89381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757691"/>
            <a:ext cx="7406640" cy="3744975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1757691"/>
            <a:ext cx="21671280" cy="374497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E75DF-7D97-45B3-80E8-A3852ACC7C25}" type="datetimeFigureOut">
              <a:rPr lang="en-US" smtClean="0"/>
              <a:t>7/22/2014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124528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E75DF-7D97-45B3-80E8-A3852ACC7C25}" type="datetimeFigureOut">
              <a:rPr lang="en-US" smtClean="0"/>
              <a:t>7/22/2014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2073998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8" y="28204162"/>
            <a:ext cx="27980640" cy="871728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8" y="18602969"/>
            <a:ext cx="27980640" cy="9601195"/>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E75DF-7D97-45B3-80E8-A3852ACC7C25}" type="datetimeFigureOut">
              <a:rPr lang="en-US" smtClean="0"/>
              <a:t>7/22/2014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274692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10241287"/>
            <a:ext cx="14538960" cy="2896616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10241287"/>
            <a:ext cx="14538960" cy="2896616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2E75DF-7D97-45B3-80E8-A3852ACC7C25}" type="datetimeFigureOut">
              <a:rPr lang="en-US" smtClean="0"/>
              <a:t>7/22/2014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100419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2" y="9824722"/>
            <a:ext cx="14544677" cy="4094477"/>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1645922" y="13919199"/>
            <a:ext cx="14544677" cy="25288243"/>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3" y="9824722"/>
            <a:ext cx="14550389" cy="4094477"/>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16722093" y="13919199"/>
            <a:ext cx="14550389" cy="25288243"/>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2E75DF-7D97-45B3-80E8-A3852ACC7C25}" type="datetimeFigureOut">
              <a:rPr lang="en-US" smtClean="0"/>
              <a:t>7/22/2014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57763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2E75DF-7D97-45B3-80E8-A3852ACC7C25}" type="datetimeFigureOut">
              <a:rPr lang="en-US" smtClean="0"/>
              <a:t>7/22/2014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204216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E75DF-7D97-45B3-80E8-A3852ACC7C25}" type="datetimeFigureOut">
              <a:rPr lang="en-US" smtClean="0"/>
              <a:t>7/22/2014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183344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1747522"/>
            <a:ext cx="10829928" cy="743712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2870180" y="1747524"/>
            <a:ext cx="18402302" cy="37459925"/>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9184644"/>
            <a:ext cx="10829928" cy="30022805"/>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E75DF-7D97-45B3-80E8-A3852ACC7C25}" type="datetimeFigureOut">
              <a:rPr lang="en-US" smtClean="0"/>
              <a:t>7/22/2014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1546817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30723842"/>
            <a:ext cx="19751040" cy="3627125"/>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6452237" y="3921758"/>
            <a:ext cx="19751040" cy="2633472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6452237" y="34350967"/>
            <a:ext cx="19751040" cy="5151115"/>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E75DF-7D97-45B3-80E8-A3852ACC7C25}" type="datetimeFigureOut">
              <a:rPr lang="en-US" smtClean="0"/>
              <a:t>7/22/2014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60D15-8F62-4908-B453-C2C6CFDD50D4}" type="slidenum">
              <a:rPr lang="en-US" smtClean="0"/>
              <a:t>‹#›</a:t>
            </a:fld>
            <a:endParaRPr lang="en-US"/>
          </a:p>
        </p:txBody>
      </p:sp>
    </p:spTree>
    <p:extLst>
      <p:ext uri="{BB962C8B-B14F-4D97-AF65-F5344CB8AC3E}">
        <p14:creationId xmlns:p14="http://schemas.microsoft.com/office/powerpoint/2010/main" val="585395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757683"/>
            <a:ext cx="29626560" cy="73152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10241287"/>
            <a:ext cx="29626560" cy="2896616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40680646"/>
            <a:ext cx="7680960" cy="2336798"/>
          </a:xfrm>
          <a:prstGeom prst="rect">
            <a:avLst/>
          </a:prstGeom>
        </p:spPr>
        <p:txBody>
          <a:bodyPr vert="horz" lIns="438912" tIns="219456" rIns="438912" bIns="219456" rtlCol="0" anchor="ctr"/>
          <a:lstStyle>
            <a:lvl1pPr algn="l">
              <a:defRPr sz="5800">
                <a:solidFill>
                  <a:schemeClr val="tx1">
                    <a:tint val="75000"/>
                  </a:schemeClr>
                </a:solidFill>
              </a:defRPr>
            </a:lvl1pPr>
          </a:lstStyle>
          <a:p>
            <a:fld id="{9B2E75DF-7D97-45B3-80E8-A3852ACC7C25}" type="datetimeFigureOut">
              <a:rPr lang="en-US" smtClean="0"/>
              <a:t>7/22/2014</a:t>
            </a:fld>
            <a:endParaRPr lang="en-US"/>
          </a:p>
        </p:txBody>
      </p:sp>
      <p:sp>
        <p:nvSpPr>
          <p:cNvPr id="5" name="Footer Placeholder 4"/>
          <p:cNvSpPr>
            <a:spLocks noGrp="1"/>
          </p:cNvSpPr>
          <p:nvPr>
            <p:ph type="ftr" sz="quarter" idx="3"/>
          </p:nvPr>
        </p:nvSpPr>
        <p:spPr>
          <a:xfrm>
            <a:off x="11247120" y="40680646"/>
            <a:ext cx="10424160" cy="2336798"/>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40680646"/>
            <a:ext cx="7680960" cy="2336798"/>
          </a:xfrm>
          <a:prstGeom prst="rect">
            <a:avLst/>
          </a:prstGeom>
        </p:spPr>
        <p:txBody>
          <a:bodyPr vert="horz" lIns="438912" tIns="219456" rIns="438912" bIns="219456" rtlCol="0" anchor="ctr"/>
          <a:lstStyle>
            <a:lvl1pPr algn="r">
              <a:defRPr sz="5800">
                <a:solidFill>
                  <a:schemeClr val="tx1">
                    <a:tint val="75000"/>
                  </a:schemeClr>
                </a:solidFill>
              </a:defRPr>
            </a:lvl1pPr>
          </a:lstStyle>
          <a:p>
            <a:fld id="{EDF60D15-8F62-4908-B453-C2C6CFDD50D4}" type="slidenum">
              <a:rPr lang="en-US" smtClean="0"/>
              <a:t>‹#›</a:t>
            </a:fld>
            <a:endParaRPr lang="en-US"/>
          </a:p>
        </p:txBody>
      </p:sp>
    </p:spTree>
    <p:extLst>
      <p:ext uri="{BB962C8B-B14F-4D97-AF65-F5344CB8AC3E}">
        <p14:creationId xmlns:p14="http://schemas.microsoft.com/office/powerpoint/2010/main" val="1662591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A2781"/>
        </a:solidFill>
        <a:effectLst/>
      </p:bgPr>
    </p:bg>
    <p:spTree>
      <p:nvGrpSpPr>
        <p:cNvPr id="1" name=""/>
        <p:cNvGrpSpPr/>
        <p:nvPr/>
      </p:nvGrpSpPr>
      <p:grpSpPr>
        <a:xfrm>
          <a:off x="0" y="0"/>
          <a:ext cx="0" cy="0"/>
          <a:chOff x="0" y="0"/>
          <a:chExt cx="0" cy="0"/>
        </a:xfrm>
      </p:grpSpPr>
      <p:sp>
        <p:nvSpPr>
          <p:cNvPr id="21" name="Rounded Rectangle 20"/>
          <p:cNvSpPr/>
          <p:nvPr/>
        </p:nvSpPr>
        <p:spPr>
          <a:xfrm>
            <a:off x="17907000" y="41910000"/>
            <a:ext cx="14554200" cy="13716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1081445" y="381000"/>
            <a:ext cx="30755510" cy="579120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26441400" y="16865060"/>
            <a:ext cx="6019800" cy="190638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3400" y="17907000"/>
            <a:ext cx="7585934" cy="5257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53615" y="36234469"/>
            <a:ext cx="15953185" cy="7504331"/>
          </a:xfrm>
          <a:prstGeom prst="roundRect">
            <a:avLst>
              <a:gd name="adj" fmla="val 726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26441400" y="8458199"/>
            <a:ext cx="6172200" cy="788905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533401" y="28793441"/>
            <a:ext cx="7585934" cy="412495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533400" y="23774400"/>
            <a:ext cx="7585934" cy="42774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p:nvSpPr>
        <p:spPr>
          <a:xfrm>
            <a:off x="533400" y="13487400"/>
            <a:ext cx="7585934" cy="381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8662146" y="11125199"/>
            <a:ext cx="17413493" cy="24803735"/>
          </a:xfrm>
          <a:prstGeom prst="roundRect">
            <a:avLst>
              <a:gd name="adj" fmla="val 5626"/>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spcCol="0" rtlCol="0" anchor="ctr"/>
          <a:lstStyle/>
          <a:p>
            <a:pPr algn="ctr"/>
            <a:endParaRPr lang="en-US" dirty="0"/>
          </a:p>
        </p:txBody>
      </p:sp>
      <p:sp>
        <p:nvSpPr>
          <p:cNvPr id="31" name="Rectangle 6"/>
          <p:cNvSpPr>
            <a:spLocks noChangeArrowheads="1"/>
          </p:cNvSpPr>
          <p:nvPr/>
        </p:nvSpPr>
        <p:spPr bwMode="auto">
          <a:xfrm>
            <a:off x="9448800" y="29337000"/>
            <a:ext cx="13335000" cy="6001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Research</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What research has been done to create and validate the test?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sz="32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Similar Tests</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Which other instruments is this similar to? In what ways?</a:t>
            </a:r>
            <a:endParaRPr kumimoji="0" lang="en-US" altLang="en-US" sz="3200" b="0" i="0" u="none" strike="noStrike" cap="none" normalizeH="0" baseline="0" dirty="0" smtClean="0">
              <a:ln>
                <a:noFill/>
              </a:ln>
              <a:solidFill>
                <a:schemeClr val="tx1"/>
              </a:solidFill>
              <a:effectLst/>
              <a:latin typeface="Arial" pitchFamily="34" charset="0"/>
              <a:cs typeface="Arial" pitchFamily="34" charset="0"/>
            </a:endParaRPr>
          </a:p>
          <a:p>
            <a:pPr defTabSz="914400" eaLnBrk="0" fontAlgn="base" hangingPunct="0">
              <a:spcBef>
                <a:spcPct val="0"/>
              </a:spcBef>
              <a:spcAft>
                <a:spcPct val="0"/>
              </a:spcAft>
            </a:pPr>
            <a:r>
              <a:rPr lang="en-US" altLang="en-US" sz="3200" dirty="0">
                <a:latin typeface="Calibri" pitchFamily="34" charset="0"/>
                <a:ea typeface="Calibri" pitchFamily="34" charset="0"/>
                <a:cs typeface="Times New Roman" pitchFamily="18" charset="0"/>
              </a:rPr>
              <a:t> </a:t>
            </a:r>
            <a:r>
              <a:rPr lang="en-US" altLang="en-US" sz="3200" dirty="0" smtClean="0">
                <a:latin typeface="Calibri" pitchFamily="34" charset="0"/>
                <a:ea typeface="Calibri" pitchFamily="34" charset="0"/>
                <a:cs typeface="Times New Roman" pitchFamily="18" charset="0"/>
              </a:rPr>
              <a:t>    </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This test is similar in format and design to the CLASS-</a:t>
            </a:r>
            <a:r>
              <a:rPr kumimoji="0" lang="en-US" altLang="en-US" sz="32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Phys</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CLASS-Chem.</a:t>
            </a:r>
            <a:endParaRPr kumimoji="0" lang="en-US" alt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Developer</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Who developed this test?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200" dirty="0">
              <a:latin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 Questions</a:t>
            </a:r>
            <a:endParaRPr kumimoji="0" lang="en-US" alt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Two example questions from both the pre- and post-test:</a:t>
            </a:r>
            <a:endParaRPr kumimoji="0" lang="en-US" alt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5"/>
          <p:cNvSpPr>
            <a:spLocks noChangeArrowheads="1"/>
          </p:cNvSpPr>
          <p:nvPr/>
        </p:nvSpPr>
        <p:spPr bwMode="auto">
          <a:xfrm>
            <a:off x="9448800" y="17601780"/>
            <a:ext cx="16181294" cy="1141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marL="457200" fontAlgn="base">
              <a:spcBef>
                <a:spcPct val="0"/>
              </a:spcBef>
              <a:spcAft>
                <a:spcPct val="0"/>
              </a:spcAft>
              <a:defRPr>
                <a:solidFill>
                  <a:schemeClr val="tx1"/>
                </a:solidFill>
                <a:latin typeface="Arial" pitchFamily="34" charset="0"/>
                <a:cs typeface="Arial" pitchFamily="34" charset="0"/>
              </a:defRPr>
            </a:lvl2pPr>
            <a:lvl3pPr marL="914400" fontAlgn="base">
              <a:spcBef>
                <a:spcPct val="0"/>
              </a:spcBef>
              <a:spcAft>
                <a:spcPct val="0"/>
              </a:spcAft>
              <a:defRPr>
                <a:solidFill>
                  <a:schemeClr val="tx1"/>
                </a:solidFill>
                <a:latin typeface="Arial" pitchFamily="34" charset="0"/>
                <a:cs typeface="Arial" pitchFamily="34" charset="0"/>
              </a:defRPr>
            </a:lvl3pPr>
            <a:lvl4pPr marL="1371600" fontAlgn="base">
              <a:spcBef>
                <a:spcPct val="0"/>
              </a:spcBef>
              <a:spcAft>
                <a:spcPct val="0"/>
              </a:spcAft>
              <a:defRPr>
                <a:solidFill>
                  <a:schemeClr val="tx1"/>
                </a:solidFill>
                <a:latin typeface="Arial" pitchFamily="34" charset="0"/>
                <a:cs typeface="Arial" pitchFamily="34" charset="0"/>
              </a:defRPr>
            </a:lvl4pPr>
            <a:lvl5pPr marL="1828800" fontAlgn="base">
              <a:spcBef>
                <a:spcPct val="0"/>
              </a:spcBef>
              <a:spcAft>
                <a:spcPct val="0"/>
              </a:spcAft>
              <a:defRPr>
                <a:solidFill>
                  <a:schemeClr val="tx1"/>
                </a:solidFill>
                <a:latin typeface="Arial" pitchFamily="34" charset="0"/>
                <a:cs typeface="Arial" pitchFamily="34" charset="0"/>
              </a:defRPr>
            </a:lvl5pPr>
            <a:lvl6pPr marL="2286000" fontAlgn="base">
              <a:spcBef>
                <a:spcPct val="0"/>
              </a:spcBef>
              <a:spcAft>
                <a:spcPct val="0"/>
              </a:spcAft>
              <a:defRPr>
                <a:solidFill>
                  <a:schemeClr val="tx1"/>
                </a:solidFill>
                <a:latin typeface="Arial" pitchFamily="34" charset="0"/>
                <a:cs typeface="Arial" pitchFamily="34" charset="0"/>
              </a:defRPr>
            </a:lvl6pPr>
            <a:lvl7pPr marL="2743200" fontAlgn="base">
              <a:spcBef>
                <a:spcPct val="0"/>
              </a:spcBef>
              <a:spcAft>
                <a:spcPct val="0"/>
              </a:spcAft>
              <a:defRPr>
                <a:solidFill>
                  <a:schemeClr val="tx1"/>
                </a:solidFill>
                <a:latin typeface="Arial" pitchFamily="34" charset="0"/>
                <a:cs typeface="Arial" pitchFamily="34" charset="0"/>
              </a:defRPr>
            </a:lvl7pPr>
            <a:lvl8pPr marL="3200400" fontAlgn="base">
              <a:spcBef>
                <a:spcPct val="0"/>
              </a:spcBef>
              <a:spcAft>
                <a:spcPct val="0"/>
              </a:spcAft>
              <a:defRPr>
                <a:solidFill>
                  <a:schemeClr val="tx1"/>
                </a:solidFill>
                <a:latin typeface="Arial" pitchFamily="34" charset="0"/>
                <a:cs typeface="Arial" pitchFamily="34" charset="0"/>
              </a:defRPr>
            </a:lvl8pPr>
            <a:lvl9pPr marL="3657600"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Versions</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Which version of the test should I use?</a:t>
            </a:r>
            <a:endParaRPr kumimoji="0" lang="en-US" altLang="en-US" sz="3200" b="0" i="0" u="none" strike="noStrike" cap="none" normalizeH="0" baseline="0" dirty="0" smtClean="0">
              <a:ln>
                <a:noFill/>
              </a:ln>
              <a:solidFill>
                <a:schemeClr val="tx1"/>
              </a:solidFill>
              <a:effectLst/>
            </a:endParaRPr>
          </a:p>
          <a:p>
            <a:pPr lvl="1" defTabSz="914400" eaLnBrk="0" hangingPunct="0"/>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There is currently only one version of the E-CLASS.</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Pre-test</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Should I give this as a pre-test?</a:t>
            </a:r>
            <a:endParaRPr kumimoji="0" lang="en-US" altLang="en-US" sz="3200" b="0" i="0" u="none" strike="noStrike" cap="none" normalizeH="0" baseline="0" dirty="0" smtClean="0">
              <a:ln>
                <a:noFill/>
              </a:ln>
              <a:solidFill>
                <a:schemeClr val="tx1"/>
              </a:solidFill>
              <a:effectLst/>
            </a:endParaRPr>
          </a:p>
          <a:p>
            <a:pPr lvl="1" defTabSz="914400" eaLnBrk="0" hangingPunct="0"/>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Yes, the E-CLASS tests content that students have ideas about even if they have never taken a physics course. Your students’ pre-test score can help you understand their incoming ideas and then adjust the pacing and order of topics in your course. The pre-test scores also allow you to compare your students' overall improvement during your course to other students who started the course with different levels of incoming knowledge. There is a separate pre-test version of the E-CLASS to be given at the beginning of the course.</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Scoring</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How do I calculate my students’ scores?</a:t>
            </a:r>
            <a:endParaRPr kumimoji="0" lang="en-US" altLang="en-US" sz="3200" b="0" i="0" u="none" strike="noStrike" cap="none" normalizeH="0" baseline="0" dirty="0" smtClean="0">
              <a:ln>
                <a:noFill/>
              </a:ln>
              <a:solidFill>
                <a:schemeClr val="tx1"/>
              </a:solidFill>
              <a:effectLst/>
            </a:endParaRPr>
          </a:p>
          <a:p>
            <a:pPr lvl="1" defTabSz="914400" eaLnBrk="0" hangingPunct="0"/>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E-CLASS is scored when all of your students have filled out both the pre- and post-surveys.  A score report is sent to you.  The "scores" are not actual scores, but rather are analyses of changes in answers and how answers compare to answers from experts (experimental physicists) and other similar students.</a:t>
            </a:r>
            <a:endParaRPr kumimoji="0" lang="en-US" altLang="en-US" sz="3200" b="0" i="0" u="none" strike="noStrike" cap="none" normalizeH="0" baseline="0" dirty="0" smtClean="0">
              <a:ln>
                <a:noFill/>
              </a:ln>
              <a:solidFill>
                <a:schemeClr val="tx1"/>
              </a:solidFill>
              <a:effectLst/>
            </a:endParaRPr>
          </a:p>
          <a:p>
            <a:pPr lvl="0" defTabSz="914400" eaLnBrk="0" hangingPunct="0"/>
            <a:r>
              <a:rPr lang="en-US" altLang="en-US" sz="3200" b="1" dirty="0">
                <a:latin typeface="Calibri" pitchFamily="34" charset="0"/>
                <a:ea typeface="Calibri" pitchFamily="34" charset="0"/>
                <a:cs typeface="Times New Roman" pitchFamily="18" charset="0"/>
              </a:rPr>
              <a:t>Typical results and interpretation</a:t>
            </a:r>
            <a:endParaRPr lang="en-US" altLang="en-US" sz="3200" dirty="0"/>
          </a:p>
          <a:p>
            <a:pPr lvl="1" defTabSz="914400" eaLnBrk="0" hangingPunct="0"/>
            <a:r>
              <a:rPr lang="en-US" altLang="en-US" sz="3200" dirty="0">
                <a:latin typeface="Calibri" pitchFamily="34" charset="0"/>
                <a:ea typeface="Calibri" pitchFamily="34" charset="0"/>
                <a:cs typeface="Times New Roman" pitchFamily="18" charset="0"/>
              </a:rPr>
              <a:t>Typical results are included in the result report given at the end of the </a:t>
            </a:r>
            <a:r>
              <a:rPr lang="en-US" altLang="en-US" sz="3200" dirty="0" smtClean="0">
                <a:latin typeface="Calibri" pitchFamily="34" charset="0"/>
                <a:ea typeface="Calibri" pitchFamily="34" charset="0"/>
                <a:cs typeface="Times New Roman" pitchFamily="18" charset="0"/>
              </a:rPr>
              <a:t/>
            </a:r>
            <a:br>
              <a:rPr lang="en-US" altLang="en-US" sz="3200" dirty="0" smtClean="0">
                <a:latin typeface="Calibri" pitchFamily="34" charset="0"/>
                <a:ea typeface="Calibri" pitchFamily="34" charset="0"/>
                <a:cs typeface="Times New Roman" pitchFamily="18" charset="0"/>
              </a:rPr>
            </a:br>
            <a:r>
              <a:rPr lang="en-US" altLang="en-US" sz="3200" dirty="0" smtClean="0">
                <a:latin typeface="Calibri" pitchFamily="34" charset="0"/>
                <a:ea typeface="Calibri" pitchFamily="34" charset="0"/>
                <a:cs typeface="Times New Roman" pitchFamily="18" charset="0"/>
              </a:rPr>
              <a:t>semester</a:t>
            </a:r>
            <a:r>
              <a:rPr lang="en-US" altLang="en-US" sz="3200" dirty="0">
                <a:latin typeface="Calibri" pitchFamily="34" charset="0"/>
                <a:ea typeface="Calibri" pitchFamily="34" charset="0"/>
                <a:cs typeface="Times New Roman" pitchFamily="18" charset="0"/>
              </a:rPr>
              <a:t>.  They are specifically from classes similar to yours for </a:t>
            </a:r>
            <a:r>
              <a:rPr lang="en-US" altLang="en-US" sz="3200" dirty="0" smtClean="0">
                <a:latin typeface="Calibri" pitchFamily="34" charset="0"/>
                <a:ea typeface="Calibri" pitchFamily="34" charset="0"/>
                <a:cs typeface="Times New Roman" pitchFamily="18" charset="0"/>
              </a:rPr>
              <a:t/>
            </a:r>
            <a:br>
              <a:rPr lang="en-US" altLang="en-US" sz="3200" dirty="0" smtClean="0">
                <a:latin typeface="Calibri" pitchFamily="34" charset="0"/>
                <a:ea typeface="Calibri" pitchFamily="34" charset="0"/>
                <a:cs typeface="Times New Roman" pitchFamily="18" charset="0"/>
              </a:rPr>
            </a:br>
            <a:r>
              <a:rPr lang="en-US" altLang="en-US" sz="3200" dirty="0" smtClean="0">
                <a:latin typeface="Calibri" pitchFamily="34" charset="0"/>
                <a:ea typeface="Calibri" pitchFamily="34" charset="0"/>
                <a:cs typeface="Times New Roman" pitchFamily="18" charset="0"/>
              </a:rPr>
              <a:t>comparison</a:t>
            </a:r>
            <a:r>
              <a:rPr lang="en-US" altLang="en-US" sz="3200" dirty="0">
                <a:latin typeface="Calibri" pitchFamily="34" charset="0"/>
                <a:ea typeface="Calibri" pitchFamily="34" charset="0"/>
                <a:cs typeface="Times New Roman" pitchFamily="18" charset="0"/>
              </a:rPr>
              <a:t>.  </a:t>
            </a:r>
            <a:r>
              <a:rPr lang="en-US" altLang="en-US" sz="3200" dirty="0" smtClean="0">
                <a:latin typeface="Calibri" pitchFamily="34" charset="0"/>
                <a:ea typeface="Calibri" pitchFamily="34" charset="0"/>
                <a:cs typeface="Times New Roman" pitchFamily="18" charset="0"/>
              </a:rPr>
              <a:t>This graph shows typical results </a:t>
            </a:r>
            <a:r>
              <a:rPr lang="en-US" altLang="en-US" sz="3200" dirty="0">
                <a:latin typeface="Calibri" pitchFamily="34" charset="0"/>
                <a:ea typeface="Calibri" pitchFamily="34" charset="0"/>
                <a:cs typeface="Times New Roman" pitchFamily="18" charset="0"/>
              </a:rPr>
              <a:t>from reference 2</a:t>
            </a:r>
            <a:r>
              <a:rPr lang="en-US" altLang="en-US" sz="3200" dirty="0" smtClean="0">
                <a:latin typeface="Calibri" pitchFamily="34" charset="0"/>
                <a:ea typeface="Calibri" pitchFamily="34" charset="0"/>
                <a:cs typeface="Times New Roman" pitchFamily="18" charset="0"/>
              </a:rPr>
              <a:t>.</a:t>
            </a:r>
            <a:endParaRPr lang="en-US" altLang="en-US" sz="3200" dirty="0">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Clusters</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Does this test include clusters of questions by topic?</a:t>
            </a:r>
            <a:endParaRPr kumimoji="0" lang="en-US" altLang="en-US" sz="3200" b="0" i="0" u="none" strike="noStrike" cap="none" normalizeH="0" baseline="0" dirty="0" smtClean="0">
              <a:ln>
                <a:noFill/>
              </a:ln>
              <a:solidFill>
                <a:schemeClr val="tx1"/>
              </a:solidFill>
              <a:effectLst/>
            </a:endParaRPr>
          </a:p>
          <a:p>
            <a:pPr lvl="1" defTabSz="914400" eaLnBrk="0" hangingPunct="0"/>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questions on the E-CLASS are not clustered.</a:t>
            </a:r>
            <a:endParaRPr kumimoji="0" lang="en-US" altLang="en-US" sz="3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Specific Implementation Instructions</a:t>
            </a:r>
            <a:endParaRPr kumimoji="0" lang="en-US" altLang="en-US" sz="3200" b="0" i="0" u="none" strike="noStrike" cap="none" normalizeH="0" baseline="0" dirty="0" smtClean="0">
              <a:ln>
                <a:noFill/>
              </a:ln>
              <a:solidFill>
                <a:schemeClr val="tx1"/>
              </a:solidFill>
              <a:effectLst/>
            </a:endParaRPr>
          </a:p>
          <a:p>
            <a:pPr lvl="1" defTabSz="914400" eaLnBrk="0" hangingPunct="0"/>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E-CLASS is web-based and graded automatically. See the </a:t>
            </a:r>
            <a:r>
              <a:rPr kumimoji="0" lang="en-US" altLang="en-US" sz="3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Scoring</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section and then the </a:t>
            </a:r>
            <a:r>
              <a:rPr kumimoji="0" lang="en-US" altLang="en-US" sz="3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General</a:t>
            </a:r>
            <a:r>
              <a:rPr kumimoji="0" lang="en-US" altLang="en-US" sz="3200" b="0" i="1" u="none" strike="noStrike" cap="none" normalizeH="0" dirty="0" smtClean="0">
                <a:ln>
                  <a:noFill/>
                </a:ln>
                <a:solidFill>
                  <a:schemeClr val="tx1"/>
                </a:solidFill>
                <a:effectLst/>
                <a:latin typeface="Calibri" pitchFamily="34" charset="0"/>
                <a:ea typeface="Calibri" pitchFamily="34" charset="0"/>
                <a:cs typeface="Times New Roman" pitchFamily="18" charset="0"/>
              </a:rPr>
              <a:t> Implementation Guide</a:t>
            </a:r>
            <a:r>
              <a:rPr kumimoji="0" lang="en-US" altLang="en-US" sz="32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altLang="en-US" sz="3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for more details.</a:t>
            </a:r>
            <a:endParaRPr kumimoji="0" lang="en-US" altLang="en-US" sz="3200" b="0" i="0" u="none" strike="noStrike" cap="none" normalizeH="0" baseline="0" dirty="0" smtClean="0">
              <a:ln>
                <a:noFill/>
              </a:ln>
              <a:solidFill>
                <a:schemeClr val="tx1"/>
              </a:solidFill>
              <a:effectLst/>
            </a:endParaRPr>
          </a:p>
        </p:txBody>
      </p:sp>
      <p:sp>
        <p:nvSpPr>
          <p:cNvPr id="4" name="TextBox 3"/>
          <p:cNvSpPr txBox="1"/>
          <p:nvPr/>
        </p:nvSpPr>
        <p:spPr>
          <a:xfrm>
            <a:off x="731520" y="0"/>
            <a:ext cx="31455360" cy="4444294"/>
          </a:xfrm>
          <a:prstGeom prst="rect">
            <a:avLst/>
          </a:prstGeom>
          <a:noFill/>
          <a:ln>
            <a:noFill/>
          </a:ln>
        </p:spPr>
        <p:txBody>
          <a:bodyPr wrap="square" lIns="438912" tIns="219456" rIns="438912" bIns="219456" rtlCol="0">
            <a:spAutoFit/>
          </a:bodyPr>
          <a:lstStyle/>
          <a:p>
            <a:pPr algn="ctr"/>
            <a:r>
              <a:rPr lang="en-US" sz="13000" dirty="0"/>
              <a:t>Creating a Resource for Faculty: </a:t>
            </a:r>
            <a:r>
              <a:rPr lang="en-US" sz="13000" dirty="0" smtClean="0"/>
              <a:t/>
            </a:r>
            <a:br>
              <a:rPr lang="en-US" sz="13000" dirty="0" smtClean="0"/>
            </a:br>
            <a:r>
              <a:rPr lang="en-US" sz="13000" dirty="0" smtClean="0"/>
              <a:t>Assessment </a:t>
            </a:r>
            <a:r>
              <a:rPr lang="en-US" sz="13000" dirty="0"/>
              <a:t>Implementation Guides</a:t>
            </a:r>
          </a:p>
        </p:txBody>
      </p:sp>
      <p:sp>
        <p:nvSpPr>
          <p:cNvPr id="5" name="TextBox 4"/>
          <p:cNvSpPr txBox="1"/>
          <p:nvPr/>
        </p:nvSpPr>
        <p:spPr>
          <a:xfrm>
            <a:off x="1218010" y="3962400"/>
            <a:ext cx="30482380" cy="1366528"/>
          </a:xfrm>
          <a:prstGeom prst="rect">
            <a:avLst/>
          </a:prstGeom>
          <a:noFill/>
        </p:spPr>
        <p:txBody>
          <a:bodyPr wrap="square" lIns="438912" tIns="219456" rIns="438912" bIns="219456" rtlCol="0">
            <a:spAutoFit/>
          </a:bodyPr>
          <a:lstStyle/>
          <a:p>
            <a:pPr algn="ctr"/>
            <a:r>
              <a:rPr lang="en-US" sz="6000" dirty="0"/>
              <a:t>Jaime E </a:t>
            </a:r>
            <a:r>
              <a:rPr lang="en-US" sz="6000" dirty="0" smtClean="0"/>
              <a:t>Richards</a:t>
            </a:r>
            <a:r>
              <a:rPr lang="en-US" sz="6000" baseline="30000" dirty="0" smtClean="0"/>
              <a:t>1</a:t>
            </a:r>
            <a:r>
              <a:rPr lang="en-US" sz="6000" dirty="0" smtClean="0"/>
              <a:t>, </a:t>
            </a:r>
            <a:r>
              <a:rPr lang="en-US" sz="6000" dirty="0"/>
              <a:t>John D </a:t>
            </a:r>
            <a:r>
              <a:rPr lang="en-US" sz="6000" dirty="0" smtClean="0"/>
              <a:t>Thompson</a:t>
            </a:r>
            <a:r>
              <a:rPr lang="en-US" sz="6000" baseline="30000" dirty="0" smtClean="0"/>
              <a:t>2</a:t>
            </a:r>
            <a:r>
              <a:rPr lang="en-US" sz="6000" dirty="0" smtClean="0"/>
              <a:t>, </a:t>
            </a:r>
            <a:r>
              <a:rPr lang="en-US" sz="6000" dirty="0"/>
              <a:t>Sarah B </a:t>
            </a:r>
            <a:r>
              <a:rPr lang="en-US" sz="6000" dirty="0" smtClean="0"/>
              <a:t>McKagan</a:t>
            </a:r>
            <a:r>
              <a:rPr lang="en-US" sz="6000" baseline="30000" dirty="0" smtClean="0"/>
              <a:t>3,4</a:t>
            </a:r>
            <a:r>
              <a:rPr lang="en-US" sz="6000" dirty="0" smtClean="0"/>
              <a:t>, </a:t>
            </a:r>
            <a:r>
              <a:rPr lang="en-US" sz="6000" dirty="0"/>
              <a:t>Adrian M </a:t>
            </a:r>
            <a:r>
              <a:rPr lang="en-US" sz="6000" dirty="0" smtClean="0"/>
              <a:t>Madsen</a:t>
            </a:r>
            <a:r>
              <a:rPr lang="en-US" sz="6000" baseline="30000" dirty="0" smtClean="0"/>
              <a:t>4</a:t>
            </a:r>
            <a:r>
              <a:rPr lang="en-US" sz="6000" dirty="0" smtClean="0"/>
              <a:t>, </a:t>
            </a:r>
            <a:r>
              <a:rPr lang="en-US" sz="6000" dirty="0"/>
              <a:t>Eleanor C </a:t>
            </a:r>
            <a:r>
              <a:rPr lang="en-US" sz="6000" dirty="0" smtClean="0"/>
              <a:t>Sayre</a:t>
            </a:r>
            <a:r>
              <a:rPr lang="en-US" sz="6000" baseline="30000" dirty="0" smtClean="0"/>
              <a:t>2</a:t>
            </a:r>
            <a:endParaRPr lang="en-US" sz="6000" baseline="30000" dirty="0"/>
          </a:p>
        </p:txBody>
      </p:sp>
      <p:sp>
        <p:nvSpPr>
          <p:cNvPr id="19" name="TextBox 18"/>
          <p:cNvSpPr txBox="1"/>
          <p:nvPr/>
        </p:nvSpPr>
        <p:spPr>
          <a:xfrm>
            <a:off x="944880" y="13586073"/>
            <a:ext cx="7208520" cy="3231654"/>
          </a:xfrm>
          <a:prstGeom prst="rect">
            <a:avLst/>
          </a:prstGeom>
          <a:noFill/>
        </p:spPr>
        <p:txBody>
          <a:bodyPr wrap="square" rtlCol="0">
            <a:spAutoFit/>
          </a:bodyPr>
          <a:lstStyle/>
          <a:p>
            <a:r>
              <a:rPr lang="en-US" sz="6000" b="1" dirty="0" smtClean="0"/>
              <a:t>Basics</a:t>
            </a:r>
          </a:p>
          <a:p>
            <a:r>
              <a:rPr lang="en-US" sz="3600" dirty="0" smtClean="0"/>
              <a:t>Content, course level, timing, and format are the most basic indicators that help you decide which test is right for your classroom</a:t>
            </a:r>
          </a:p>
        </p:txBody>
      </p:sp>
      <p:sp>
        <p:nvSpPr>
          <p:cNvPr id="11" name="TextBox 18"/>
          <p:cNvSpPr txBox="1"/>
          <p:nvPr/>
        </p:nvSpPr>
        <p:spPr>
          <a:xfrm>
            <a:off x="944880" y="28983307"/>
            <a:ext cx="7025640" cy="4801314"/>
          </a:xfrm>
          <a:prstGeom prst="rect">
            <a:avLst/>
          </a:prstGeom>
          <a:noFill/>
        </p:spPr>
        <p:txBody>
          <a:bodyPr wrap="square" rtlCol="0">
            <a:spAutoFit/>
          </a:bodyPr>
          <a:ls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a:lstStyle>
          <a:p>
            <a:r>
              <a:rPr lang="en-US" sz="6000" b="1" dirty="0" smtClean="0"/>
              <a:t>Research Basis</a:t>
            </a:r>
          </a:p>
          <a:p>
            <a:r>
              <a:rPr lang="en-US" sz="3600" dirty="0" smtClean="0"/>
              <a:t>Including research allows you to easily and quickly see how rigorously the assessment has been validated with ratings from Level 1 to Gold Star</a:t>
            </a:r>
            <a:endParaRPr lang="en-US" sz="3600" dirty="0"/>
          </a:p>
          <a:p>
            <a:endParaRPr lang="en-US" sz="6600" dirty="0" smtClean="0"/>
          </a:p>
        </p:txBody>
      </p:sp>
      <p:sp>
        <p:nvSpPr>
          <p:cNvPr id="12" name="TextBox 18"/>
          <p:cNvSpPr txBox="1"/>
          <p:nvPr/>
        </p:nvSpPr>
        <p:spPr>
          <a:xfrm>
            <a:off x="944880" y="24013419"/>
            <a:ext cx="7117080" cy="3785652"/>
          </a:xfrm>
          <a:prstGeom prst="rect">
            <a:avLst/>
          </a:prstGeom>
          <a:noFill/>
        </p:spPr>
        <p:txBody>
          <a:bodyPr wrap="square" rtlCol="0">
            <a:spAutoFit/>
          </a:bodyPr>
          <a:ls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a:lstStyle>
          <a:p>
            <a:r>
              <a:rPr lang="en-US" sz="6000" b="1" dirty="0" smtClean="0"/>
              <a:t>Results</a:t>
            </a:r>
          </a:p>
          <a:p>
            <a:r>
              <a:rPr lang="en-US" sz="3600" dirty="0" smtClean="0"/>
              <a:t>Typical results set benchmarks for success for different teaching methods and let you compare your class to similar classes across the country</a:t>
            </a:r>
          </a:p>
        </p:txBody>
      </p:sp>
      <p:sp>
        <p:nvSpPr>
          <p:cNvPr id="2" name="Left Brace 1"/>
          <p:cNvSpPr/>
          <p:nvPr/>
        </p:nvSpPr>
        <p:spPr>
          <a:xfrm>
            <a:off x="7897906" y="24612600"/>
            <a:ext cx="1474694" cy="1981200"/>
          </a:xfrm>
          <a:prstGeom prst="leftBrace">
            <a:avLst/>
          </a:prstGeom>
          <a:ln w="2540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510573881"/>
              </p:ext>
            </p:extLst>
          </p:nvPr>
        </p:nvGraphicFramePr>
        <p:xfrm>
          <a:off x="1752600" y="37033200"/>
          <a:ext cx="14090612" cy="6385062"/>
        </p:xfrm>
        <a:graphic>
          <a:graphicData uri="http://schemas.openxmlformats.org/drawingml/2006/table">
            <a:tbl>
              <a:tblPr>
                <a:tableStyleId>{5C22544A-7EE6-4342-B048-85BDC9FD1C3A}</a:tableStyleId>
              </a:tblPr>
              <a:tblGrid>
                <a:gridCol w="1822412"/>
                <a:gridCol w="1524000"/>
                <a:gridCol w="1371600"/>
                <a:gridCol w="990600"/>
                <a:gridCol w="1219200"/>
                <a:gridCol w="1600200"/>
                <a:gridCol w="1371600"/>
                <a:gridCol w="1143000"/>
                <a:gridCol w="1600200"/>
                <a:gridCol w="1447800"/>
              </a:tblGrid>
              <a:tr h="800446">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Mechanics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Electricity/Magnetism</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Waves/Optics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ctr" defTabSz="4389120" rtl="0" eaLnBrk="1" fontAlgn="b" latinLnBrk="0" hangingPunct="1">
                        <a:lnSpc>
                          <a:spcPct val="100000"/>
                        </a:lnSpc>
                        <a:spcBef>
                          <a:spcPts val="0"/>
                        </a:spcBef>
                        <a:spcAft>
                          <a:spcPts val="0"/>
                        </a:spcAft>
                        <a:buClrTx/>
                        <a:buSzTx/>
                        <a:buFontTx/>
                        <a:buNone/>
                        <a:tabLst/>
                        <a:defRPr/>
                      </a:pPr>
                      <a:r>
                        <a:rPr lang="en-US" sz="2200" u="none" strike="noStrike" dirty="0" smtClean="0">
                          <a:effectLst/>
                        </a:rPr>
                        <a:t>Thermal/Quantum</a:t>
                      </a:r>
                      <a:endParaRPr lang="en-US" sz="2200" b="0" i="0" u="none" strike="noStrike" dirty="0" smtClean="0">
                        <a:solidFill>
                          <a:srgbClr val="000000"/>
                        </a:solidFill>
                        <a:effectLst/>
                        <a:latin typeface="+mn-lt"/>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Mathematics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Lab Skills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Beliefs/ Attitudes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Interactive Teaching</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Scientific Reasoning</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402472">
                <a:tc>
                  <a:txBody>
                    <a:bodyPr/>
                    <a:lstStyle/>
                    <a:p>
                      <a:pPr algn="ctr" fontAlgn="b"/>
                      <a:r>
                        <a:rPr lang="en-US" sz="2200" u="none" strike="noStrike" dirty="0">
                          <a:effectLst/>
                        </a:rPr>
                        <a:t>Graduate</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CDPA</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CLASS, MPEX</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RTOP, TDOP</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0446">
                <a:tc>
                  <a:txBody>
                    <a:bodyPr/>
                    <a:lstStyle/>
                    <a:p>
                      <a:pPr algn="ctr" fontAlgn="b"/>
                      <a:r>
                        <a:rPr lang="en-US" sz="2200" u="none" strike="noStrike" dirty="0">
                          <a:effectLst/>
                        </a:rPr>
                        <a:t>Upper-level</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CUE, </a:t>
                      </a:r>
                      <a:r>
                        <a:rPr lang="en-US" sz="2200" u="none" strike="noStrike" dirty="0" err="1">
                          <a:effectLst/>
                        </a:rPr>
                        <a:t>CURrENT</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WCI</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CDPA, </a:t>
                      </a:r>
                      <a:endParaRPr lang="en-US" sz="2200" u="none" strike="noStrike" dirty="0" smtClean="0">
                        <a:effectLst/>
                      </a:endParaRPr>
                    </a:p>
                    <a:p>
                      <a:pPr algn="ctr" fontAlgn="b"/>
                      <a:r>
                        <a:rPr lang="en-US" sz="2200" u="none" strike="noStrike" dirty="0" smtClean="0">
                          <a:effectLst/>
                        </a:rPr>
                        <a:t>E-CLASS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CLASS, MPEX, </a:t>
                      </a:r>
                      <a:endParaRPr lang="en-US" sz="2200" u="none" strike="noStrike" dirty="0" smtClean="0">
                        <a:effectLst/>
                      </a:endParaRPr>
                    </a:p>
                    <a:p>
                      <a:pPr algn="ctr" fontAlgn="b"/>
                      <a:r>
                        <a:rPr lang="en-US" sz="2200" u="none" strike="noStrike" dirty="0" smtClean="0">
                          <a:effectLst/>
                        </a:rPr>
                        <a:t>E-CLASS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COPUS, RTOP, TDOP</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0446">
                <a:tc>
                  <a:txBody>
                    <a:bodyPr/>
                    <a:lstStyle/>
                    <a:p>
                      <a:pPr algn="ctr" fontAlgn="b"/>
                      <a:r>
                        <a:rPr lang="en-US" sz="2200" u="none" strike="noStrike" dirty="0">
                          <a:effectLst/>
                        </a:rPr>
                        <a:t>Intermediate</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389120" rtl="0" eaLnBrk="1" fontAlgn="b" latinLnBrk="0" hangingPunct="1">
                        <a:lnSpc>
                          <a:spcPct val="100000"/>
                        </a:lnSpc>
                        <a:spcBef>
                          <a:spcPts val="0"/>
                        </a:spcBef>
                        <a:spcAft>
                          <a:spcPts val="0"/>
                        </a:spcAft>
                        <a:buClrTx/>
                        <a:buSzTx/>
                        <a:buFontTx/>
                        <a:buNone/>
                        <a:tabLst/>
                        <a:defRPr/>
                      </a:pPr>
                      <a:r>
                        <a:rPr lang="en-US" sz="2200" u="none" strike="noStrike" dirty="0" smtClean="0">
                          <a:effectLst/>
                        </a:rPr>
                        <a:t>QMCS, QPCS</a:t>
                      </a:r>
                      <a:endParaRPr lang="en-US" sz="2200" b="0" i="0" u="none" strike="noStrike" dirty="0" smtClean="0">
                        <a:solidFill>
                          <a:srgbClr val="000000"/>
                        </a:solidFill>
                        <a:effectLst/>
                        <a:latin typeface="+mn-lt"/>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CDPA, </a:t>
                      </a:r>
                      <a:endParaRPr lang="en-US" sz="2200" u="none" strike="noStrike" dirty="0" smtClean="0">
                        <a:effectLst/>
                      </a:endParaRPr>
                    </a:p>
                    <a:p>
                      <a:pPr algn="ctr" fontAlgn="b"/>
                      <a:r>
                        <a:rPr lang="en-US" sz="2200" u="none" strike="noStrike" dirty="0" smtClean="0">
                          <a:effectLst/>
                        </a:rPr>
                        <a:t>E-CLASS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CLASS, MPEX, </a:t>
                      </a:r>
                      <a:endParaRPr lang="en-US" sz="2200" u="none" strike="noStrike" dirty="0" smtClean="0">
                        <a:effectLst/>
                      </a:endParaRPr>
                    </a:p>
                    <a:p>
                      <a:pPr algn="ctr" fontAlgn="b"/>
                      <a:r>
                        <a:rPr lang="en-US" sz="2200" u="none" strike="noStrike" dirty="0" smtClean="0">
                          <a:effectLst/>
                        </a:rPr>
                        <a:t>E-CLASS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COPUS, RTOP, TDOP</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98421">
                <a:tc>
                  <a:txBody>
                    <a:bodyPr/>
                    <a:lstStyle/>
                    <a:p>
                      <a:pPr algn="ctr" fontAlgn="b"/>
                      <a:r>
                        <a:rPr lang="en-US" sz="2200" u="none" strike="noStrike" dirty="0">
                          <a:effectLst/>
                        </a:rPr>
                        <a:t>Intro College</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a:effectLst/>
                        </a:rPr>
                        <a:t>FCI, FMCE, TUG-K, EMCS, ECA</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BEMA, DIRECT, CSEM, ECCE</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WDT</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HTCE</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QLCE, </a:t>
                      </a:r>
                      <a:r>
                        <a:rPr lang="en-US" sz="2200" u="none" strike="noStrike" dirty="0" smtClean="0">
                          <a:effectLst/>
                        </a:rPr>
                        <a:t/>
                      </a:r>
                      <a:br>
                        <a:rPr lang="en-US" sz="2200" u="none" strike="noStrike" dirty="0" smtClean="0">
                          <a:effectLst/>
                        </a:rPr>
                      </a:br>
                      <a:r>
                        <a:rPr lang="en-US" sz="2200" u="none" strike="noStrike" dirty="0" smtClean="0">
                          <a:effectLst/>
                        </a:rPr>
                        <a:t>MMCE</a:t>
                      </a:r>
                      <a:r>
                        <a:rPr lang="en-US" sz="2200" u="none" strike="noStrike" dirty="0">
                          <a:effectLst/>
                        </a:rPr>
                        <a:t>-II, </a:t>
                      </a:r>
                      <a:r>
                        <a:rPr lang="en-US" sz="2200" u="none" strike="noStrike" dirty="0" smtClean="0">
                          <a:effectLst/>
                        </a:rPr>
                        <a:t/>
                      </a:r>
                      <a:br>
                        <a:rPr lang="en-US" sz="2200" u="none" strike="noStrike" dirty="0" smtClean="0">
                          <a:effectLst/>
                        </a:rPr>
                      </a:br>
                      <a:r>
                        <a:rPr lang="en-US" sz="2200" u="none" strike="noStrike" dirty="0" smtClean="0">
                          <a:effectLst/>
                        </a:rPr>
                        <a:t>CCI</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CDPA, </a:t>
                      </a:r>
                      <a:endParaRPr lang="en-US" sz="2200" u="none" strike="noStrike" dirty="0" smtClean="0">
                        <a:effectLst/>
                      </a:endParaRPr>
                    </a:p>
                    <a:p>
                      <a:pPr algn="ctr" fontAlgn="b"/>
                      <a:r>
                        <a:rPr lang="en-US" sz="2200" u="none" strike="noStrike" dirty="0" smtClean="0">
                          <a:effectLst/>
                        </a:rPr>
                        <a:t>E-CLASS</a:t>
                      </a:r>
                      <a:r>
                        <a:rPr lang="en-US" sz="2200" u="none" strike="noStrike" dirty="0">
                          <a:effectLst/>
                        </a:rPr>
                        <a:t>, PMQ</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CLASS, MPEX, </a:t>
                      </a:r>
                      <a:endParaRPr lang="en-US" sz="2200" u="none" strike="noStrike" dirty="0" smtClean="0">
                        <a:effectLst/>
                      </a:endParaRPr>
                    </a:p>
                    <a:p>
                      <a:pPr algn="ctr" fontAlgn="b"/>
                      <a:r>
                        <a:rPr lang="en-US" sz="2200" u="none" strike="noStrike" dirty="0" smtClean="0">
                          <a:effectLst/>
                        </a:rPr>
                        <a:t>E-CLASS</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RIOT, COPUS, RTOP, TDOP</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Lawson, SAAR</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0446">
                <a:tc>
                  <a:txBody>
                    <a:bodyPr/>
                    <a:lstStyle/>
                    <a:p>
                      <a:pPr algn="ctr" fontAlgn="b"/>
                      <a:r>
                        <a:rPr lang="en-US" sz="2200" u="none" strike="noStrike" dirty="0">
                          <a:effectLst/>
                        </a:rPr>
                        <a:t>High School</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effectLst/>
                        </a:rPr>
                        <a:t>FCI, </a:t>
                      </a:r>
                      <a:r>
                        <a:rPr lang="en-US" sz="2200" u="none" strike="noStrike" dirty="0" smtClean="0">
                          <a:effectLst/>
                        </a:rPr>
                        <a:t/>
                      </a:r>
                      <a:br>
                        <a:rPr lang="en-US" sz="2200" u="none" strike="noStrike" dirty="0" smtClean="0">
                          <a:effectLst/>
                        </a:rPr>
                      </a:br>
                      <a:r>
                        <a:rPr lang="en-US" sz="2200" u="none" strike="noStrike" dirty="0" smtClean="0">
                          <a:effectLst/>
                        </a:rPr>
                        <a:t>FMCE</a:t>
                      </a:r>
                      <a:r>
                        <a:rPr lang="en-US" sz="2200" u="none" strike="noStrike" dirty="0">
                          <a:effectLst/>
                        </a:rPr>
                        <a:t>, </a:t>
                      </a:r>
                      <a:r>
                        <a:rPr lang="en-US" sz="2200" u="none" strike="noStrike" dirty="0" smtClean="0">
                          <a:effectLst/>
                        </a:rPr>
                        <a:t/>
                      </a:r>
                      <a:br>
                        <a:rPr lang="en-US" sz="2200" u="none" strike="noStrike" dirty="0" smtClean="0">
                          <a:effectLst/>
                        </a:rPr>
                      </a:br>
                      <a:r>
                        <a:rPr lang="en-US" sz="2200" u="none" strike="noStrike" dirty="0" smtClean="0">
                          <a:effectLst/>
                        </a:rPr>
                        <a:t>TUG</a:t>
                      </a:r>
                      <a:r>
                        <a:rPr lang="en-US" sz="2200" u="none" strike="noStrike" dirty="0">
                          <a:effectLst/>
                        </a:rPr>
                        <a:t>-K</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DIRECT</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QLCE, </a:t>
                      </a:r>
                      <a:r>
                        <a:rPr lang="en-US" sz="2200" u="none" strike="noStrike" dirty="0" smtClean="0">
                          <a:effectLst/>
                        </a:rPr>
                        <a:t/>
                      </a:r>
                      <a:br>
                        <a:rPr lang="en-US" sz="2200" u="none" strike="noStrike" dirty="0" smtClean="0">
                          <a:effectLst/>
                        </a:rPr>
                      </a:br>
                      <a:r>
                        <a:rPr lang="en-US" sz="2200" u="none" strike="noStrike" dirty="0" smtClean="0">
                          <a:effectLst/>
                        </a:rPr>
                        <a:t>MMCE</a:t>
                      </a:r>
                      <a:r>
                        <a:rPr lang="en-US" sz="2200" u="none" strike="noStrike" dirty="0">
                          <a:effectLst/>
                        </a:rPr>
                        <a:t>-II, </a:t>
                      </a:r>
                      <a:r>
                        <a:rPr lang="en-US" sz="2200" u="none" strike="noStrike" dirty="0" smtClean="0">
                          <a:effectLst/>
                        </a:rPr>
                        <a:t/>
                      </a:r>
                      <a:br>
                        <a:rPr lang="en-US" sz="2200" u="none" strike="noStrike" dirty="0" smtClean="0">
                          <a:effectLst/>
                        </a:rPr>
                      </a:br>
                      <a:r>
                        <a:rPr lang="en-US" sz="2200" u="none" strike="noStrike" dirty="0" smtClean="0">
                          <a:effectLst/>
                        </a:rPr>
                        <a:t>CCI</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CLASS, MPEX</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RTOP, TDOP</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effectLst/>
                        </a:rPr>
                        <a:t>Lawson, SAAR</a:t>
                      </a:r>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2472">
                <a:tc>
                  <a:txBody>
                    <a:bodyPr/>
                    <a:lstStyle/>
                    <a:p>
                      <a:pPr algn="ctr" fontAlgn="b"/>
                      <a:r>
                        <a:rPr lang="en-US" sz="2200" u="none" strike="noStrike" dirty="0">
                          <a:effectLst/>
                        </a:rPr>
                        <a:t>Middle School</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CLASS, MPEX</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RTOP, TDOP</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effectLst/>
                        </a:rPr>
                        <a:t>Lawson</a:t>
                      </a:r>
                      <a:endParaRPr lang="en-US" sz="2200" b="0" i="0" u="none" strike="noStrike" dirty="0">
                        <a:solidFill>
                          <a:srgbClr val="000000"/>
                        </a:solidFill>
                        <a:effectLst/>
                        <a:latin typeface="Calibri"/>
                      </a:endParaRPr>
                    </a:p>
                  </a:txBody>
                  <a:tcPr marL="5511" marR="5511" marT="5511"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2694695335"/>
              </p:ext>
            </p:extLst>
          </p:nvPr>
        </p:nvGraphicFramePr>
        <p:xfrm>
          <a:off x="10210800" y="13716000"/>
          <a:ext cx="1851025" cy="2068068"/>
        </p:xfrm>
        <a:graphic>
          <a:graphicData uri="http://schemas.openxmlformats.org/drawingml/2006/table">
            <a:tbl>
              <a:tblPr firstRow="1" firstCol="1" bandRow="1">
                <a:tableStyleId>{073A0DAA-6AF3-43AB-8588-CEC1D06C72B9}</a:tableStyleId>
              </a:tblPr>
              <a:tblGrid>
                <a:gridCol w="1851025"/>
              </a:tblGrid>
              <a:tr h="161925">
                <a:tc>
                  <a:txBody>
                    <a:bodyPr/>
                    <a:lstStyle/>
                    <a:p>
                      <a:pPr marL="0" marR="0">
                        <a:lnSpc>
                          <a:spcPct val="115000"/>
                        </a:lnSpc>
                        <a:spcBef>
                          <a:spcPts val="0"/>
                        </a:spcBef>
                        <a:spcAft>
                          <a:spcPts val="0"/>
                        </a:spcAft>
                      </a:pPr>
                      <a:r>
                        <a:rPr lang="en-US" sz="1600" dirty="0">
                          <a:solidFill>
                            <a:sysClr val="windowText" lastClr="000000"/>
                          </a:solidFill>
                          <a:effectLst/>
                        </a:rPr>
                        <a:t>Level</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a:lnSpc>
                          <a:spcPct val="115000"/>
                        </a:lnSpc>
                      </a:pPr>
                      <a:endParaRPr lang="en-US" sz="1100">
                        <a:solidFill>
                          <a:sysClr val="windowText" lastClr="000000"/>
                        </a:solidFill>
                        <a:effectLst/>
                        <a:latin typeface="Calibri"/>
                      </a:endParaRPr>
                    </a:p>
                  </a:txBody>
                  <a:tcPr marL="28575" marR="28575" marT="0" marB="0" anchor="b">
                    <a:solidFill>
                      <a:schemeClr val="accent4">
                        <a:lumMod val="40000"/>
                        <a:lumOff val="60000"/>
                      </a:schemeClr>
                    </a:solidFill>
                  </a:tcPr>
                </a:tc>
              </a:tr>
              <a:tr h="60198">
                <a:tc>
                  <a:txBody>
                    <a:bodyPr/>
                    <a:lstStyle/>
                    <a:p>
                      <a:pPr marL="0" marR="0">
                        <a:lnSpc>
                          <a:spcPct val="115000"/>
                        </a:lnSpc>
                        <a:spcBef>
                          <a:spcPts val="0"/>
                        </a:spcBef>
                        <a:spcAft>
                          <a:spcPts val="0"/>
                        </a:spcAft>
                      </a:pPr>
                      <a:r>
                        <a:rPr lang="en-US" sz="1600" dirty="0">
                          <a:solidFill>
                            <a:sysClr val="windowText" lastClr="000000"/>
                          </a:solidFill>
                          <a:effectLst/>
                        </a:rPr>
                        <a:t>Upper-Level</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dirty="0">
                          <a:solidFill>
                            <a:sysClr val="windowText" lastClr="000000"/>
                          </a:solidFill>
                          <a:effectLst/>
                        </a:rPr>
                        <a:t>Intermediate</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dirty="0">
                          <a:solidFill>
                            <a:sysClr val="windowText" lastClr="000000"/>
                          </a:solidFill>
                          <a:effectLst/>
                        </a:rPr>
                        <a:t>Intro College</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a:lnSpc>
                          <a:spcPct val="115000"/>
                        </a:lnSpc>
                      </a:pPr>
                      <a:endParaRPr lang="en-US" sz="1100" dirty="0">
                        <a:solidFill>
                          <a:sysClr val="windowText" lastClr="000000"/>
                        </a:solidFill>
                        <a:effectLst/>
                        <a:latin typeface="Calibri"/>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dirty="0">
                          <a:solidFill>
                            <a:sysClr val="windowText" lastClr="000000"/>
                          </a:solidFill>
                          <a:effectLst/>
                        </a:rPr>
                        <a:t>Algebra-Based</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dirty="0">
                          <a:solidFill>
                            <a:sysClr val="windowText" lastClr="000000"/>
                          </a:solidFill>
                          <a:effectLst/>
                        </a:rPr>
                        <a:t>Calculus-Based</a:t>
                      </a:r>
                      <a:endParaRPr lang="en-US" sz="1100"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1060911080"/>
              </p:ext>
            </p:extLst>
          </p:nvPr>
        </p:nvGraphicFramePr>
        <p:xfrm>
          <a:off x="10363200" y="30175200"/>
          <a:ext cx="7667624" cy="1472184"/>
        </p:xfrm>
        <a:graphic>
          <a:graphicData uri="http://schemas.openxmlformats.org/drawingml/2006/table">
            <a:tbl>
              <a:tblPr firstRow="1" firstCol="1" bandRow="1">
                <a:tableStyleId>{5C22544A-7EE6-4342-B048-85BDC9FD1C3A}</a:tableStyleId>
              </a:tblPr>
              <a:tblGrid>
                <a:gridCol w="7667624"/>
              </a:tblGrid>
              <a:tr h="161925">
                <a:tc>
                  <a:txBody>
                    <a:bodyPr/>
                    <a:lstStyle/>
                    <a:p>
                      <a:pPr marL="0" marR="0">
                        <a:lnSpc>
                          <a:spcPct val="115000"/>
                        </a:lnSpc>
                        <a:spcBef>
                          <a:spcPts val="0"/>
                        </a:spcBef>
                        <a:spcAft>
                          <a:spcPts val="0"/>
                        </a:spcAft>
                      </a:pPr>
                      <a:r>
                        <a:rPr lang="en-US" sz="1600" b="1" dirty="0">
                          <a:solidFill>
                            <a:sysClr val="windowText" lastClr="000000"/>
                          </a:solidFill>
                          <a:effectLst/>
                        </a:rPr>
                        <a:t>Research validation – </a:t>
                      </a:r>
                      <a:r>
                        <a:rPr lang="en-US" sz="2000" b="1" dirty="0">
                          <a:solidFill>
                            <a:sysClr val="windowText" lastClr="000000"/>
                          </a:solidFill>
                          <a:effectLst/>
                        </a:rPr>
                        <a:t>Level 2</a:t>
                      </a:r>
                      <a:endParaRPr lang="en-US" sz="1600" b="1"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b="1" dirty="0">
                          <a:solidFill>
                            <a:sysClr val="windowText" lastClr="000000"/>
                          </a:solidFill>
                          <a:effectLst/>
                        </a:rPr>
                        <a:t>Questions based on research into student thinking</a:t>
                      </a:r>
                      <a:endParaRPr lang="en-US" sz="1600" b="1"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161925">
                <a:tc>
                  <a:txBody>
                    <a:bodyPr/>
                    <a:lstStyle/>
                    <a:p>
                      <a:pPr marL="0" marR="0">
                        <a:lnSpc>
                          <a:spcPct val="115000"/>
                        </a:lnSpc>
                        <a:spcBef>
                          <a:spcPts val="0"/>
                        </a:spcBef>
                        <a:spcAft>
                          <a:spcPts val="0"/>
                        </a:spcAft>
                      </a:pPr>
                      <a:r>
                        <a:rPr lang="en-US" sz="1600" b="1" dirty="0">
                          <a:solidFill>
                            <a:sysClr val="windowText" lastClr="000000"/>
                          </a:solidFill>
                          <a:effectLst/>
                        </a:rPr>
                        <a:t>Student interviews</a:t>
                      </a:r>
                      <a:endParaRPr lang="en-US" sz="1600" b="1"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26003">
                <a:tc>
                  <a:txBody>
                    <a:bodyPr/>
                    <a:lstStyle/>
                    <a:p>
                      <a:pPr marL="0" marR="0">
                        <a:lnSpc>
                          <a:spcPct val="115000"/>
                        </a:lnSpc>
                        <a:spcBef>
                          <a:spcPts val="0"/>
                        </a:spcBef>
                        <a:spcAft>
                          <a:spcPts val="0"/>
                        </a:spcAft>
                      </a:pPr>
                      <a:r>
                        <a:rPr lang="en-US" sz="1600" b="1" dirty="0">
                          <a:solidFill>
                            <a:sysClr val="windowText" lastClr="000000"/>
                          </a:solidFill>
                          <a:effectLst/>
                        </a:rPr>
                        <a:t>Tested at multiple institutions</a:t>
                      </a:r>
                      <a:endParaRPr lang="en-US" sz="1600" b="1"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r h="0">
                <a:tc>
                  <a:txBody>
                    <a:bodyPr/>
                    <a:lstStyle/>
                    <a:p>
                      <a:pPr marL="0" marR="0">
                        <a:lnSpc>
                          <a:spcPct val="115000"/>
                        </a:lnSpc>
                        <a:spcBef>
                          <a:spcPts val="0"/>
                        </a:spcBef>
                        <a:spcAft>
                          <a:spcPts val="0"/>
                        </a:spcAft>
                      </a:pPr>
                      <a:r>
                        <a:rPr lang="en-US" sz="1600" b="1" dirty="0">
                          <a:solidFill>
                            <a:sysClr val="windowText" lastClr="000000"/>
                          </a:solidFill>
                          <a:effectLst/>
                        </a:rPr>
                        <a:t>At least one peer reviewed publication</a:t>
                      </a:r>
                      <a:endParaRPr lang="en-US" sz="1600" b="1" dirty="0">
                        <a:solidFill>
                          <a:sysClr val="windowText" lastClr="000000"/>
                        </a:solidFill>
                        <a:effectLst/>
                        <a:latin typeface="Calibri"/>
                        <a:ea typeface="Calibri"/>
                        <a:cs typeface="Times New Roman"/>
                      </a:endParaRPr>
                    </a:p>
                  </a:txBody>
                  <a:tcPr marL="28575" marR="28575" marT="0" marB="0" anchor="b">
                    <a:solidFill>
                      <a:schemeClr val="accent4">
                        <a:lumMod val="40000"/>
                        <a:lumOff val="60000"/>
                      </a:schemeClr>
                    </a:solidFill>
                  </a:tcPr>
                </a:tc>
              </a:tr>
            </a:tbl>
          </a:graphicData>
        </a:graphic>
      </p:graphicFrame>
      <p:pic>
        <p:nvPicPr>
          <p:cNvPr id="1028" name="Picture 1" descr="https://www.docollab.com/files/image/7b1dcae38c8f4e5aa0014179b3efc0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0" y="24917400"/>
            <a:ext cx="268605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descr="https://www.docollab.com/files/image/a9a1174f8efa4860824cb48c018469dc"/>
          <p:cNvPicPr/>
          <p:nvPr/>
        </p:nvPicPr>
        <p:blipFill>
          <a:blip r:embed="rId3">
            <a:extLst>
              <a:ext uri="{28A0092B-C50C-407E-A947-70E740481C1C}">
                <a14:useLocalDpi xmlns:a14="http://schemas.microsoft.com/office/drawing/2010/main" val="0"/>
              </a:ext>
            </a:extLst>
          </a:blip>
          <a:srcRect/>
          <a:stretch>
            <a:fillRect/>
          </a:stretch>
        </p:blipFill>
        <p:spPr bwMode="auto">
          <a:xfrm>
            <a:off x="20345400" y="33528000"/>
            <a:ext cx="2835910" cy="2096135"/>
          </a:xfrm>
          <a:prstGeom prst="rect">
            <a:avLst/>
          </a:prstGeom>
          <a:noFill/>
          <a:ln>
            <a:noFill/>
          </a:ln>
        </p:spPr>
      </p:pic>
      <p:sp>
        <p:nvSpPr>
          <p:cNvPr id="32" name="TextBox 31"/>
          <p:cNvSpPr txBox="1"/>
          <p:nvPr/>
        </p:nvSpPr>
        <p:spPr>
          <a:xfrm>
            <a:off x="18288000" y="41910000"/>
            <a:ext cx="13993739" cy="1200329"/>
          </a:xfrm>
          <a:prstGeom prst="rect">
            <a:avLst/>
          </a:prstGeom>
          <a:noFill/>
        </p:spPr>
        <p:txBody>
          <a:bodyPr wrap="square" rtlCol="0">
            <a:spAutoFit/>
          </a:bodyPr>
          <a:lstStyle/>
          <a:p>
            <a:r>
              <a:rPr lang="en-US" sz="3600" dirty="0"/>
              <a:t>This research </a:t>
            </a:r>
            <a:r>
              <a:rPr lang="en-US" sz="3600" dirty="0" smtClean="0"/>
              <a:t>is supported </a:t>
            </a:r>
            <a:r>
              <a:rPr lang="en-US" sz="3600" dirty="0"/>
              <a:t>by NSF grants PHY-1157044 and DUE-1347821, and the KSU Department of Physics.</a:t>
            </a:r>
          </a:p>
        </p:txBody>
      </p:sp>
      <p:sp>
        <p:nvSpPr>
          <p:cNvPr id="38" name="TextBox 37"/>
          <p:cNvSpPr txBox="1"/>
          <p:nvPr/>
        </p:nvSpPr>
        <p:spPr>
          <a:xfrm>
            <a:off x="2095500" y="5105400"/>
            <a:ext cx="28727400" cy="861774"/>
          </a:xfrm>
          <a:prstGeom prst="rect">
            <a:avLst/>
          </a:prstGeom>
          <a:noFill/>
        </p:spPr>
        <p:txBody>
          <a:bodyPr wrap="square" rtlCol="0">
            <a:spAutoFit/>
          </a:bodyPr>
          <a:lstStyle/>
          <a:p>
            <a:pPr algn="ctr"/>
            <a:r>
              <a:rPr lang="en-US" sz="5000" baseline="30000" dirty="0"/>
              <a:t>1</a:t>
            </a:r>
            <a:r>
              <a:rPr lang="en-US" sz="5000" dirty="0"/>
              <a:t>Rowan University, </a:t>
            </a:r>
            <a:r>
              <a:rPr lang="en-US" sz="5000" baseline="30000" dirty="0"/>
              <a:t>2</a:t>
            </a:r>
            <a:r>
              <a:rPr lang="en-US" sz="5000" dirty="0"/>
              <a:t>Kansas State University, </a:t>
            </a:r>
            <a:r>
              <a:rPr lang="en-US" sz="5000" baseline="30000" dirty="0"/>
              <a:t>3</a:t>
            </a:r>
            <a:r>
              <a:rPr lang="en-US" sz="5000" dirty="0"/>
              <a:t>McKagan Enterprises, </a:t>
            </a:r>
            <a:r>
              <a:rPr lang="en-US" sz="5000" baseline="30000" dirty="0"/>
              <a:t>4</a:t>
            </a:r>
            <a:r>
              <a:rPr lang="en-US" sz="5000" dirty="0"/>
              <a:t>American Association of Physics Teachers</a:t>
            </a:r>
          </a:p>
        </p:txBody>
      </p:sp>
      <p:sp>
        <p:nvSpPr>
          <p:cNvPr id="40" name="TextBox 39"/>
          <p:cNvSpPr txBox="1"/>
          <p:nvPr/>
        </p:nvSpPr>
        <p:spPr>
          <a:xfrm>
            <a:off x="26746200" y="8763000"/>
            <a:ext cx="5791200" cy="8433077"/>
          </a:xfrm>
          <a:prstGeom prst="rect">
            <a:avLst/>
          </a:prstGeom>
          <a:noFill/>
        </p:spPr>
        <p:txBody>
          <a:bodyPr wrap="square" rtlCol="0">
            <a:spAutoFit/>
          </a:bodyPr>
          <a:lstStyle/>
          <a:p>
            <a:r>
              <a:rPr lang="en-US" sz="4400" dirty="0" smtClean="0"/>
              <a:t>50+ Assessment </a:t>
            </a:r>
            <a:r>
              <a:rPr lang="en-US" sz="4400" dirty="0"/>
              <a:t>I</a:t>
            </a:r>
            <a:r>
              <a:rPr lang="en-US" sz="4400" dirty="0" smtClean="0"/>
              <a:t>mplementation </a:t>
            </a:r>
            <a:r>
              <a:rPr lang="en-US" sz="4400" dirty="0"/>
              <a:t>G</a:t>
            </a:r>
            <a:r>
              <a:rPr lang="en-US" sz="4400" dirty="0" smtClean="0"/>
              <a:t>uides </a:t>
            </a:r>
            <a:r>
              <a:rPr lang="en-US" sz="4400" dirty="0"/>
              <a:t>will be available on </a:t>
            </a:r>
            <a:r>
              <a:rPr lang="en-US" sz="6000" b="1" dirty="0"/>
              <a:t>PhysPort.org</a:t>
            </a:r>
            <a:r>
              <a:rPr lang="en-US" sz="6000" dirty="0"/>
              <a:t> </a:t>
            </a:r>
            <a:r>
              <a:rPr lang="en-US" sz="4000" dirty="0"/>
              <a:t>(formerly </a:t>
            </a:r>
            <a:r>
              <a:rPr lang="en-US" sz="4000" dirty="0" err="1"/>
              <a:t>PERUsersGuide</a:t>
            </a:r>
            <a:r>
              <a:rPr lang="en-US" sz="4000" dirty="0"/>
              <a:t>)</a:t>
            </a:r>
            <a:r>
              <a:rPr lang="en-US" sz="4400" dirty="0"/>
              <a:t>, an online resource </a:t>
            </a:r>
            <a:r>
              <a:rPr lang="en-US" sz="4400" dirty="0" smtClean="0"/>
              <a:t>for </a:t>
            </a:r>
            <a:r>
              <a:rPr lang="en-US" sz="4400" dirty="0"/>
              <a:t>promoting research-based teaching methods in classrooms </a:t>
            </a:r>
            <a:endParaRPr lang="en-US" sz="4400" dirty="0" smtClean="0"/>
          </a:p>
          <a:p>
            <a:r>
              <a:rPr lang="en-US" sz="4400" dirty="0" smtClean="0"/>
              <a:t>across </a:t>
            </a:r>
            <a:r>
              <a:rPr lang="en-US" sz="4400" dirty="0"/>
              <a:t>the country</a:t>
            </a:r>
          </a:p>
          <a:p>
            <a:endParaRPr lang="en-US" dirty="0"/>
          </a:p>
        </p:txBody>
      </p:sp>
      <p:sp>
        <p:nvSpPr>
          <p:cNvPr id="48" name="Left Brace 47"/>
          <p:cNvSpPr/>
          <p:nvPr/>
        </p:nvSpPr>
        <p:spPr>
          <a:xfrm>
            <a:off x="7924800" y="13258800"/>
            <a:ext cx="1474694" cy="4342980"/>
          </a:xfrm>
          <a:prstGeom prst="leftBrace">
            <a:avLst/>
          </a:prstGeom>
          <a:ln w="2540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Left Brace 48"/>
          <p:cNvSpPr/>
          <p:nvPr/>
        </p:nvSpPr>
        <p:spPr>
          <a:xfrm>
            <a:off x="7924800" y="29456956"/>
            <a:ext cx="1474694" cy="2394644"/>
          </a:xfrm>
          <a:prstGeom prst="leftBrace">
            <a:avLst/>
          </a:prstGeom>
          <a:ln w="2540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p:cNvSpPr txBox="1"/>
          <p:nvPr/>
        </p:nvSpPr>
        <p:spPr>
          <a:xfrm>
            <a:off x="9906000" y="33299400"/>
            <a:ext cx="10668000" cy="2400657"/>
          </a:xfrm>
          <a:prstGeom prst="rect">
            <a:avLst/>
          </a:prstGeom>
          <a:noFill/>
        </p:spPr>
        <p:txBody>
          <a:bodyPr wrap="square" rtlCol="0">
            <a:spAutoFit/>
          </a:bodyPr>
          <a:lstStyle/>
          <a:p>
            <a:r>
              <a:rPr lang="en-US" altLang="en-US" sz="3200" dirty="0" smtClean="0">
                <a:latin typeface="Calibri" pitchFamily="34" charset="0"/>
                <a:ea typeface="Calibri" pitchFamily="34" charset="0"/>
                <a:cs typeface="Times New Roman" pitchFamily="18" charset="0"/>
              </a:rPr>
              <a:t>Benjamin </a:t>
            </a:r>
            <a:r>
              <a:rPr lang="en-US" altLang="en-US" sz="3200" dirty="0">
                <a:latin typeface="Calibri" pitchFamily="34" charset="0"/>
                <a:ea typeface="Calibri" pitchFamily="34" charset="0"/>
                <a:cs typeface="Times New Roman" pitchFamily="18" charset="0"/>
              </a:rPr>
              <a:t>M. </a:t>
            </a:r>
            <a:r>
              <a:rPr lang="en-US" altLang="en-US" sz="3200" dirty="0" err="1">
                <a:latin typeface="Calibri" pitchFamily="34" charset="0"/>
                <a:ea typeface="Calibri" pitchFamily="34" charset="0"/>
                <a:cs typeface="Times New Roman" pitchFamily="18" charset="0"/>
              </a:rPr>
              <a:t>Zwickl</a:t>
            </a:r>
            <a:r>
              <a:rPr lang="en-US" altLang="en-US" sz="3200" dirty="0">
                <a:latin typeface="Calibri" pitchFamily="34" charset="0"/>
                <a:ea typeface="Calibri" pitchFamily="34" charset="0"/>
                <a:cs typeface="Times New Roman" pitchFamily="18" charset="0"/>
              </a:rPr>
              <a:t>, Noah Finkelstein and H. J. </a:t>
            </a:r>
            <a:r>
              <a:rPr lang="en-US" altLang="en-US" sz="3200" dirty="0" smtClean="0">
                <a:latin typeface="Calibri" pitchFamily="34" charset="0"/>
                <a:ea typeface="Calibri" pitchFamily="34" charset="0"/>
                <a:cs typeface="Times New Roman" pitchFamily="18" charset="0"/>
              </a:rPr>
              <a:t>Lewandowski</a:t>
            </a:r>
            <a:br>
              <a:rPr lang="en-US" altLang="en-US" sz="3200" dirty="0" smtClean="0">
                <a:latin typeface="Calibri" pitchFamily="34" charset="0"/>
                <a:ea typeface="Calibri" pitchFamily="34" charset="0"/>
                <a:cs typeface="Times New Roman" pitchFamily="18" charset="0"/>
              </a:rPr>
            </a:br>
            <a:r>
              <a:rPr lang="en-US" altLang="en-US" sz="3200" dirty="0" smtClean="0">
                <a:latin typeface="Calibri" pitchFamily="34" charset="0"/>
                <a:ea typeface="Calibri" pitchFamily="34" charset="0"/>
                <a:cs typeface="Times New Roman" pitchFamily="18" charset="0"/>
              </a:rPr>
              <a:t>of </a:t>
            </a:r>
            <a:r>
              <a:rPr lang="en-US" altLang="en-US" sz="3200" dirty="0">
                <a:latin typeface="Calibri" pitchFamily="34" charset="0"/>
                <a:ea typeface="Calibri" pitchFamily="34" charset="0"/>
                <a:cs typeface="Times New Roman" pitchFamily="18" charset="0"/>
              </a:rPr>
              <a:t>the University of </a:t>
            </a:r>
            <a:r>
              <a:rPr lang="en-US" altLang="en-US" sz="3200" dirty="0" smtClean="0">
                <a:latin typeface="Calibri" pitchFamily="34" charset="0"/>
                <a:ea typeface="Calibri" pitchFamily="34" charset="0"/>
                <a:cs typeface="Times New Roman" pitchFamily="18" charset="0"/>
              </a:rPr>
              <a:t>Colorado</a:t>
            </a:r>
            <a:r>
              <a:rPr lang="en-US" altLang="en-US" sz="3200" dirty="0">
                <a:latin typeface="Calibri" pitchFamily="34" charset="0"/>
                <a:ea typeface="Calibri" pitchFamily="34" charset="0"/>
                <a:cs typeface="Times New Roman" pitchFamily="18" charset="0"/>
              </a:rPr>
              <a:t>, </a:t>
            </a:r>
            <a:r>
              <a:rPr lang="en-US" altLang="en-US" sz="3200" dirty="0" smtClean="0">
                <a:latin typeface="Calibri" pitchFamily="34" charset="0"/>
                <a:ea typeface="Calibri" pitchFamily="34" charset="0"/>
                <a:cs typeface="Times New Roman" pitchFamily="18" charset="0"/>
              </a:rPr>
              <a:t>Boulder developed </a:t>
            </a:r>
            <a:r>
              <a:rPr lang="en-US" altLang="en-US" sz="3200" dirty="0">
                <a:latin typeface="Calibri" pitchFamily="34" charset="0"/>
                <a:ea typeface="Calibri" pitchFamily="34" charset="0"/>
                <a:cs typeface="Times New Roman" pitchFamily="18" charset="0"/>
              </a:rPr>
              <a:t>the test.</a:t>
            </a:r>
            <a:endParaRPr lang="en-US" altLang="en-US" sz="3200" dirty="0">
              <a:latin typeface="Arial" pitchFamily="34" charset="0"/>
              <a:cs typeface="Arial" pitchFamily="34" charset="0"/>
            </a:endParaRPr>
          </a:p>
          <a:p>
            <a:endParaRPr lang="en-US" dirty="0"/>
          </a:p>
        </p:txBody>
      </p:sp>
      <p:sp>
        <p:nvSpPr>
          <p:cNvPr id="6" name="TextBox 5"/>
          <p:cNvSpPr txBox="1"/>
          <p:nvPr/>
        </p:nvSpPr>
        <p:spPr>
          <a:xfrm>
            <a:off x="8117679" y="36463069"/>
            <a:ext cx="1178721" cy="646331"/>
          </a:xfrm>
          <a:prstGeom prst="rect">
            <a:avLst/>
          </a:prstGeom>
          <a:noFill/>
        </p:spPr>
        <p:txBody>
          <a:bodyPr wrap="none" rtlCol="0">
            <a:spAutoFit/>
          </a:bodyPr>
          <a:lstStyle/>
          <a:p>
            <a:r>
              <a:rPr lang="en-US" sz="3600" b="1" dirty="0" smtClean="0"/>
              <a:t>Topic</a:t>
            </a:r>
            <a:endParaRPr lang="en-US" sz="3600" b="1" dirty="0"/>
          </a:p>
        </p:txBody>
      </p:sp>
      <p:sp>
        <p:nvSpPr>
          <p:cNvPr id="9" name="TextBox 8"/>
          <p:cNvSpPr txBox="1"/>
          <p:nvPr/>
        </p:nvSpPr>
        <p:spPr>
          <a:xfrm rot="16200000">
            <a:off x="-1241903" y="39951503"/>
            <a:ext cx="4654137" cy="646331"/>
          </a:xfrm>
          <a:prstGeom prst="rect">
            <a:avLst/>
          </a:prstGeom>
          <a:noFill/>
        </p:spPr>
        <p:txBody>
          <a:bodyPr wrap="square" rtlCol="0">
            <a:spAutoFit/>
          </a:bodyPr>
          <a:lstStyle/>
          <a:p>
            <a:r>
              <a:rPr lang="en-US" sz="3600" b="1" dirty="0" smtClean="0"/>
              <a:t>Student populations</a:t>
            </a:r>
            <a:endParaRPr lang="en-US" sz="3600" b="1" dirty="0"/>
          </a:p>
        </p:txBody>
      </p:sp>
      <p:sp>
        <p:nvSpPr>
          <p:cNvPr id="33" name="Rounded Rectangle 32"/>
          <p:cNvSpPr/>
          <p:nvPr/>
        </p:nvSpPr>
        <p:spPr>
          <a:xfrm>
            <a:off x="16535400" y="36271200"/>
            <a:ext cx="16078200" cy="4724400"/>
          </a:xfrm>
          <a:prstGeom prst="roundRect">
            <a:avLst>
              <a:gd name="adj" fmla="val 1106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2150728202"/>
              </p:ext>
            </p:extLst>
          </p:nvPr>
        </p:nvGraphicFramePr>
        <p:xfrm>
          <a:off x="18363209" y="36903660"/>
          <a:ext cx="14021791" cy="3634740"/>
        </p:xfrm>
        <a:graphic>
          <a:graphicData uri="http://schemas.openxmlformats.org/drawingml/2006/table">
            <a:tbl>
              <a:tblPr>
                <a:tableStyleId>{5C22544A-7EE6-4342-B048-85BDC9FD1C3A}</a:tableStyleId>
              </a:tblPr>
              <a:tblGrid>
                <a:gridCol w="1829791"/>
                <a:gridCol w="1524000"/>
                <a:gridCol w="1371600"/>
                <a:gridCol w="990600"/>
                <a:gridCol w="1197991"/>
                <a:gridCol w="1621409"/>
                <a:gridCol w="1295400"/>
                <a:gridCol w="1143000"/>
                <a:gridCol w="1600200"/>
                <a:gridCol w="1447800"/>
              </a:tblGrid>
              <a:tr h="914400">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solidFill>
                            <a:sysClr val="windowText" lastClr="000000"/>
                          </a:solidFill>
                          <a:effectLst/>
                        </a:rPr>
                        <a:t>Mechanics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Electricity/Magnetism</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Waves/Optics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ctr" defTabSz="4389120" rtl="0" eaLnBrk="1" fontAlgn="b" latinLnBrk="0" hangingPunct="1">
                        <a:lnSpc>
                          <a:spcPct val="100000"/>
                        </a:lnSpc>
                        <a:spcBef>
                          <a:spcPts val="0"/>
                        </a:spcBef>
                        <a:spcAft>
                          <a:spcPts val="0"/>
                        </a:spcAft>
                        <a:buClrTx/>
                        <a:buSzTx/>
                        <a:buFontTx/>
                        <a:buNone/>
                        <a:tabLst/>
                        <a:defRPr/>
                      </a:pPr>
                      <a:r>
                        <a:rPr lang="en-US" sz="2200" u="none" strike="noStrike" dirty="0" smtClean="0">
                          <a:solidFill>
                            <a:sysClr val="windowText" lastClr="000000"/>
                          </a:solidFill>
                          <a:effectLst/>
                        </a:rPr>
                        <a:t>Thermal/Quantum</a:t>
                      </a:r>
                      <a:endParaRPr lang="en-US" sz="2200" b="0" i="0" u="none" strike="noStrike" dirty="0" smtClean="0">
                        <a:solidFill>
                          <a:sysClr val="windowText" lastClr="000000"/>
                        </a:solidFill>
                        <a:effectLst/>
                        <a:latin typeface="+mn-lt"/>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Mathematics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Lab Skills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Beliefs</a:t>
                      </a:r>
                      <a:r>
                        <a:rPr lang="en-US" sz="2200" u="none" strike="noStrike" dirty="0" smtClean="0">
                          <a:solidFill>
                            <a:sysClr val="windowText" lastClr="000000"/>
                          </a:solidFill>
                          <a:effectLst/>
                        </a:rPr>
                        <a:t>/</a:t>
                      </a:r>
                    </a:p>
                    <a:p>
                      <a:pPr algn="ctr" fontAlgn="b"/>
                      <a:r>
                        <a:rPr lang="en-US" sz="2200" u="none" strike="noStrike" dirty="0" smtClean="0">
                          <a:solidFill>
                            <a:sysClr val="windowText" lastClr="000000"/>
                          </a:solidFill>
                          <a:effectLst/>
                        </a:rPr>
                        <a:t>Attitudes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Interactive Teaching</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Scientific Reasoning</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r>
              <a:tr h="190500">
                <a:tc>
                  <a:txBody>
                    <a:bodyPr/>
                    <a:lstStyle/>
                    <a:p>
                      <a:pPr algn="ctr" fontAlgn="b"/>
                      <a:r>
                        <a:rPr lang="en-US" sz="2200" u="none" strike="noStrike" dirty="0">
                          <a:solidFill>
                            <a:sysClr val="windowText" lastClr="000000"/>
                          </a:solidFill>
                          <a:effectLst/>
                        </a:rPr>
                        <a:t>Gold star</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dirty="0">
                          <a:solidFill>
                            <a:sysClr val="windowText" lastClr="000000"/>
                          </a:solidFill>
                          <a:effectLst/>
                        </a:rPr>
                        <a:t>FCI, </a:t>
                      </a:r>
                      <a:r>
                        <a:rPr lang="en-US" sz="2200" u="none" strike="noStrike" dirty="0" smtClean="0">
                          <a:solidFill>
                            <a:sysClr val="windowText" lastClr="000000"/>
                          </a:solidFill>
                          <a:effectLst/>
                        </a:rPr>
                        <a:t/>
                      </a:r>
                      <a:br>
                        <a:rPr lang="en-US" sz="2200" u="none" strike="noStrike" dirty="0" smtClean="0">
                          <a:solidFill>
                            <a:sysClr val="windowText" lastClr="000000"/>
                          </a:solidFill>
                          <a:effectLst/>
                        </a:rPr>
                      </a:br>
                      <a:r>
                        <a:rPr lang="en-US" sz="2200" u="none" strike="noStrike" dirty="0" smtClean="0">
                          <a:solidFill>
                            <a:sysClr val="windowText" lastClr="000000"/>
                          </a:solidFill>
                          <a:effectLst/>
                        </a:rPr>
                        <a:t>FMCE</a:t>
                      </a:r>
                      <a:r>
                        <a:rPr lang="en-US" sz="2200" u="none" strike="noStrike" dirty="0">
                          <a:solidFill>
                            <a:sysClr val="windowText" lastClr="000000"/>
                          </a:solidFill>
                          <a:effectLst/>
                        </a:rPr>
                        <a:t>, </a:t>
                      </a:r>
                      <a:r>
                        <a:rPr lang="en-US" sz="2200" u="none" strike="noStrike" dirty="0" smtClean="0">
                          <a:solidFill>
                            <a:sysClr val="windowText" lastClr="000000"/>
                          </a:solidFill>
                          <a:effectLst/>
                        </a:rPr>
                        <a:t/>
                      </a:r>
                      <a:br>
                        <a:rPr lang="en-US" sz="2200" u="none" strike="noStrike" dirty="0" smtClean="0">
                          <a:solidFill>
                            <a:sysClr val="windowText" lastClr="000000"/>
                          </a:solidFill>
                          <a:effectLst/>
                        </a:rPr>
                      </a:br>
                      <a:r>
                        <a:rPr lang="en-US" sz="2200" u="none" strike="noStrike" dirty="0" smtClean="0">
                          <a:solidFill>
                            <a:sysClr val="windowText" lastClr="000000"/>
                          </a:solidFill>
                          <a:effectLst/>
                        </a:rPr>
                        <a:t>TUG</a:t>
                      </a:r>
                      <a:r>
                        <a:rPr lang="en-US" sz="2200" u="none" strike="noStrike" dirty="0">
                          <a:solidFill>
                            <a:sysClr val="windowText" lastClr="000000"/>
                          </a:solidFill>
                          <a:effectLst/>
                        </a:rPr>
                        <a:t>-K</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solidFill>
                            <a:sysClr val="windowText" lastClr="000000"/>
                          </a:solidFill>
                          <a:effectLst/>
                        </a:rPr>
                        <a:t>BEMA, DIRECT, CUE</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389120" rtl="0" eaLnBrk="1" fontAlgn="b" latinLnBrk="0" hangingPunct="1">
                        <a:lnSpc>
                          <a:spcPct val="100000"/>
                        </a:lnSpc>
                        <a:spcBef>
                          <a:spcPts val="0"/>
                        </a:spcBef>
                        <a:spcAft>
                          <a:spcPts val="0"/>
                        </a:spcAft>
                        <a:buClrTx/>
                        <a:buSzTx/>
                        <a:buFontTx/>
                        <a:buNone/>
                        <a:tabLst/>
                        <a:defRPr/>
                      </a:pPr>
                      <a:r>
                        <a:rPr lang="en-US" sz="2200" u="none" strike="noStrike" dirty="0" smtClean="0">
                          <a:solidFill>
                            <a:sysClr val="windowText" lastClr="000000"/>
                          </a:solidFill>
                          <a:effectLst/>
                        </a:rPr>
                        <a:t>QMCS</a:t>
                      </a:r>
                      <a:endParaRPr lang="en-US" sz="2200" b="0" i="0" u="none" strike="noStrike" dirty="0" smtClean="0">
                        <a:solidFill>
                          <a:sysClr val="windowText" lastClr="000000"/>
                        </a:solidFill>
                        <a:effectLst/>
                        <a:latin typeface="+mn-lt"/>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CLASS, MPEX</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190500">
                <a:tc>
                  <a:txBody>
                    <a:bodyPr/>
                    <a:lstStyle/>
                    <a:p>
                      <a:pPr algn="ctr" fontAlgn="b"/>
                      <a:r>
                        <a:rPr lang="en-US" sz="2200" u="none" strike="noStrike" dirty="0">
                          <a:solidFill>
                            <a:sysClr val="windowText" lastClr="000000"/>
                          </a:solidFill>
                          <a:effectLst/>
                        </a:rPr>
                        <a:t>Level 2</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r>
                        <a:rPr lang="en-US" sz="2200" u="none" strike="noStrike">
                          <a:solidFill>
                            <a:sysClr val="windowText" lastClr="000000"/>
                          </a:solidFill>
                          <a:effectLst/>
                        </a:rPr>
                        <a:t>EMCS, ECA</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CSEM</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WDT</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4389120" rtl="0" eaLnBrk="1" fontAlgn="b" latinLnBrk="0" hangingPunct="1">
                        <a:lnSpc>
                          <a:spcPct val="100000"/>
                        </a:lnSpc>
                        <a:spcBef>
                          <a:spcPts val="0"/>
                        </a:spcBef>
                        <a:spcAft>
                          <a:spcPts val="0"/>
                        </a:spcAft>
                        <a:buClrTx/>
                        <a:buSzTx/>
                        <a:buFontTx/>
                        <a:buNone/>
                        <a:tabLst/>
                        <a:defRPr/>
                      </a:pPr>
                      <a:r>
                        <a:rPr lang="en-US" sz="2200" u="none" strike="noStrike" dirty="0" smtClean="0">
                          <a:solidFill>
                            <a:sysClr val="windowText" lastClr="000000"/>
                          </a:solidFill>
                          <a:effectLst/>
                        </a:rPr>
                        <a:t>QPCS</a:t>
                      </a:r>
                      <a:endParaRPr lang="en-US" sz="2200" b="0" i="0" u="none" strike="noStrike" dirty="0" smtClean="0">
                        <a:solidFill>
                          <a:sysClr val="windowText" lastClr="000000"/>
                        </a:solidFill>
                        <a:effectLst/>
                        <a:latin typeface="+mn-lt"/>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solidFill>
                            <a:sysClr val="windowText" lastClr="000000"/>
                          </a:solidFill>
                          <a:effectLst/>
                        </a:rPr>
                        <a:t>CDPA, </a:t>
                      </a:r>
                      <a:r>
                        <a:rPr lang="en-US" sz="2200" u="none" strike="noStrike" dirty="0" smtClean="0">
                          <a:solidFill>
                            <a:sysClr val="windowText" lastClr="000000"/>
                          </a:solidFill>
                          <a:effectLst/>
                        </a:rPr>
                        <a:t/>
                      </a:r>
                      <a:br>
                        <a:rPr lang="en-US" sz="2200" u="none" strike="noStrike" dirty="0" smtClean="0">
                          <a:solidFill>
                            <a:sysClr val="windowText" lastClr="000000"/>
                          </a:solidFill>
                          <a:effectLst/>
                        </a:rPr>
                      </a:br>
                      <a:r>
                        <a:rPr lang="en-US" sz="2200" u="none" strike="noStrike" dirty="0" smtClean="0">
                          <a:solidFill>
                            <a:sysClr val="windowText" lastClr="000000"/>
                          </a:solidFill>
                          <a:effectLst/>
                        </a:rPr>
                        <a:t>E</a:t>
                      </a:r>
                      <a:r>
                        <a:rPr lang="en-US" sz="2200" u="none" strike="noStrike" dirty="0">
                          <a:solidFill>
                            <a:sysClr val="windowText" lastClr="000000"/>
                          </a:solidFill>
                          <a:effectLst/>
                        </a:rPr>
                        <a:t>-CLASS</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E-CLASS</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RTOP, TDOP, COPUS</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Lawson</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190500">
                <a:tc>
                  <a:txBody>
                    <a:bodyPr/>
                    <a:lstStyle/>
                    <a:p>
                      <a:pPr algn="ctr" fontAlgn="b"/>
                      <a:r>
                        <a:rPr lang="en-US" sz="2200" u="none" strike="noStrike" dirty="0">
                          <a:solidFill>
                            <a:sysClr val="windowText" lastClr="000000"/>
                          </a:solidFill>
                          <a:effectLst/>
                        </a:rPr>
                        <a:t>Level 1</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ECCE</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WCI</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HTCE</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SAAR</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190500">
                <a:tc>
                  <a:txBody>
                    <a:bodyPr/>
                    <a:lstStyle/>
                    <a:p>
                      <a:pPr algn="ctr" fontAlgn="b"/>
                      <a:r>
                        <a:rPr lang="en-US" sz="2200" u="none" strike="noStrike" dirty="0">
                          <a:solidFill>
                            <a:sysClr val="windowText" lastClr="000000"/>
                          </a:solidFill>
                          <a:effectLst/>
                        </a:rPr>
                        <a:t>Under development</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a:solidFill>
                            <a:sysClr val="windowText" lastClr="000000"/>
                          </a:solidFill>
                          <a:effectLst/>
                        </a:rPr>
                        <a:t>CURrENT</a:t>
                      </a:r>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solidFill>
                            <a:sysClr val="windowText" lastClr="000000"/>
                          </a:solidFill>
                          <a:effectLst/>
                        </a:rPr>
                        <a:t>QLCE, </a:t>
                      </a:r>
                      <a:r>
                        <a:rPr lang="en-US" sz="2200" u="none" strike="noStrike" dirty="0" smtClean="0">
                          <a:solidFill>
                            <a:sysClr val="windowText" lastClr="000000"/>
                          </a:solidFill>
                          <a:effectLst/>
                        </a:rPr>
                        <a:t/>
                      </a:r>
                      <a:br>
                        <a:rPr lang="en-US" sz="2200" u="none" strike="noStrike" dirty="0" smtClean="0">
                          <a:solidFill>
                            <a:sysClr val="windowText" lastClr="000000"/>
                          </a:solidFill>
                          <a:effectLst/>
                        </a:rPr>
                      </a:br>
                      <a:r>
                        <a:rPr lang="en-US" sz="2200" u="none" strike="noStrike" dirty="0" smtClean="0">
                          <a:solidFill>
                            <a:sysClr val="windowText" lastClr="000000"/>
                          </a:solidFill>
                          <a:effectLst/>
                        </a:rPr>
                        <a:t>MMCE</a:t>
                      </a:r>
                      <a:r>
                        <a:rPr lang="en-US" sz="2200" u="none" strike="noStrike" dirty="0">
                          <a:solidFill>
                            <a:sysClr val="windowText" lastClr="000000"/>
                          </a:solidFill>
                          <a:effectLst/>
                        </a:rPr>
                        <a:t>-II</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2200" u="none" strike="noStrike" dirty="0">
                          <a:solidFill>
                            <a:sysClr val="windowText" lastClr="000000"/>
                          </a:solidFill>
                          <a:effectLst/>
                        </a:rPr>
                        <a:t>PMQ</a:t>
                      </a:r>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fontAlgn="b"/>
                      <a:endParaRPr lang="en-US" sz="2200" b="0" i="0" u="none" strike="noStrike" dirty="0">
                        <a:solidFill>
                          <a:sysClr val="windowText" lastClr="000000"/>
                        </a:solidFill>
                        <a:effectLst/>
                        <a:latin typeface="Calibri"/>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15" name="TextBox 14"/>
          <p:cNvSpPr txBox="1"/>
          <p:nvPr/>
        </p:nvSpPr>
        <p:spPr>
          <a:xfrm>
            <a:off x="24401309" y="36271200"/>
            <a:ext cx="1178721" cy="646331"/>
          </a:xfrm>
          <a:prstGeom prst="rect">
            <a:avLst/>
          </a:prstGeom>
          <a:noFill/>
        </p:spPr>
        <p:txBody>
          <a:bodyPr wrap="none" rtlCol="0">
            <a:spAutoFit/>
          </a:bodyPr>
          <a:lstStyle/>
          <a:p>
            <a:r>
              <a:rPr lang="en-US" sz="3600" b="1" dirty="0" smtClean="0"/>
              <a:t>Topic</a:t>
            </a:r>
            <a:endParaRPr lang="en-US" sz="3600" b="1" dirty="0"/>
          </a:p>
        </p:txBody>
      </p:sp>
      <p:sp>
        <p:nvSpPr>
          <p:cNvPr id="16" name="TextBox 15"/>
          <p:cNvSpPr txBox="1"/>
          <p:nvPr/>
        </p:nvSpPr>
        <p:spPr>
          <a:xfrm rot="16200000">
            <a:off x="15904523" y="38565777"/>
            <a:ext cx="3101886" cy="646331"/>
          </a:xfrm>
          <a:prstGeom prst="rect">
            <a:avLst/>
          </a:prstGeom>
          <a:noFill/>
        </p:spPr>
        <p:txBody>
          <a:bodyPr wrap="square" rtlCol="0">
            <a:spAutoFit/>
          </a:bodyPr>
          <a:lstStyle/>
          <a:p>
            <a:r>
              <a:rPr lang="en-US" sz="3600" b="1" dirty="0" smtClean="0"/>
              <a:t>Research basis</a:t>
            </a:r>
            <a:endParaRPr lang="en-US" sz="3600" b="1" dirty="0"/>
          </a:p>
        </p:txBody>
      </p:sp>
      <p:sp>
        <p:nvSpPr>
          <p:cNvPr id="17" name="TextBox 16"/>
          <p:cNvSpPr txBox="1"/>
          <p:nvPr/>
        </p:nvSpPr>
        <p:spPr>
          <a:xfrm>
            <a:off x="26651161" y="17158514"/>
            <a:ext cx="5886239" cy="19174480"/>
          </a:xfrm>
          <a:prstGeom prst="rect">
            <a:avLst/>
          </a:prstGeom>
          <a:noFill/>
        </p:spPr>
        <p:txBody>
          <a:bodyPr wrap="square" rtlCol="0">
            <a:spAutoFit/>
          </a:bodyPr>
          <a:lstStyle/>
          <a:p>
            <a:pPr algn="ctr"/>
            <a:r>
              <a:rPr lang="en-US" sz="4400" b="1" dirty="0"/>
              <a:t>What you can find on </a:t>
            </a:r>
            <a:r>
              <a:rPr lang="en-US" sz="4400" b="1" dirty="0" err="1" smtClean="0"/>
              <a:t>PhysPort</a:t>
            </a:r>
            <a:r>
              <a:rPr lang="en-US" sz="4400" b="1" dirty="0" smtClean="0"/>
              <a:t>:</a:t>
            </a:r>
          </a:p>
          <a:p>
            <a:endParaRPr lang="en-US" sz="3600" b="1" dirty="0" smtClean="0"/>
          </a:p>
          <a:p>
            <a:r>
              <a:rPr lang="en-US" sz="3600" b="1" dirty="0" smtClean="0"/>
              <a:t>Expert Recommendations</a:t>
            </a:r>
            <a:r>
              <a:rPr lang="en-US" sz="3600" dirty="0"/>
              <a:t> </a:t>
            </a:r>
            <a:endParaRPr lang="en-US" sz="3600" dirty="0" smtClean="0"/>
          </a:p>
          <a:p>
            <a:r>
              <a:rPr lang="en-US" sz="3600" dirty="0" smtClean="0"/>
              <a:t>written </a:t>
            </a:r>
            <a:r>
              <a:rPr lang="en-US" sz="3600" dirty="0"/>
              <a:t>by </a:t>
            </a:r>
            <a:r>
              <a:rPr lang="en-US" sz="3600" dirty="0" err="1" smtClean="0"/>
              <a:t>PhysPort</a:t>
            </a:r>
            <a:r>
              <a:rPr lang="en-US" sz="3600" dirty="0" smtClean="0"/>
              <a:t> </a:t>
            </a:r>
            <a:r>
              <a:rPr lang="en-US" sz="3600" dirty="0"/>
              <a:t>staff and expert guest authors to answer the most common questions of physics faculty new to implementing research-based teaching in their </a:t>
            </a:r>
            <a:r>
              <a:rPr lang="en-US" sz="3600" dirty="0" smtClean="0"/>
              <a:t>classrooms </a:t>
            </a:r>
            <a:r>
              <a:rPr lang="en-US" sz="3600" dirty="0"/>
              <a:t>(coming soon)</a:t>
            </a:r>
          </a:p>
          <a:p>
            <a:endParaRPr lang="en-US" sz="3600" b="1" dirty="0" smtClean="0"/>
          </a:p>
          <a:p>
            <a:r>
              <a:rPr lang="en-US" sz="3600" b="1" dirty="0" smtClean="0"/>
              <a:t>Teaching </a:t>
            </a:r>
            <a:r>
              <a:rPr lang="en-US" sz="3600" b="1" dirty="0"/>
              <a:t>Guides</a:t>
            </a:r>
            <a:r>
              <a:rPr lang="en-US" sz="3600" dirty="0"/>
              <a:t> to over 50 research-based teaching methods, instructional strategies, and curricula developed by experts in PER</a:t>
            </a:r>
          </a:p>
          <a:p>
            <a:endParaRPr lang="en-US" sz="3600" b="1" dirty="0" smtClean="0"/>
          </a:p>
          <a:p>
            <a:r>
              <a:rPr lang="en-US" sz="3600" b="1" dirty="0" smtClean="0"/>
              <a:t>Assessment </a:t>
            </a:r>
            <a:r>
              <a:rPr lang="en-US" sz="3600" b="1" dirty="0"/>
              <a:t>Data </a:t>
            </a:r>
            <a:r>
              <a:rPr lang="en-US" sz="3600" b="1" dirty="0" smtClean="0"/>
              <a:t>Explorer</a:t>
            </a:r>
            <a:r>
              <a:rPr lang="en-US" sz="3600" dirty="0"/>
              <a:t> where you can get instant analysis of your students' scores on research-based assessment instruments, comparisons to national averages and students like yours, recommendations for improving your teaching, and reports for tenure and promotion files, teaching portfolios, and departmental </a:t>
            </a:r>
            <a:r>
              <a:rPr lang="en-US" sz="3600" dirty="0" smtClean="0"/>
              <a:t>accreditation </a:t>
            </a:r>
            <a:r>
              <a:rPr lang="en-US" sz="3600" dirty="0"/>
              <a:t>(coming soon)</a:t>
            </a:r>
          </a:p>
          <a:p>
            <a:endParaRPr lang="en-US" sz="3600" dirty="0"/>
          </a:p>
        </p:txBody>
      </p:sp>
      <p:sp>
        <p:nvSpPr>
          <p:cNvPr id="18" name="TextBox 17"/>
          <p:cNvSpPr txBox="1"/>
          <p:nvPr/>
        </p:nvSpPr>
        <p:spPr>
          <a:xfrm>
            <a:off x="1023097" y="18079170"/>
            <a:ext cx="6606540" cy="5447646"/>
          </a:xfrm>
          <a:prstGeom prst="rect">
            <a:avLst/>
          </a:prstGeom>
          <a:noFill/>
        </p:spPr>
        <p:txBody>
          <a:bodyPr wrap="square" rtlCol="0">
            <a:spAutoFit/>
          </a:bodyPr>
          <a:lstStyle/>
          <a:p>
            <a:r>
              <a:rPr lang="en-US" sz="6000" b="1" dirty="0" smtClean="0"/>
              <a:t>Scoring</a:t>
            </a:r>
          </a:p>
          <a:p>
            <a:r>
              <a:rPr lang="en-US" sz="3600" dirty="0" smtClean="0"/>
              <a:t>Calculating gains from pre-</a:t>
            </a:r>
            <a:r>
              <a:rPr lang="en-US" sz="3600" dirty="0"/>
              <a:t>/</a:t>
            </a:r>
            <a:r>
              <a:rPr lang="en-US" sz="3600" dirty="0" smtClean="0"/>
              <a:t>post-testing </a:t>
            </a:r>
            <a:r>
              <a:rPr lang="en-US" sz="3600" dirty="0"/>
              <a:t>lets you accurately determine your </a:t>
            </a:r>
            <a:r>
              <a:rPr lang="en-US" sz="3600" dirty="0" smtClean="0"/>
              <a:t>students’ progress </a:t>
            </a:r>
            <a:r>
              <a:rPr lang="en-US" sz="3600" dirty="0"/>
              <a:t>toward understanding the material and changes in </a:t>
            </a:r>
            <a:r>
              <a:rPr lang="en-US" sz="3600" dirty="0" smtClean="0"/>
              <a:t>thought </a:t>
            </a:r>
            <a:r>
              <a:rPr lang="en-US" sz="3600" dirty="0"/>
              <a:t>patterns and beliefs about </a:t>
            </a:r>
            <a:r>
              <a:rPr lang="en-US" sz="3600" dirty="0" smtClean="0"/>
              <a:t>physics</a:t>
            </a:r>
          </a:p>
          <a:p>
            <a:endParaRPr lang="en-US" sz="3600" dirty="0" smtClean="0"/>
          </a:p>
        </p:txBody>
      </p:sp>
      <p:sp>
        <p:nvSpPr>
          <p:cNvPr id="42" name="Left Brace 41"/>
          <p:cNvSpPr/>
          <p:nvPr/>
        </p:nvSpPr>
        <p:spPr>
          <a:xfrm>
            <a:off x="7924800" y="18897600"/>
            <a:ext cx="1474694" cy="5410200"/>
          </a:xfrm>
          <a:prstGeom prst="leftBrace">
            <a:avLst/>
          </a:prstGeom>
          <a:ln w="2540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59800" y="11430000"/>
            <a:ext cx="4910614" cy="4910614"/>
          </a:xfrm>
          <a:prstGeom prst="rect">
            <a:avLst/>
          </a:prstGeom>
        </p:spPr>
      </p:pic>
      <p:sp>
        <p:nvSpPr>
          <p:cNvPr id="23" name="Rectangle 22"/>
          <p:cNvSpPr/>
          <p:nvPr/>
        </p:nvSpPr>
        <p:spPr>
          <a:xfrm>
            <a:off x="12413474" y="14203889"/>
            <a:ext cx="4807726" cy="2554545"/>
          </a:xfrm>
          <a:prstGeom prst="rect">
            <a:avLst/>
          </a:prstGeom>
        </p:spPr>
        <p:txBody>
          <a:bodyPr wrap="none">
            <a:spAutoFit/>
          </a:bodyPr>
          <a:lstStyle/>
          <a:p>
            <a:pPr lvl="0" defTabSz="914400" eaLnBrk="0" fontAlgn="base" hangingPunct="0">
              <a:spcBef>
                <a:spcPct val="0"/>
              </a:spcBef>
              <a:spcAft>
                <a:spcPct val="0"/>
              </a:spcAft>
            </a:pPr>
            <a:r>
              <a:rPr lang="en-US" altLang="en-US" sz="3200" b="1" dirty="0">
                <a:latin typeface="Calibri" pitchFamily="34" charset="0"/>
                <a:ea typeface="Calibri" pitchFamily="34" charset="0"/>
                <a:cs typeface="Times New Roman" pitchFamily="18" charset="0"/>
              </a:rPr>
              <a:t>Content</a:t>
            </a:r>
            <a:r>
              <a:rPr lang="en-US" altLang="en-US" sz="3200" dirty="0">
                <a:latin typeface="Calibri" pitchFamily="34" charset="0"/>
                <a:ea typeface="Calibri" pitchFamily="34" charset="0"/>
                <a:cs typeface="Times New Roman" pitchFamily="18" charset="0"/>
              </a:rPr>
              <a:t>: What does it test</a:t>
            </a:r>
            <a:r>
              <a:rPr lang="en-US" altLang="en-US" sz="3200" dirty="0" smtClean="0">
                <a:latin typeface="Calibri" pitchFamily="34" charset="0"/>
                <a:ea typeface="Calibri" pitchFamily="34" charset="0"/>
                <a:cs typeface="Times New Roman" pitchFamily="18" charset="0"/>
              </a:rPr>
              <a:t>?</a:t>
            </a:r>
          </a:p>
          <a:p>
            <a:pPr marL="457200" indent="-457200" defTabSz="914400" eaLnBrk="0" fontAlgn="base" hangingPunct="0">
              <a:spcBef>
                <a:spcPct val="0"/>
              </a:spcBef>
              <a:spcAft>
                <a:spcPct val="0"/>
              </a:spcAft>
              <a:buFont typeface="Arial"/>
              <a:buChar char="•"/>
            </a:pPr>
            <a:r>
              <a:rPr lang="en-US" altLang="en-US" sz="3200" dirty="0" smtClean="0">
                <a:latin typeface="Calibri" pitchFamily="34" charset="0"/>
                <a:ea typeface="Calibri" pitchFamily="34" charset="0"/>
                <a:cs typeface="Times New Roman" pitchFamily="18" charset="0"/>
              </a:rPr>
              <a:t>Epistemology</a:t>
            </a:r>
          </a:p>
          <a:p>
            <a:pPr marL="457200" indent="-457200" defTabSz="914400" eaLnBrk="0" fontAlgn="base" hangingPunct="0">
              <a:spcBef>
                <a:spcPct val="0"/>
              </a:spcBef>
              <a:spcAft>
                <a:spcPct val="0"/>
              </a:spcAft>
              <a:buFont typeface="Arial"/>
              <a:buChar char="•"/>
            </a:pPr>
            <a:r>
              <a:rPr lang="en-US" altLang="en-US" sz="3200" dirty="0" smtClean="0">
                <a:latin typeface="Calibri" pitchFamily="34" charset="0"/>
                <a:ea typeface="Calibri" pitchFamily="34" charset="0"/>
                <a:cs typeface="Times New Roman" pitchFamily="18" charset="0"/>
              </a:rPr>
              <a:t>Expectations</a:t>
            </a:r>
          </a:p>
          <a:p>
            <a:pPr marL="457200" indent="-457200" defTabSz="914400" eaLnBrk="0" fontAlgn="base" hangingPunct="0">
              <a:spcBef>
                <a:spcPct val="0"/>
              </a:spcBef>
              <a:spcAft>
                <a:spcPct val="0"/>
              </a:spcAft>
              <a:buFont typeface="Arial"/>
              <a:buChar char="•"/>
            </a:pPr>
            <a:r>
              <a:rPr lang="en-US" altLang="en-US" sz="3200" dirty="0" smtClean="0">
                <a:latin typeface="Calibri" pitchFamily="34" charset="0"/>
                <a:ea typeface="Calibri" pitchFamily="34" charset="0"/>
                <a:cs typeface="Times New Roman" pitchFamily="18" charset="0"/>
              </a:rPr>
              <a:t>Lab skills</a:t>
            </a:r>
          </a:p>
          <a:p>
            <a:pPr marL="457200" indent="-457200" defTabSz="914400" eaLnBrk="0" fontAlgn="base" hangingPunct="0">
              <a:spcBef>
                <a:spcPct val="0"/>
              </a:spcBef>
              <a:spcAft>
                <a:spcPct val="0"/>
              </a:spcAft>
              <a:buFont typeface="Arial"/>
              <a:buChar char="•"/>
            </a:pPr>
            <a:r>
              <a:rPr lang="en-US" altLang="en-US" sz="3200" dirty="0" smtClean="0">
                <a:latin typeface="Calibri" pitchFamily="34" charset="0"/>
                <a:ea typeface="Calibri" pitchFamily="34" charset="0"/>
                <a:cs typeface="Times New Roman" pitchFamily="18" charset="0"/>
              </a:rPr>
              <a:t>Beliefs/Attitudes</a:t>
            </a:r>
            <a:endParaRPr lang="en-US" altLang="en-US" sz="3200" dirty="0">
              <a:latin typeface="Calibri" pitchFamily="34" charset="0"/>
              <a:cs typeface="Times New Roman" pitchFamily="18" charset="0"/>
            </a:endParaRPr>
          </a:p>
        </p:txBody>
      </p:sp>
      <p:sp>
        <p:nvSpPr>
          <p:cNvPr id="50" name="Rectangle 49"/>
          <p:cNvSpPr/>
          <p:nvPr/>
        </p:nvSpPr>
        <p:spPr>
          <a:xfrm>
            <a:off x="9448800" y="13030200"/>
            <a:ext cx="9892252" cy="584776"/>
          </a:xfrm>
          <a:prstGeom prst="rect">
            <a:avLst/>
          </a:prstGeom>
        </p:spPr>
        <p:txBody>
          <a:bodyPr wrap="none">
            <a:spAutoFit/>
          </a:bodyPr>
          <a:lstStyle/>
          <a:p>
            <a:pPr lvl="0" defTabSz="914400" eaLnBrk="0" fontAlgn="base" hangingPunct="0">
              <a:spcBef>
                <a:spcPct val="0"/>
              </a:spcBef>
              <a:spcAft>
                <a:spcPct val="0"/>
              </a:spcAft>
            </a:pPr>
            <a:r>
              <a:rPr lang="en-US" altLang="en-US" sz="3200" b="1" dirty="0">
                <a:latin typeface="Calibri" pitchFamily="34" charset="0"/>
                <a:ea typeface="Calibri" pitchFamily="34" charset="0"/>
                <a:cs typeface="Times New Roman" pitchFamily="18" charset="0"/>
              </a:rPr>
              <a:t>Course Level: </a:t>
            </a:r>
            <a:r>
              <a:rPr lang="en-US" altLang="en-US" sz="3200" dirty="0">
                <a:latin typeface="Calibri" pitchFamily="34" charset="0"/>
                <a:ea typeface="Calibri" pitchFamily="34" charset="0"/>
                <a:cs typeface="Times New Roman" pitchFamily="18" charset="0"/>
              </a:rPr>
              <a:t>What kinds of courses is it appropriate for?</a:t>
            </a:r>
          </a:p>
        </p:txBody>
      </p:sp>
      <p:sp>
        <p:nvSpPr>
          <p:cNvPr id="51" name="Rectangle 50"/>
          <p:cNvSpPr/>
          <p:nvPr/>
        </p:nvSpPr>
        <p:spPr>
          <a:xfrm>
            <a:off x="16611600" y="15316200"/>
            <a:ext cx="5943654" cy="2062103"/>
          </a:xfrm>
          <a:prstGeom prst="rect">
            <a:avLst/>
          </a:prstGeom>
        </p:spPr>
        <p:txBody>
          <a:bodyPr wrap="none">
            <a:spAutoFit/>
          </a:bodyPr>
          <a:lstStyle/>
          <a:p>
            <a:pPr lvl="0" defTabSz="914400" eaLnBrk="0" fontAlgn="base" hangingPunct="0">
              <a:spcBef>
                <a:spcPct val="0"/>
              </a:spcBef>
              <a:spcAft>
                <a:spcPct val="0"/>
              </a:spcAft>
            </a:pPr>
            <a:r>
              <a:rPr lang="en-US" altLang="en-US" sz="3200" b="1" dirty="0">
                <a:latin typeface="Calibri" pitchFamily="34" charset="0"/>
                <a:ea typeface="Calibri" pitchFamily="34" charset="0"/>
                <a:cs typeface="Times New Roman" pitchFamily="18" charset="0"/>
              </a:rPr>
              <a:t>Timing</a:t>
            </a:r>
            <a:r>
              <a:rPr lang="en-US" altLang="en-US" sz="3200" dirty="0">
                <a:latin typeface="Calibri" pitchFamily="34" charset="0"/>
                <a:ea typeface="Calibri" pitchFamily="34" charset="0"/>
                <a:cs typeface="Times New Roman" pitchFamily="18" charset="0"/>
              </a:rPr>
              <a:t>: How long does it take</a:t>
            </a:r>
            <a:r>
              <a:rPr lang="en-US" altLang="en-US" sz="3200" dirty="0" smtClean="0">
                <a:latin typeface="Calibri" pitchFamily="34" charset="0"/>
                <a:ea typeface="Calibri" pitchFamily="34" charset="0"/>
                <a:cs typeface="Times New Roman" pitchFamily="18" charset="0"/>
              </a:rPr>
              <a:t>?</a:t>
            </a:r>
          </a:p>
          <a:p>
            <a:pPr defTabSz="914400" eaLnBrk="0" fontAlgn="base" hangingPunct="0">
              <a:spcBef>
                <a:spcPct val="0"/>
              </a:spcBef>
              <a:spcAft>
                <a:spcPct val="0"/>
              </a:spcAft>
            </a:pPr>
            <a:r>
              <a:rPr lang="en-US" altLang="en-US" sz="3200" dirty="0" smtClean="0">
                <a:latin typeface="Calibri" pitchFamily="34" charset="0"/>
                <a:ea typeface="Calibri" pitchFamily="34" charset="0"/>
                <a:cs typeface="Times New Roman" pitchFamily="18" charset="0"/>
              </a:rPr>
              <a:t>	10</a:t>
            </a:r>
            <a:r>
              <a:rPr lang="en-US" altLang="en-US" sz="3200" dirty="0">
                <a:latin typeface="Calibri" pitchFamily="34" charset="0"/>
                <a:ea typeface="Calibri" pitchFamily="34" charset="0"/>
                <a:cs typeface="Times New Roman" pitchFamily="18" charset="0"/>
              </a:rPr>
              <a:t>-15 minutes </a:t>
            </a:r>
            <a:endParaRPr lang="en-US" altLang="en-US" sz="3200" dirty="0" smtClean="0">
              <a:latin typeface="Calibri" pitchFamily="34" charset="0"/>
              <a:ea typeface="Calibri" pitchFamily="34" charset="0"/>
              <a:cs typeface="Times New Roman" pitchFamily="18" charset="0"/>
            </a:endParaRPr>
          </a:p>
          <a:p>
            <a:pPr lvl="0" defTabSz="914400" eaLnBrk="0" fontAlgn="base" hangingPunct="0">
              <a:spcBef>
                <a:spcPct val="0"/>
              </a:spcBef>
              <a:spcAft>
                <a:spcPct val="0"/>
              </a:spcAft>
            </a:pPr>
            <a:r>
              <a:rPr lang="en-US" altLang="en-US" sz="3200" b="1" dirty="0" smtClean="0">
                <a:latin typeface="Calibri" pitchFamily="34" charset="0"/>
                <a:ea typeface="Calibri" pitchFamily="34" charset="0"/>
                <a:cs typeface="Times New Roman" pitchFamily="18" charset="0"/>
              </a:rPr>
              <a:t>Format</a:t>
            </a:r>
            <a:endParaRPr lang="en-US" altLang="en-US" sz="3200" dirty="0" smtClean="0"/>
          </a:p>
          <a:p>
            <a:pPr lvl="0" defTabSz="914400" eaLnBrk="0" fontAlgn="base" hangingPunct="0">
              <a:spcBef>
                <a:spcPct val="0"/>
              </a:spcBef>
              <a:spcAft>
                <a:spcPct val="0"/>
              </a:spcAft>
            </a:pPr>
            <a:r>
              <a:rPr lang="en-US" altLang="en-US" sz="3200" dirty="0">
                <a:latin typeface="Calibri" pitchFamily="34" charset="0"/>
                <a:ea typeface="Calibri" pitchFamily="34" charset="0"/>
                <a:cs typeface="Times New Roman" pitchFamily="18" charset="0"/>
              </a:rPr>
              <a:t>	</a:t>
            </a:r>
            <a:r>
              <a:rPr lang="en-US" altLang="en-US" sz="3200" dirty="0" smtClean="0">
                <a:latin typeface="Calibri" pitchFamily="34" charset="0"/>
                <a:ea typeface="Calibri" pitchFamily="34" charset="0"/>
                <a:cs typeface="Times New Roman" pitchFamily="18" charset="0"/>
              </a:rPr>
              <a:t>Multiple</a:t>
            </a:r>
            <a:r>
              <a:rPr lang="en-US" altLang="en-US" sz="3200" dirty="0">
                <a:latin typeface="Calibri" pitchFamily="34" charset="0"/>
                <a:ea typeface="Calibri" pitchFamily="34" charset="0"/>
                <a:cs typeface="Times New Roman" pitchFamily="18" charset="0"/>
              </a:rPr>
              <a:t>-choice (</a:t>
            </a:r>
            <a:r>
              <a:rPr lang="en-US" altLang="en-US" sz="3200" dirty="0" err="1">
                <a:latin typeface="Calibri" pitchFamily="34" charset="0"/>
                <a:ea typeface="Calibri" pitchFamily="34" charset="0"/>
                <a:cs typeface="Times New Roman" pitchFamily="18" charset="0"/>
              </a:rPr>
              <a:t>Likert</a:t>
            </a:r>
            <a:r>
              <a:rPr lang="en-US" altLang="en-US" sz="3200" dirty="0">
                <a:latin typeface="Calibri" pitchFamily="34" charset="0"/>
                <a:ea typeface="Calibri" pitchFamily="34" charset="0"/>
                <a:cs typeface="Times New Roman" pitchFamily="18" charset="0"/>
              </a:rPr>
              <a:t> Scale</a:t>
            </a:r>
            <a:r>
              <a:rPr lang="en-US" altLang="en-US" sz="3200" dirty="0" smtClean="0">
                <a:latin typeface="Calibri" pitchFamily="34" charset="0"/>
                <a:ea typeface="Calibri" pitchFamily="34" charset="0"/>
                <a:cs typeface="Times New Roman" pitchFamily="18" charset="0"/>
              </a:rPr>
              <a:t>)</a:t>
            </a:r>
            <a:endParaRPr lang="en-US" altLang="en-US" sz="3200" dirty="0"/>
          </a:p>
        </p:txBody>
      </p:sp>
      <p:sp>
        <p:nvSpPr>
          <p:cNvPr id="24" name="Rectangle 23"/>
          <p:cNvSpPr/>
          <p:nvPr/>
        </p:nvSpPr>
        <p:spPr>
          <a:xfrm>
            <a:off x="9144000" y="11430000"/>
            <a:ext cx="13030200" cy="1569660"/>
          </a:xfrm>
          <a:prstGeom prst="rect">
            <a:avLst/>
          </a:prstGeom>
        </p:spPr>
        <p:txBody>
          <a:bodyPr wrap="square">
            <a:spAutoFit/>
          </a:bodyPr>
          <a:lstStyle/>
          <a:p>
            <a:pPr lvl="0" defTabSz="914400" fontAlgn="base">
              <a:spcBef>
                <a:spcPct val="0"/>
              </a:spcBef>
              <a:spcAft>
                <a:spcPct val="0"/>
              </a:spcAft>
            </a:pPr>
            <a:r>
              <a:rPr lang="en-US" altLang="en-US" sz="4800" b="1" dirty="0">
                <a:latin typeface="Calibri" pitchFamily="34" charset="0"/>
                <a:ea typeface="Calibri" pitchFamily="34" charset="0"/>
                <a:cs typeface="Times New Roman" pitchFamily="18" charset="0"/>
              </a:rPr>
              <a:t>Colorado Learning Attitudes about Science Survey for Experimental Physics </a:t>
            </a:r>
            <a:r>
              <a:rPr lang="en-US" altLang="en-US" sz="4800" b="1" dirty="0" smtClean="0">
                <a:latin typeface="Calibri" pitchFamily="34" charset="0"/>
                <a:ea typeface="Calibri" pitchFamily="34" charset="0"/>
                <a:cs typeface="Times New Roman" pitchFamily="18" charset="0"/>
              </a:rPr>
              <a:t>(</a:t>
            </a:r>
            <a:r>
              <a:rPr lang="en-US" altLang="en-US" sz="4800" b="1" dirty="0">
                <a:latin typeface="Calibri" pitchFamily="34" charset="0"/>
                <a:ea typeface="Calibri" pitchFamily="34" charset="0"/>
                <a:cs typeface="Times New Roman" pitchFamily="18" charset="0"/>
              </a:rPr>
              <a:t>E-CLASS)</a:t>
            </a:r>
            <a:endParaRPr lang="en-US" altLang="en-US" sz="4800" b="1" dirty="0"/>
          </a:p>
        </p:txBody>
      </p:sp>
      <p:sp>
        <p:nvSpPr>
          <p:cNvPr id="52" name="Rounded Rectangle 51"/>
          <p:cNvSpPr/>
          <p:nvPr/>
        </p:nvSpPr>
        <p:spPr>
          <a:xfrm>
            <a:off x="533400" y="6781800"/>
            <a:ext cx="13639800" cy="38862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00" dirty="0">
              <a:ln>
                <a:solidFill>
                  <a:schemeClr val="tx1"/>
                </a:solidFill>
              </a:ln>
              <a:solidFill>
                <a:schemeClr val="tx1"/>
              </a:solidFill>
              <a:latin typeface="Calibri"/>
              <a:cs typeface="Calibri"/>
            </a:endParaRPr>
          </a:p>
        </p:txBody>
      </p:sp>
      <p:sp>
        <p:nvSpPr>
          <p:cNvPr id="55" name="Rounded Rectangle 54"/>
          <p:cNvSpPr/>
          <p:nvPr/>
        </p:nvSpPr>
        <p:spPr>
          <a:xfrm>
            <a:off x="14325600" y="6781800"/>
            <a:ext cx="11734800" cy="38862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00" dirty="0">
              <a:ln>
                <a:solidFill>
                  <a:schemeClr val="tx1"/>
                </a:solidFill>
              </a:ln>
              <a:solidFill>
                <a:schemeClr val="tx1"/>
              </a:solidFill>
              <a:latin typeface="Calibri"/>
              <a:cs typeface="Calibri"/>
            </a:endParaRPr>
          </a:p>
        </p:txBody>
      </p:sp>
      <p:sp>
        <p:nvSpPr>
          <p:cNvPr id="22" name="TextBox 21"/>
          <p:cNvSpPr txBox="1"/>
          <p:nvPr/>
        </p:nvSpPr>
        <p:spPr>
          <a:xfrm>
            <a:off x="903016" y="8026837"/>
            <a:ext cx="13041584" cy="3631763"/>
          </a:xfrm>
          <a:prstGeom prst="rect">
            <a:avLst/>
          </a:prstGeom>
          <a:noFill/>
        </p:spPr>
        <p:txBody>
          <a:bodyPr wrap="none" rtlCol="0">
            <a:spAutoFit/>
          </a:bodyPr>
          <a:lstStyle/>
          <a:p>
            <a:r>
              <a:rPr lang="en-US" sz="4800" dirty="0"/>
              <a:t>Faculty want to use research-based assessments, </a:t>
            </a:r>
            <a:br>
              <a:rPr lang="en-US" sz="4800" dirty="0"/>
            </a:br>
            <a:r>
              <a:rPr lang="en-US" sz="4800" dirty="0"/>
              <a:t>but they need help knowing which to pick, </a:t>
            </a:r>
            <a:br>
              <a:rPr lang="en-US" sz="4800" dirty="0"/>
            </a:br>
            <a:r>
              <a:rPr lang="en-US" sz="4800" dirty="0"/>
              <a:t>how to use them, and how to interpret their results</a:t>
            </a:r>
          </a:p>
          <a:p>
            <a:endParaRPr lang="en-US" dirty="0"/>
          </a:p>
        </p:txBody>
      </p:sp>
      <p:sp>
        <p:nvSpPr>
          <p:cNvPr id="26" name="TextBox 25"/>
          <p:cNvSpPr txBox="1"/>
          <p:nvPr/>
        </p:nvSpPr>
        <p:spPr>
          <a:xfrm>
            <a:off x="903016" y="6934200"/>
            <a:ext cx="3339632" cy="1169551"/>
          </a:xfrm>
          <a:prstGeom prst="rect">
            <a:avLst/>
          </a:prstGeom>
          <a:noFill/>
        </p:spPr>
        <p:txBody>
          <a:bodyPr wrap="none" rtlCol="0">
            <a:spAutoFit/>
          </a:bodyPr>
          <a:lstStyle/>
          <a:p>
            <a:r>
              <a:rPr lang="en-US" sz="7000" b="1" dirty="0" smtClean="0"/>
              <a:t>Problem</a:t>
            </a:r>
            <a:endParaRPr lang="en-US" sz="7000" b="1" dirty="0"/>
          </a:p>
        </p:txBody>
      </p:sp>
      <p:sp>
        <p:nvSpPr>
          <p:cNvPr id="28" name="TextBox 27"/>
          <p:cNvSpPr txBox="1"/>
          <p:nvPr/>
        </p:nvSpPr>
        <p:spPr>
          <a:xfrm>
            <a:off x="14801987" y="8026837"/>
            <a:ext cx="10648813" cy="3631763"/>
          </a:xfrm>
          <a:prstGeom prst="rect">
            <a:avLst/>
          </a:prstGeom>
          <a:noFill/>
        </p:spPr>
        <p:txBody>
          <a:bodyPr wrap="none" rtlCol="0">
            <a:spAutoFit/>
          </a:bodyPr>
          <a:lstStyle/>
          <a:p>
            <a:pPr marL="685800" indent="-685800">
              <a:buFont typeface="Arial" panose="020B0604020202020204" pitchFamily="34" charset="0"/>
              <a:buChar char="•"/>
            </a:pPr>
            <a:r>
              <a:rPr lang="en-US" sz="4800" dirty="0"/>
              <a:t>Build faculty-friendly guides</a:t>
            </a:r>
            <a:br>
              <a:rPr lang="en-US" sz="4800" dirty="0"/>
            </a:br>
            <a:r>
              <a:rPr lang="en-US" sz="4800" dirty="0"/>
              <a:t>to implementation and interpretation</a:t>
            </a:r>
          </a:p>
          <a:p>
            <a:pPr marL="685800" indent="-685800">
              <a:buFont typeface="Arial" panose="020B0604020202020204" pitchFamily="34" charset="0"/>
              <a:buChar char="•"/>
            </a:pPr>
            <a:r>
              <a:rPr lang="en-US" sz="4800" dirty="0"/>
              <a:t>Empower faculty to make good choices</a:t>
            </a:r>
          </a:p>
          <a:p>
            <a:endParaRPr lang="en-US" dirty="0"/>
          </a:p>
        </p:txBody>
      </p:sp>
      <p:sp>
        <p:nvSpPr>
          <p:cNvPr id="35" name="TextBox 34"/>
          <p:cNvSpPr txBox="1"/>
          <p:nvPr/>
        </p:nvSpPr>
        <p:spPr>
          <a:xfrm>
            <a:off x="14690311" y="6858000"/>
            <a:ext cx="3292889" cy="1169551"/>
          </a:xfrm>
          <a:prstGeom prst="rect">
            <a:avLst/>
          </a:prstGeom>
          <a:noFill/>
        </p:spPr>
        <p:txBody>
          <a:bodyPr wrap="none" rtlCol="0">
            <a:spAutoFit/>
          </a:bodyPr>
          <a:lstStyle/>
          <a:p>
            <a:r>
              <a:rPr lang="en-US" sz="7000" b="1" dirty="0" smtClean="0"/>
              <a:t>Solution</a:t>
            </a:r>
            <a:endParaRPr lang="en-US" sz="7000" b="1" dirty="0"/>
          </a:p>
        </p:txBody>
      </p:sp>
    </p:spTree>
    <p:extLst>
      <p:ext uri="{BB962C8B-B14F-4D97-AF65-F5344CB8AC3E}">
        <p14:creationId xmlns:p14="http://schemas.microsoft.com/office/powerpoint/2010/main" val="2703211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1398</TotalTime>
  <Words>751</Words>
  <Application>Microsoft Office PowerPoint</Application>
  <PresentationFormat>Custom</PresentationFormat>
  <Paragraphs>162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KSU 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Richards, Jaime</dc:creator>
  <cp:lastModifiedBy>Richards, Jaime</cp:lastModifiedBy>
  <cp:revision>81</cp:revision>
  <dcterms:created xsi:type="dcterms:W3CDTF">2014-07-14T18:13:59Z</dcterms:created>
  <dcterms:modified xsi:type="dcterms:W3CDTF">2014-07-22T19:04:28Z</dcterms:modified>
</cp:coreProperties>
</file>