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Powers</a:t>
            </a:r>
            <a:r>
              <a:rPr lang="en-US" baseline="0"/>
              <a:t> of variating setups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Sheet1!$A$1:$A$3</c:f>
              <c:strCache>
                <c:ptCount val="3"/>
                <c:pt idx="0">
                  <c:v>DFG and Germanium</c:v>
                </c:pt>
                <c:pt idx="1">
                  <c:v>Germanium</c:v>
                </c:pt>
                <c:pt idx="2">
                  <c:v>Germanium and Calcite</c:v>
                </c:pt>
              </c:strCache>
            </c:strRef>
          </c:cat>
          <c:val>
            <c:numRef>
              <c:f>Sheet1!$B$1:$B$3</c:f>
              <c:numCache>
                <c:formatCode>General</c:formatCode>
                <c:ptCount val="3"/>
                <c:pt idx="0">
                  <c:v>10.5</c:v>
                </c:pt>
                <c:pt idx="1">
                  <c:v>1.2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583616"/>
        <c:axId val="31680000"/>
      </c:barChart>
      <c:catAx>
        <c:axId val="315836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Variating</a:t>
                </a:r>
                <a:r>
                  <a:rPr lang="en-US" baseline="0"/>
                  <a:t> Setups</a:t>
                </a:r>
                <a:endParaRPr lang="en-US"/>
              </a:p>
            </c:rich>
          </c:tx>
          <c:layout/>
          <c:overlay val="0"/>
          <c:spPr>
            <a:ln>
              <a:solidFill>
                <a:srgbClr val="4F81BD"/>
              </a:solidFill>
            </a:ln>
          </c:spPr>
        </c:title>
        <c:majorTickMark val="out"/>
        <c:minorTickMark val="none"/>
        <c:tickLblPos val="nextTo"/>
        <c:crossAx val="31680000"/>
        <c:crosses val="autoZero"/>
        <c:auto val="1"/>
        <c:lblAlgn val="ctr"/>
        <c:lblOffset val="100"/>
        <c:noMultiLvlLbl val="0"/>
      </c:catAx>
      <c:valAx>
        <c:axId val="316800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Power (mW)</a:t>
                </a:r>
              </a:p>
            </c:rich>
          </c:tx>
          <c:layout/>
          <c:overlay val="0"/>
          <c:spPr>
            <a:noFill/>
            <a:ln>
              <a:solidFill>
                <a:srgbClr val="4F81BD"/>
              </a:solidFill>
            </a:ln>
          </c:spPr>
        </c:title>
        <c:numFmt formatCode="General" sourceLinked="1"/>
        <c:majorTickMark val="out"/>
        <c:minorTickMark val="none"/>
        <c:tickLblPos val="nextTo"/>
        <c:crossAx val="3158361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E0F4-DCB2-4E29-8358-BE58480C77AA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1C87-2006-48DB-B7FE-FF37FCA7A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929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E0F4-DCB2-4E29-8358-BE58480C77AA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1C87-2006-48DB-B7FE-FF37FCA7A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08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E0F4-DCB2-4E29-8358-BE58480C77AA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1C87-2006-48DB-B7FE-FF37FCA7A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8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E0F4-DCB2-4E29-8358-BE58480C77AA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1C87-2006-48DB-B7FE-FF37FCA7A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89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E0F4-DCB2-4E29-8358-BE58480C77AA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1C87-2006-48DB-B7FE-FF37FCA7A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41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E0F4-DCB2-4E29-8358-BE58480C77AA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1C87-2006-48DB-B7FE-FF37FCA7A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51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E0F4-DCB2-4E29-8358-BE58480C77AA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1C87-2006-48DB-B7FE-FF37FCA7A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17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E0F4-DCB2-4E29-8358-BE58480C77AA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1C87-2006-48DB-B7FE-FF37FCA7A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74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E0F4-DCB2-4E29-8358-BE58480C77AA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1C87-2006-48DB-B7FE-FF37FCA7A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50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E0F4-DCB2-4E29-8358-BE58480C77AA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1C87-2006-48DB-B7FE-FF37FCA7A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4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E0F4-DCB2-4E29-8358-BE58480C77AA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1C87-2006-48DB-B7FE-FF37FCA7A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06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EE0F4-DCB2-4E29-8358-BE58480C77AA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81C87-2006-48DB-B7FE-FF37FCA7A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3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Nuts and Bolts</a:t>
            </a:r>
            <a:br>
              <a:rPr lang="en-US" dirty="0" smtClean="0"/>
            </a:br>
            <a:r>
              <a:rPr lang="en-US" dirty="0" smtClean="0"/>
              <a:t>Difference Frequency Generation (DFG)</a:t>
            </a:r>
            <a:br>
              <a:rPr lang="en-US" dirty="0" smtClean="0"/>
            </a:br>
            <a:r>
              <a:rPr lang="en-US" dirty="0" smtClean="0"/>
              <a:t>Beam Time 7/15/14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Josh Nelson</a:t>
            </a:r>
          </a:p>
          <a:p>
            <a:r>
              <a:rPr lang="en-US" dirty="0" smtClean="0"/>
              <a:t>Derrek Wilson</a:t>
            </a:r>
          </a:p>
          <a:p>
            <a:r>
              <a:rPr lang="en-US" dirty="0" smtClean="0"/>
              <a:t>Carlos </a:t>
            </a:r>
            <a:r>
              <a:rPr lang="en-US" dirty="0" err="1" smtClean="0"/>
              <a:t>Trallero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35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DFG from signal and idler (OPA)</a:t>
            </a:r>
          </a:p>
          <a:p>
            <a:r>
              <a:rPr lang="en-US" dirty="0" smtClean="0"/>
              <a:t>Confirm that a beam from DFG is produced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96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Signal = 1000 – 1550 nm</a:t>
            </a:r>
          </a:p>
          <a:p>
            <a:r>
              <a:rPr lang="en-US" dirty="0" smtClean="0"/>
              <a:t>Idler = 1600 – 2500 nm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Conservation of Energy and momentum give out signal and idler</a:t>
            </a:r>
          </a:p>
        </p:txBody>
      </p:sp>
      <p:sp>
        <p:nvSpPr>
          <p:cNvPr id="5" name="Rectangle 4"/>
          <p:cNvSpPr/>
          <p:nvPr/>
        </p:nvSpPr>
        <p:spPr>
          <a:xfrm>
            <a:off x="2590800" y="3429000"/>
            <a:ext cx="32766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76600" y="4038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OPA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62000" y="4114800"/>
            <a:ext cx="16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943600" y="3810000"/>
            <a:ext cx="16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943600" y="4377914"/>
            <a:ext cx="16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38200" y="36692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Pump Beam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943600" y="3299936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signal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950527" y="4495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idler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35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DFG Process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410200" y="1999550"/>
            <a:ext cx="0" cy="2819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505200" y="2913950"/>
            <a:ext cx="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505200" y="1999550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62600" y="3076863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Signal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558473" y="368178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Idler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590800" y="227208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DFG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946564" y="5334000"/>
            <a:ext cx="502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Conservation of Energy</a:t>
            </a:r>
          </a:p>
          <a:p>
            <a:pPr algn="ctr"/>
            <a:r>
              <a:rPr lang="el-GR" dirty="0" smtClean="0"/>
              <a:t>ω</a:t>
            </a:r>
            <a:r>
              <a:rPr lang="en-US" baseline="-25000" dirty="0" smtClean="0"/>
              <a:t>s</a:t>
            </a:r>
            <a:r>
              <a:rPr lang="en-US" dirty="0" smtClean="0"/>
              <a:t> – </a:t>
            </a:r>
            <a:r>
              <a:rPr lang="el-GR" dirty="0" smtClean="0"/>
              <a:t>ω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l-GR" dirty="0" smtClean="0"/>
              <a:t>ω</a:t>
            </a:r>
            <a:r>
              <a:rPr lang="en-US" baseline="-25000" dirty="0" smtClean="0"/>
              <a:t>DFG</a:t>
            </a:r>
          </a:p>
          <a:p>
            <a:pPr algn="ctr"/>
            <a:r>
              <a:rPr lang="en-US" dirty="0" smtClean="0"/>
              <a:t>Conservation of Momentum</a:t>
            </a:r>
          </a:p>
          <a:p>
            <a:pPr algn="ctr"/>
            <a:r>
              <a:rPr lang="en-US" dirty="0" smtClean="0"/>
              <a:t>K</a:t>
            </a:r>
            <a:r>
              <a:rPr lang="en-US" baseline="-25000" dirty="0" smtClean="0"/>
              <a:t>s</a:t>
            </a:r>
            <a:r>
              <a:rPr lang="en-US" dirty="0" smtClean="0"/>
              <a:t> – K</a:t>
            </a:r>
            <a:r>
              <a:rPr lang="en-US" baseline="-25000" dirty="0" smtClean="0"/>
              <a:t>i</a:t>
            </a:r>
            <a:r>
              <a:rPr lang="en-US" dirty="0" smtClean="0"/>
              <a:t> = K</a:t>
            </a:r>
            <a:r>
              <a:rPr lang="en-US" baseline="-25000" dirty="0" smtClean="0"/>
              <a:t>DFG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69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 for DFG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981200"/>
            <a:ext cx="1524000" cy="1219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2129135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KLS </a:t>
            </a:r>
          </a:p>
          <a:p>
            <a:r>
              <a:rPr lang="en-US" dirty="0" smtClean="0"/>
              <a:t>2 </a:t>
            </a:r>
            <a:r>
              <a:rPr lang="en-US" dirty="0" err="1" smtClean="0"/>
              <a:t>mJ</a:t>
            </a:r>
            <a:r>
              <a:rPr lang="en-US" dirty="0" smtClean="0"/>
              <a:t>, 2 KHz, 30 fs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805709" y="2590800"/>
            <a:ext cx="8612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50291" y="219391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800 nm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743200" y="1981200"/>
            <a:ext cx="1524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971800" y="2129135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OPA</a:t>
            </a:r>
          </a:p>
          <a:p>
            <a:r>
              <a:rPr lang="en-US" dirty="0" smtClean="0"/>
              <a:t>0.5 </a:t>
            </a:r>
            <a:r>
              <a:rPr lang="en-US" dirty="0" err="1" smtClean="0"/>
              <a:t>mJ</a:t>
            </a:r>
            <a:r>
              <a:rPr lang="en-US" dirty="0" smtClean="0"/>
              <a:t> for S + I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343400" y="2378579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343400" y="281940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82209" y="2032491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86827" y="247170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4667827" y="2145591"/>
            <a:ext cx="762000" cy="83530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517736" y="1236575"/>
            <a:ext cx="1340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AgGaS2 (silver </a:t>
            </a:r>
            <a:r>
              <a:rPr lang="en-US" dirty="0" err="1" smtClean="0"/>
              <a:t>thiogallate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63209" y="2267634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DFG crystal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6248400" y="2145591"/>
            <a:ext cx="762000" cy="83530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943600" y="2920755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Germanium Window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429827" y="2819400"/>
            <a:ext cx="97097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486400" y="2471708"/>
            <a:ext cx="11811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5318235" y="2193913"/>
            <a:ext cx="1615965" cy="235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858164" y="2184891"/>
            <a:ext cx="268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638800" y="254463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DFG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801690" y="1811432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6629400" y="1698240"/>
            <a:ext cx="0" cy="7734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934200" y="1698240"/>
            <a:ext cx="0" cy="4956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248400" y="1698240"/>
            <a:ext cx="11430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400800" y="1371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Block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420427" y="2819400"/>
            <a:ext cx="1199573" cy="21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7696200" y="2435753"/>
            <a:ext cx="762000" cy="80816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716982" y="2517874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Power Meter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567086"/>
            <a:ext cx="4063608" cy="2828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9" name="Straight Arrow Connector 48"/>
          <p:cNvCxnSpPr/>
          <p:nvPr/>
        </p:nvCxnSpPr>
        <p:spPr>
          <a:xfrm flipV="1">
            <a:off x="5858164" y="3567086"/>
            <a:ext cx="390236" cy="16145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14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Showed Phase Matching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42731"/>
            <a:ext cx="6705600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91200" y="304800"/>
            <a:ext cx="304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Signal = 1470 nm</a:t>
            </a:r>
          </a:p>
          <a:p>
            <a:r>
              <a:rPr lang="en-US" dirty="0" smtClean="0"/>
              <a:t>Idler = 1750 nm</a:t>
            </a:r>
          </a:p>
          <a:p>
            <a:r>
              <a:rPr lang="en-US" dirty="0" smtClean="0"/>
              <a:t>1/</a:t>
            </a:r>
            <a:r>
              <a:rPr lang="el-GR" dirty="0" smtClean="0"/>
              <a:t>λ</a:t>
            </a:r>
            <a:r>
              <a:rPr lang="en-US" baseline="-25000" dirty="0" smtClean="0"/>
              <a:t>s</a:t>
            </a:r>
            <a:r>
              <a:rPr lang="en-US" dirty="0" smtClean="0"/>
              <a:t> – 1/</a:t>
            </a:r>
            <a:r>
              <a:rPr lang="el-GR" dirty="0"/>
              <a:t> </a:t>
            </a:r>
            <a:r>
              <a:rPr lang="el-GR" dirty="0" smtClean="0"/>
              <a:t>λ</a:t>
            </a:r>
            <a:r>
              <a:rPr lang="en-US" baseline="-25000" dirty="0" err="1" smtClean="0"/>
              <a:t>i</a:t>
            </a:r>
            <a:r>
              <a:rPr lang="en-US" dirty="0" smtClean="0"/>
              <a:t> = 1/</a:t>
            </a:r>
            <a:r>
              <a:rPr lang="el-GR" dirty="0" smtClean="0"/>
              <a:t>λ</a:t>
            </a:r>
            <a:r>
              <a:rPr lang="en-US" baseline="-25000" dirty="0" smtClean="0"/>
              <a:t>DFG</a:t>
            </a:r>
          </a:p>
          <a:p>
            <a:r>
              <a:rPr lang="el-GR" dirty="0"/>
              <a:t>λ</a:t>
            </a:r>
            <a:r>
              <a:rPr lang="en-US" baseline="-25000" dirty="0" smtClean="0"/>
              <a:t>DFG</a:t>
            </a:r>
            <a:r>
              <a:rPr lang="en-US" dirty="0" smtClean="0"/>
              <a:t> = 9200 nm</a:t>
            </a:r>
          </a:p>
          <a:p>
            <a:r>
              <a:rPr lang="en-US" dirty="0" smtClean="0"/>
              <a:t>Energy Split: S = 83% I = 17%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70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Power after OPA = 1 W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Calcite aligned so that signal and idler lose overlap in time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0" y="304800"/>
            <a:ext cx="289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Signal = 1450 nm</a:t>
            </a:r>
          </a:p>
          <a:p>
            <a:r>
              <a:rPr lang="en-US" dirty="0" smtClean="0"/>
              <a:t>Idler = 1705 nm</a:t>
            </a:r>
          </a:p>
          <a:p>
            <a:r>
              <a:rPr lang="en-US" dirty="0"/>
              <a:t>1/</a:t>
            </a:r>
            <a:r>
              <a:rPr lang="el-GR" dirty="0"/>
              <a:t>λ</a:t>
            </a:r>
            <a:r>
              <a:rPr lang="en-US" baseline="-25000" dirty="0"/>
              <a:t>s</a:t>
            </a:r>
            <a:r>
              <a:rPr lang="en-US" dirty="0"/>
              <a:t> – 1/</a:t>
            </a:r>
            <a:r>
              <a:rPr lang="el-GR" dirty="0"/>
              <a:t> λ</a:t>
            </a:r>
            <a:r>
              <a:rPr lang="en-US" baseline="-25000" dirty="0" err="1"/>
              <a:t>i</a:t>
            </a:r>
            <a:r>
              <a:rPr lang="en-US" dirty="0"/>
              <a:t> = 1/</a:t>
            </a:r>
            <a:r>
              <a:rPr lang="el-GR" dirty="0"/>
              <a:t>λ</a:t>
            </a:r>
            <a:r>
              <a:rPr lang="en-US" baseline="-25000" dirty="0"/>
              <a:t>DFG</a:t>
            </a:r>
          </a:p>
          <a:p>
            <a:r>
              <a:rPr lang="el-GR" dirty="0"/>
              <a:t>λ</a:t>
            </a:r>
            <a:r>
              <a:rPr lang="en-US" baseline="-25000" dirty="0"/>
              <a:t>DFG</a:t>
            </a:r>
            <a:r>
              <a:rPr lang="en-US" dirty="0"/>
              <a:t> = </a:t>
            </a:r>
            <a:r>
              <a:rPr lang="en-US" dirty="0" smtClean="0"/>
              <a:t>9700 nm</a:t>
            </a:r>
          </a:p>
          <a:p>
            <a:r>
              <a:rPr lang="en-US" dirty="0" smtClean="0"/>
              <a:t>Energy Split: S =66% I = 34% 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9259774"/>
              </p:ext>
            </p:extLst>
          </p:nvPr>
        </p:nvGraphicFramePr>
        <p:xfrm>
          <a:off x="1524000" y="2133600"/>
          <a:ext cx="57912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91000" y="4281055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1.2 mW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67400" y="4281055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1.0 mW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14600" y="264621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10.5 mW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18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Conclusion/Future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Effectively demonstrated DFG procedure</a:t>
            </a:r>
          </a:p>
          <a:p>
            <a:r>
              <a:rPr lang="en-US" dirty="0" smtClean="0"/>
              <a:t>Found the wavelength of DFG in which gives us the largest power</a:t>
            </a:r>
          </a:p>
          <a:p>
            <a:r>
              <a:rPr lang="en-US" dirty="0" smtClean="0"/>
              <a:t>Future:</a:t>
            </a:r>
          </a:p>
          <a:p>
            <a:pPr lvl="1"/>
            <a:r>
              <a:rPr lang="en-US" dirty="0" smtClean="0"/>
              <a:t>Change setup to allow for better control over time overlap of signal and idler</a:t>
            </a:r>
          </a:p>
          <a:p>
            <a:pPr lvl="1"/>
            <a:r>
              <a:rPr lang="en-US" dirty="0" smtClean="0"/>
              <a:t>Use setup on HITS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56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264</Words>
  <Application>Microsoft Office PowerPoint</Application>
  <PresentationFormat>On-screen Show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Nuts and Bolts Difference Frequency Generation (DFG) Beam Time 7/15/14</vt:lpstr>
      <vt:lpstr>Goals</vt:lpstr>
      <vt:lpstr>OPA</vt:lpstr>
      <vt:lpstr>DFG Process</vt:lpstr>
      <vt:lpstr>Setup for DFG</vt:lpstr>
      <vt:lpstr>Data</vt:lpstr>
      <vt:lpstr>Data</vt:lpstr>
      <vt:lpstr>Conclusion/Future</vt:lpstr>
    </vt:vector>
  </TitlesOfParts>
  <Company>KSU 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Nuts and Bolts Difference Frequency Generation (DFG) Beam Time 7/15/14</dc:title>
  <dc:creator>Nelson, Joshua</dc:creator>
  <cp:lastModifiedBy>Nelson, Joshua</cp:lastModifiedBy>
  <cp:revision>15</cp:revision>
  <dcterms:created xsi:type="dcterms:W3CDTF">2014-07-18T14:20:12Z</dcterms:created>
  <dcterms:modified xsi:type="dcterms:W3CDTF">2014-07-21T18:15:05Z</dcterms:modified>
</cp:coreProperties>
</file>