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Powers</a:t>
            </a:r>
            <a:r>
              <a:rPr lang="en-US" baseline="0"/>
              <a:t> of variating setups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Sheet1!$A$1:$A$3</c:f>
              <c:strCache>
                <c:ptCount val="3"/>
                <c:pt idx="0">
                  <c:v>DFG and Germanium</c:v>
                </c:pt>
                <c:pt idx="1">
                  <c:v>Germanium</c:v>
                </c:pt>
                <c:pt idx="2">
                  <c:v>Germanium and Calcite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10.5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83616"/>
        <c:axId val="31680000"/>
      </c:barChart>
      <c:catAx>
        <c:axId val="31583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Variating</a:t>
                </a:r>
                <a:r>
                  <a:rPr lang="en-US" baseline="0"/>
                  <a:t> Setups</a:t>
                </a:r>
                <a:endParaRPr lang="en-US"/>
              </a:p>
            </c:rich>
          </c:tx>
          <c:layout/>
          <c:overlay val="0"/>
          <c:spPr>
            <a:ln>
              <a:solidFill>
                <a:srgbClr val="4F81BD"/>
              </a:solidFill>
            </a:ln>
          </c:spPr>
        </c:title>
        <c:majorTickMark val="out"/>
        <c:minorTickMark val="none"/>
        <c:tickLblPos val="nextTo"/>
        <c:crossAx val="31680000"/>
        <c:crosses val="autoZero"/>
        <c:auto val="1"/>
        <c:lblAlgn val="ctr"/>
        <c:lblOffset val="100"/>
        <c:noMultiLvlLbl val="0"/>
      </c:catAx>
      <c:valAx>
        <c:axId val="31680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Power (mW)</a:t>
                </a:r>
              </a:p>
            </c:rich>
          </c:tx>
          <c:layout/>
          <c:overlay val="0"/>
          <c:spPr>
            <a:noFill/>
            <a:ln>
              <a:solidFill>
                <a:srgbClr val="4F81BD"/>
              </a:solidFill>
            </a:ln>
          </c:spPr>
        </c:title>
        <c:numFmt formatCode="General" sourceLinked="1"/>
        <c:majorTickMark val="out"/>
        <c:minorTickMark val="none"/>
        <c:tickLblPos val="nextTo"/>
        <c:crossAx val="31583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2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0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8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1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4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0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E0F4-DCB2-4E29-8358-BE58480C77AA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1C87-2006-48DB-B7FE-FF37FCA7A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3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Nuts and Bolts</a:t>
            </a:r>
            <a:br>
              <a:rPr lang="en-US" dirty="0" smtClean="0"/>
            </a:br>
            <a:r>
              <a:rPr lang="en-US" dirty="0" smtClean="0"/>
              <a:t>Difference Frequency Generation (DFG)</a:t>
            </a:r>
            <a:br>
              <a:rPr lang="en-US" dirty="0" smtClean="0"/>
            </a:br>
            <a:r>
              <a:rPr lang="en-US" dirty="0" smtClean="0"/>
              <a:t>Beam Time 7/15/14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Josh Nelson</a:t>
            </a:r>
          </a:p>
          <a:p>
            <a:r>
              <a:rPr lang="en-US" dirty="0" smtClean="0"/>
              <a:t>Derrek Wilson</a:t>
            </a:r>
          </a:p>
          <a:p>
            <a:r>
              <a:rPr lang="en-US" dirty="0" smtClean="0"/>
              <a:t>Carlos </a:t>
            </a:r>
            <a:r>
              <a:rPr lang="en-US" dirty="0" err="1" smtClean="0"/>
              <a:t>Trallero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DFG from signal and idler (OPA)</a:t>
            </a:r>
          </a:p>
          <a:p>
            <a:r>
              <a:rPr lang="en-US" dirty="0" smtClean="0"/>
              <a:t>Confirm that a beam from DFG is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Signal = 1000 – 1550 nm</a:t>
            </a:r>
          </a:p>
          <a:p>
            <a:r>
              <a:rPr lang="en-US" dirty="0" smtClean="0"/>
              <a:t>Idler = 1600 – 2500 nm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Conservation of Energy and momentum give out signal and idler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3429000"/>
            <a:ext cx="3276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OPA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2000" y="4114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43600" y="3810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4377914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3669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 Beam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32999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50527" y="449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Process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10200" y="1999550"/>
            <a:ext cx="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505200" y="291395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05200" y="199955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307686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58473" y="368178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Idler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227208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46564" y="5334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Conservation of Energy</a:t>
            </a:r>
          </a:p>
          <a:p>
            <a:pPr algn="ctr"/>
            <a:r>
              <a:rPr lang="el-GR" dirty="0" smtClean="0"/>
              <a:t>ω</a:t>
            </a:r>
            <a:r>
              <a:rPr lang="en-US" baseline="-25000" dirty="0" smtClean="0"/>
              <a:t>s</a:t>
            </a:r>
            <a:r>
              <a:rPr lang="en-US" dirty="0" smtClean="0"/>
              <a:t> – </a:t>
            </a:r>
            <a:r>
              <a:rPr lang="el-GR" dirty="0" smtClean="0"/>
              <a:t>ω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DFG</a:t>
            </a:r>
          </a:p>
          <a:p>
            <a:pPr algn="ctr"/>
            <a:r>
              <a:rPr lang="en-US" dirty="0" smtClean="0"/>
              <a:t>Conservation of Momentum</a:t>
            </a:r>
          </a:p>
          <a:p>
            <a:pPr algn="ctr"/>
            <a:r>
              <a:rPr lang="en-US" dirty="0" smtClean="0"/>
              <a:t>K</a:t>
            </a:r>
            <a:r>
              <a:rPr lang="en-US" baseline="-25000" dirty="0" smtClean="0"/>
              <a:t>s</a:t>
            </a:r>
            <a:r>
              <a:rPr lang="en-US" dirty="0" smtClean="0"/>
              <a:t> – K</a:t>
            </a:r>
            <a:r>
              <a:rPr lang="en-US" baseline="-25000" dirty="0" smtClean="0"/>
              <a:t>i</a:t>
            </a:r>
            <a:r>
              <a:rPr lang="en-US" dirty="0" smtClean="0"/>
              <a:t> = K</a:t>
            </a:r>
            <a:r>
              <a:rPr lang="en-US" baseline="-25000" dirty="0" smtClean="0"/>
              <a:t>DFG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for DFG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981200"/>
            <a:ext cx="1524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12913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KLS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mJ</a:t>
            </a:r>
            <a:r>
              <a:rPr lang="en-US" dirty="0" smtClean="0"/>
              <a:t>, 2 KHz, 30 fs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05709" y="2590800"/>
            <a:ext cx="8612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0291" y="219391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800 nm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200" y="19812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2129135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OPA</a:t>
            </a:r>
          </a:p>
          <a:p>
            <a:r>
              <a:rPr lang="en-US" dirty="0" smtClean="0"/>
              <a:t>0.5 </a:t>
            </a:r>
            <a:r>
              <a:rPr lang="en-US" dirty="0" err="1" smtClean="0"/>
              <a:t>mJ</a:t>
            </a:r>
            <a:r>
              <a:rPr lang="en-US" dirty="0" smtClean="0"/>
              <a:t> for S + I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43400" y="2378579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43400" y="2819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2209" y="203249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6827" y="247170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67827" y="2145591"/>
            <a:ext cx="762000" cy="8353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17736" y="1236575"/>
            <a:ext cx="1340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AgGaS2 (silver </a:t>
            </a:r>
            <a:r>
              <a:rPr lang="en-US" dirty="0" err="1" smtClean="0"/>
              <a:t>thiogallate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63209" y="22676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DFG crystal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6248400" y="2145591"/>
            <a:ext cx="762000" cy="8353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292075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Germanium Window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429827" y="2819400"/>
            <a:ext cx="9709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486400" y="2471708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318235" y="2193913"/>
            <a:ext cx="1615965" cy="23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58164" y="2184891"/>
            <a:ext cx="26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38800" y="254463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01690" y="18114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629400" y="1698240"/>
            <a:ext cx="0" cy="773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934200" y="1698240"/>
            <a:ext cx="0" cy="495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48400" y="1698240"/>
            <a:ext cx="1143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008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420427" y="2819400"/>
            <a:ext cx="1199573" cy="2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96200" y="2435753"/>
            <a:ext cx="762000" cy="80816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716982" y="251787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Meter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67086"/>
            <a:ext cx="4063608" cy="282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 flipV="1">
            <a:off x="5858164" y="3567086"/>
            <a:ext cx="390236" cy="1614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1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Showed Phase Matching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42731"/>
            <a:ext cx="67056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304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= 1470 nm</a:t>
            </a:r>
          </a:p>
          <a:p>
            <a:r>
              <a:rPr lang="en-US" dirty="0" smtClean="0"/>
              <a:t>Idler = 1750 nm</a:t>
            </a:r>
          </a:p>
          <a:p>
            <a:r>
              <a:rPr lang="en-US" dirty="0" smtClean="0"/>
              <a:t>1/</a:t>
            </a:r>
            <a:r>
              <a:rPr lang="el-GR" dirty="0" smtClean="0"/>
              <a:t>λ</a:t>
            </a:r>
            <a:r>
              <a:rPr lang="en-US" baseline="-25000" dirty="0" smtClean="0"/>
              <a:t>s</a:t>
            </a:r>
            <a:r>
              <a:rPr lang="en-US" dirty="0" smtClean="0"/>
              <a:t> – 1/</a:t>
            </a:r>
            <a:r>
              <a:rPr lang="el-GR" dirty="0"/>
              <a:t> </a:t>
            </a:r>
            <a:r>
              <a:rPr lang="el-GR" dirty="0" smtClean="0"/>
              <a:t>λ</a:t>
            </a:r>
            <a:r>
              <a:rPr lang="en-US" baseline="-25000" dirty="0" err="1" smtClean="0"/>
              <a:t>i</a:t>
            </a:r>
            <a:r>
              <a:rPr lang="en-US" dirty="0" smtClean="0"/>
              <a:t> = 1/</a:t>
            </a:r>
            <a:r>
              <a:rPr lang="el-GR" dirty="0" smtClean="0"/>
              <a:t>λ</a:t>
            </a:r>
            <a:r>
              <a:rPr lang="en-US" baseline="-25000" dirty="0" smtClean="0"/>
              <a:t>DFG</a:t>
            </a:r>
          </a:p>
          <a:p>
            <a:r>
              <a:rPr lang="el-GR" dirty="0"/>
              <a:t>λ</a:t>
            </a:r>
            <a:r>
              <a:rPr lang="en-US" baseline="-25000" dirty="0" smtClean="0"/>
              <a:t>DFG</a:t>
            </a:r>
            <a:r>
              <a:rPr lang="en-US" dirty="0" smtClean="0"/>
              <a:t> = 9200 nm</a:t>
            </a:r>
          </a:p>
          <a:p>
            <a:r>
              <a:rPr lang="en-US" dirty="0" smtClean="0"/>
              <a:t>Energy Split: S = 83% I = 17%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Power after OPA = 1 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Calcite aligned so that signal and idler lose overlap in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3048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= 1450 nm</a:t>
            </a:r>
          </a:p>
          <a:p>
            <a:r>
              <a:rPr lang="en-US" dirty="0" smtClean="0"/>
              <a:t>Idler = 1705 nm</a:t>
            </a:r>
          </a:p>
          <a:p>
            <a:r>
              <a:rPr lang="en-US" dirty="0"/>
              <a:t>1/</a:t>
            </a:r>
            <a:r>
              <a:rPr lang="el-GR" dirty="0"/>
              <a:t>λ</a:t>
            </a:r>
            <a:r>
              <a:rPr lang="en-US" baseline="-25000" dirty="0"/>
              <a:t>s</a:t>
            </a:r>
            <a:r>
              <a:rPr lang="en-US" dirty="0"/>
              <a:t> – 1/</a:t>
            </a:r>
            <a:r>
              <a:rPr lang="el-GR" dirty="0"/>
              <a:t> λ</a:t>
            </a:r>
            <a:r>
              <a:rPr lang="en-US" baseline="-25000" dirty="0" err="1"/>
              <a:t>i</a:t>
            </a:r>
            <a:r>
              <a:rPr lang="en-US" dirty="0"/>
              <a:t> = 1/</a:t>
            </a:r>
            <a:r>
              <a:rPr lang="el-GR" dirty="0"/>
              <a:t>λ</a:t>
            </a:r>
            <a:r>
              <a:rPr lang="en-US" baseline="-25000" dirty="0"/>
              <a:t>DFG</a:t>
            </a:r>
          </a:p>
          <a:p>
            <a:r>
              <a:rPr lang="el-GR" dirty="0"/>
              <a:t>λ</a:t>
            </a:r>
            <a:r>
              <a:rPr lang="en-US" baseline="-25000" dirty="0"/>
              <a:t>DFG</a:t>
            </a:r>
            <a:r>
              <a:rPr lang="en-US" dirty="0"/>
              <a:t> = </a:t>
            </a:r>
            <a:r>
              <a:rPr lang="en-US" dirty="0" smtClean="0"/>
              <a:t>9700 nm</a:t>
            </a:r>
          </a:p>
          <a:p>
            <a:r>
              <a:rPr lang="en-US" dirty="0" smtClean="0"/>
              <a:t>Energy Split: S =66% I = 34%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259774"/>
              </p:ext>
            </p:extLst>
          </p:nvPr>
        </p:nvGraphicFramePr>
        <p:xfrm>
          <a:off x="1524000" y="2133600"/>
          <a:ext cx="5791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1000" y="428105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 mW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28105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 mW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264621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10.5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Effectively demonstrated DFG procedure</a:t>
            </a:r>
          </a:p>
          <a:p>
            <a:r>
              <a:rPr lang="en-US" dirty="0" smtClean="0"/>
              <a:t>Found the wavelength of DFG in which gives us the largest power</a:t>
            </a:r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 smtClean="0"/>
              <a:t>Change setup to allow for better control over time overlap of signal and idler</a:t>
            </a:r>
          </a:p>
          <a:p>
            <a:pPr lvl="1"/>
            <a:r>
              <a:rPr lang="en-US" dirty="0" smtClean="0"/>
              <a:t>Use setup on HITS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264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Nuts and Bolts Difference Frequency Generation (DFG) Beam Time 7/15/14</vt:lpstr>
      <vt:lpstr>Goals</vt:lpstr>
      <vt:lpstr>OPA</vt:lpstr>
      <vt:lpstr>DFG Process</vt:lpstr>
      <vt:lpstr>Setup for DFG</vt:lpstr>
      <vt:lpstr>Data</vt:lpstr>
      <vt:lpstr>Data</vt:lpstr>
      <vt:lpstr>Conclusion/Future</vt:lpstr>
    </vt:vector>
  </TitlesOfParts>
  <Company>KSU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and Bolts Difference Frequency Generation (DFG) Beam Time 7/15/14</dc:title>
  <dc:creator>Nelson, Joshua</dc:creator>
  <cp:lastModifiedBy>Nelson, Joshua</cp:lastModifiedBy>
  <cp:revision>15</cp:revision>
  <dcterms:created xsi:type="dcterms:W3CDTF">2014-07-18T14:20:12Z</dcterms:created>
  <dcterms:modified xsi:type="dcterms:W3CDTF">2014-07-21T18:15:05Z</dcterms:modified>
</cp:coreProperties>
</file>