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7" r:id="rId4"/>
    <p:sldId id="262" r:id="rId5"/>
    <p:sldId id="260" r:id="rId6"/>
    <p:sldId id="263" r:id="rId7"/>
    <p:sldId id="264" r:id="rId8"/>
    <p:sldId id="265" r:id="rId9"/>
    <p:sldId id="266" r:id="rId10"/>
    <p:sldId id="259" r:id="rId11"/>
    <p:sldId id="270" r:id="rId12"/>
    <p:sldId id="273" r:id="rId13"/>
    <p:sldId id="267" r:id="rId14"/>
    <p:sldId id="274" r:id="rId15"/>
    <p:sldId id="268" r:id="rId16"/>
    <p:sldId id="261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75" d="100"/>
          <a:sy n="75" d="100"/>
        </p:scale>
        <p:origin x="-1242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A88E6-7945-48B7-A93E-1142D96AFAFB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B1590-A22F-458C-B25F-A103FD728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generate high-intensity, few-cycle pulses we need a fiber</a:t>
            </a:r>
          </a:p>
          <a:p>
            <a:r>
              <a:rPr lang="en-US" dirty="0" smtClean="0"/>
              <a:t>The fiber has special Bessel</a:t>
            </a:r>
            <a:r>
              <a:rPr lang="en-US" baseline="0" dirty="0" smtClean="0"/>
              <a:t> modes</a:t>
            </a:r>
          </a:p>
          <a:p>
            <a:r>
              <a:rPr lang="en-US" baseline="0" dirty="0" smtClean="0"/>
              <a:t>We want to reduce loss by initially making a Bessel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1590-A22F-458C-B25F-A103FD7285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Odd shape due to imperfections in the Axicon</a:t>
            </a:r>
            <a:r>
              <a:rPr lang="en-US" baseline="0" dirty="0" smtClean="0"/>
              <a:t> or imperfections in the fiber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1590-A22F-458C-B25F-A103FD7285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takeaway is that these nanowires</a:t>
            </a:r>
            <a:r>
              <a:rPr lang="en-US" baseline="0" dirty="0" smtClean="0"/>
              <a:t> are damaged at incredibly high intensities and we want to expand the study to include polarization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1590-A22F-458C-B25F-A103FD72857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 potential draws in gold particles since it is stronger at the tip, forms nanowires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1590-A22F-458C-B25F-A103FD7285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extra half-wave plate</a:t>
            </a:r>
            <a:r>
              <a:rPr lang="en-US" baseline="0" dirty="0" smtClean="0"/>
              <a:t> for polarization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1590-A22F-458C-B25F-A103FD72857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E5BCFB7-CF8B-4AD6-8578-204E147D8B5E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AB3A9EA-AC44-43AE-9C91-1C76067C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CFB7-CF8B-4AD6-8578-204E147D8B5E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A9EA-AC44-43AE-9C91-1C76067C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CFB7-CF8B-4AD6-8578-204E147D8B5E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A9EA-AC44-43AE-9C91-1C76067C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CFB7-CF8B-4AD6-8578-204E147D8B5E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A9EA-AC44-43AE-9C91-1C76067C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CFB7-CF8B-4AD6-8578-204E147D8B5E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A9EA-AC44-43AE-9C91-1C76067C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CFB7-CF8B-4AD6-8578-204E147D8B5E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A9EA-AC44-43AE-9C91-1C76067C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5BCFB7-CF8B-4AD6-8578-204E147D8B5E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B3A9EA-AC44-43AE-9C91-1C76067CA8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E5BCFB7-CF8B-4AD6-8578-204E147D8B5E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AB3A9EA-AC44-43AE-9C91-1C76067C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CFB7-CF8B-4AD6-8578-204E147D8B5E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A9EA-AC44-43AE-9C91-1C76067C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CFB7-CF8B-4AD6-8578-204E147D8B5E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A9EA-AC44-43AE-9C91-1C76067C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CFB7-CF8B-4AD6-8578-204E147D8B5E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A9EA-AC44-43AE-9C91-1C76067C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E5BCFB7-CF8B-4AD6-8578-204E147D8B5E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AB3A9EA-AC44-43AE-9C91-1C76067C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Axicons</a:t>
            </a:r>
            <a:r>
              <a:rPr lang="en-US" dirty="0" smtClean="0"/>
              <a:t> and Nanowires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686800" cy="1752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By Daniel Todd</a:t>
            </a:r>
          </a:p>
          <a:p>
            <a:r>
              <a:rPr lang="en-US" sz="1700" dirty="0" smtClean="0"/>
              <a:t>Co-Authors: Joshua Nelson, Adam Summers, Dr. Carlos Trallero and Dr. Bret Flanders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Nanowire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839200" cy="4325112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Summers et al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initial experiment suggests that single-crystalline gold nanowires are damaged at very high intensities. </a:t>
            </a:r>
          </a:p>
          <a:p>
            <a:pPr lvl="0"/>
            <a:r>
              <a:rPr lang="en-US" sz="2400" dirty="0" smtClean="0"/>
              <a:t>Expand initial experiment to study the effects on damage threshold of:</a:t>
            </a:r>
          </a:p>
          <a:p>
            <a:pPr lvl="1"/>
            <a:r>
              <a:rPr lang="en-US" sz="2400" dirty="0" smtClean="0"/>
              <a:t>Polarization</a:t>
            </a:r>
          </a:p>
          <a:p>
            <a:pPr lvl="1"/>
            <a:r>
              <a:rPr lang="en-US" sz="2400" dirty="0" smtClean="0"/>
              <a:t>Wavelength </a:t>
            </a:r>
          </a:p>
          <a:p>
            <a:pPr lvl="1"/>
            <a:r>
              <a:rPr lang="en-US" sz="2400" dirty="0" smtClean="0"/>
              <a:t>Pulse duration</a:t>
            </a:r>
          </a:p>
          <a:p>
            <a:pPr lvl="1"/>
            <a:r>
              <a:rPr lang="en-US" sz="2400" dirty="0" smtClean="0"/>
              <a:t>Other metals</a:t>
            </a:r>
          </a:p>
          <a:p>
            <a:pPr lvl="0"/>
            <a:r>
              <a:rPr lang="en-US" sz="2400" dirty="0" smtClean="0"/>
              <a:t>Requires the fabrication of single-crystalline gold nanowires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57781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  1</a:t>
            </a:r>
            <a:r>
              <a:rPr lang="en-US" sz="1400" dirty="0" smtClean="0"/>
              <a:t>Summers, A. et al. (2014). </a:t>
            </a:r>
            <a:r>
              <a:rPr lang="en-US" sz="1400" i="1" dirty="0" smtClean="0"/>
              <a:t>Optics express</a:t>
            </a:r>
            <a:r>
              <a:rPr lang="en-US" sz="1400" dirty="0" smtClean="0"/>
              <a:t>, </a:t>
            </a:r>
            <a:r>
              <a:rPr lang="en-US" sz="1400" i="1" dirty="0" smtClean="0"/>
              <a:t>22</a:t>
            </a:r>
            <a:r>
              <a:rPr lang="en-US" sz="1400" dirty="0" smtClean="0"/>
              <a:t>(4), 4235-4246.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72000" y="1447800"/>
            <a:ext cx="4572000" cy="5410200"/>
            <a:chOff x="8534400" y="0"/>
            <a:chExt cx="4572000" cy="617220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10286981" y="771517"/>
              <a:ext cx="1816950" cy="31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108 fs – On Substrate</a:t>
              </a:r>
            </a:p>
          </p:txBody>
        </p:sp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9296400" y="1676400"/>
              <a:ext cx="1719435" cy="31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32 fs – On Substrate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0134600" y="3276600"/>
              <a:ext cx="2143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108 fs – </a:t>
              </a:r>
              <a:r>
                <a:rPr lang="en-US" altLang="en-US" sz="1800" dirty="0" smtClean="0"/>
                <a:t>On Tungsten</a:t>
              </a:r>
              <a:endParaRPr lang="en-US" altLang="en-US" sz="1800" dirty="0"/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0363200" y="4267200"/>
              <a:ext cx="20265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32 fs – </a:t>
              </a:r>
              <a:r>
                <a:rPr lang="en-US" altLang="en-US" sz="1800" dirty="0" smtClean="0"/>
                <a:t>On Tungsten</a:t>
              </a:r>
              <a:endParaRPr lang="en-US" altLang="en-US" sz="1800" dirty="0"/>
            </a:p>
          </p:txBody>
        </p:sp>
        <p:pic>
          <p:nvPicPr>
            <p:cNvPr id="5" name="Picture 10" descr="Damage_Data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0"/>
              <a:ext cx="4572000" cy="617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Nanowire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Adam Summers’ previous research into nanowire damage thresholds used tungsten wire or silica substrate bases. </a:t>
            </a:r>
          </a:p>
          <a:p>
            <a:r>
              <a:rPr lang="en-US" dirty="0" smtClean="0"/>
              <a:t>Damaging intensities for nanowires on tungsten/silica electrodes.  </a:t>
            </a:r>
          </a:p>
          <a:p>
            <a:r>
              <a:rPr lang="en-US" altLang="en-US" dirty="0" smtClean="0"/>
              <a:t>Damage threshold higher for 32 </a:t>
            </a:r>
            <a:r>
              <a:rPr lang="en-US" altLang="en-US" dirty="0" err="1" smtClean="0"/>
              <a:t>fs</a:t>
            </a:r>
            <a:r>
              <a:rPr lang="en-US" altLang="en-US" dirty="0" smtClean="0"/>
              <a:t> than 108 </a:t>
            </a:r>
            <a:r>
              <a:rPr lang="en-US" altLang="en-US" dirty="0" err="1" smtClean="0"/>
              <a:t>fs</a:t>
            </a:r>
            <a:r>
              <a:rPr lang="en-US" altLang="en-US" dirty="0" smtClean="0"/>
              <a:t> pulses.</a:t>
            </a:r>
          </a:p>
          <a:p>
            <a:pPr lvl="1"/>
            <a:r>
              <a:rPr lang="en-US" altLang="en-US" dirty="0" smtClean="0"/>
              <a:t>2.4 ± 0.7 times higher for nanowires on tungsten</a:t>
            </a:r>
          </a:p>
          <a:p>
            <a:pPr lvl="1"/>
            <a:r>
              <a:rPr lang="en-US" altLang="en-US" dirty="0" smtClean="0"/>
              <a:t>2.7 ± 0.6 times higher  for nanowires on glass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172200" y="1981200"/>
            <a:ext cx="2180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108 fs – On Substrate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257800" y="3048000"/>
            <a:ext cx="2063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32 fs – On Substrate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4191000"/>
            <a:ext cx="214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108 </a:t>
            </a:r>
            <a:r>
              <a:rPr lang="en-US" dirty="0" err="1" smtClean="0">
                <a:latin typeface="Calibri" pitchFamily="34" charset="0"/>
              </a:rPr>
              <a:t>fs</a:t>
            </a:r>
            <a:r>
              <a:rPr lang="en-US" dirty="0" smtClean="0">
                <a:latin typeface="Calibri" pitchFamily="34" charset="0"/>
              </a:rPr>
              <a:t> – On Tungsten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5105400"/>
            <a:ext cx="20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32 </a:t>
            </a:r>
            <a:r>
              <a:rPr lang="en-US" dirty="0" err="1" smtClean="0">
                <a:latin typeface="Calibri" pitchFamily="34" charset="0"/>
              </a:rPr>
              <a:t>fs</a:t>
            </a:r>
            <a:r>
              <a:rPr lang="en-US" dirty="0" smtClean="0">
                <a:latin typeface="Calibri" pitchFamily="34" charset="0"/>
              </a:rPr>
              <a:t> – On Tungsten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Nanowire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Grow gold (Au) nanowires on glass slides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Study damage threshold of Au nanowires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Long wavelength and few-cycle pulses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Control polarization of electric field relative to crystal axis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Produced multiple gold (Au) electrodes on glass</a:t>
            </a:r>
          </a:p>
          <a:p>
            <a:r>
              <a:rPr lang="en-US" dirty="0" smtClean="0"/>
              <a:t>Made with </a:t>
            </a:r>
            <a:r>
              <a:rPr lang="en-US" dirty="0" err="1" smtClean="0"/>
              <a:t>Solidworks</a:t>
            </a:r>
            <a:r>
              <a:rPr lang="en-US" dirty="0" smtClean="0"/>
              <a:t> CAD software</a:t>
            </a:r>
          </a:p>
          <a:p>
            <a:r>
              <a:rPr lang="en-US" dirty="0" smtClean="0"/>
              <a:t>Final design provided up to 2o electrode gaps (100 </a:t>
            </a:r>
            <a:r>
              <a:rPr lang="el-GR" dirty="0" smtClean="0"/>
              <a:t>μ</a:t>
            </a:r>
            <a:r>
              <a:rPr lang="en-US" dirty="0" smtClean="0"/>
              <a:t>m average)</a:t>
            </a:r>
          </a:p>
          <a:p>
            <a:endParaRPr lang="en-US" dirty="0"/>
          </a:p>
        </p:txBody>
      </p:sp>
      <p:pic>
        <p:nvPicPr>
          <p:cNvPr id="4" name="Picture 2" descr="C:\Users\Danny\Desktop\REU Pics and Work\slidedesign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5800"/>
            <a:ext cx="4038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lide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495800"/>
            <a:ext cx="4114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Placed tape on methanol-cleaned slides</a:t>
            </a:r>
          </a:p>
          <a:p>
            <a:r>
              <a:rPr lang="en-US" dirty="0" smtClean="0"/>
              <a:t>Sliced tape along lines, removed pieces</a:t>
            </a:r>
          </a:p>
          <a:p>
            <a:r>
              <a:rPr lang="en-US" dirty="0" smtClean="0"/>
              <a:t>Evaporated Chromium, then Gold onto slides</a:t>
            </a:r>
          </a:p>
          <a:p>
            <a:pPr lvl="1"/>
            <a:r>
              <a:rPr lang="en-US" dirty="0" smtClean="0"/>
              <a:t>Used a Varian VE-10 Evaporator</a:t>
            </a:r>
          </a:p>
          <a:p>
            <a:r>
              <a:rPr lang="en-US" dirty="0" smtClean="0"/>
              <a:t>Removed remaining tape to reveal electrode gaps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http://www.icmm.csic.es/fis/g/evaporacion_termica_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09800"/>
            <a:ext cx="4464366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Nanowires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Ideal product: single-crystalline Au nanowires</a:t>
            </a:r>
          </a:p>
          <a:p>
            <a:r>
              <a:rPr lang="en-US" dirty="0" smtClean="0"/>
              <a:t>Group of nanowires (left) and single nanowire (right)</a:t>
            </a:r>
          </a:p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Experimental Product: dense branches of nanowires, not likely single-crystalline</a:t>
            </a:r>
            <a:endParaRPr lang="en-US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52400" y="3657600"/>
            <a:ext cx="4419600" cy="3200400"/>
            <a:chOff x="6400800" y="13639800"/>
            <a:chExt cx="6324600" cy="24384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400800" y="13639800"/>
              <a:ext cx="6324600" cy="2438400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6491550" y="13705890"/>
              <a:ext cx="3020570" cy="2286000"/>
              <a:chOff x="4953000" y="13792200"/>
              <a:chExt cx="3172543" cy="2401015"/>
            </a:xfrm>
          </p:grpSpPr>
          <p:pic>
            <p:nvPicPr>
              <p:cNvPr id="11" name="Picture 21" descr="GoldWireon a slideQ00.t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79" t="18681" r="17702" b="8040"/>
              <a:stretch>
                <a:fillRect/>
              </a:stretch>
            </p:blipFill>
            <p:spPr bwMode="auto">
              <a:xfrm>
                <a:off x="4953000" y="13792200"/>
                <a:ext cx="3172543" cy="2401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Straight Connector 11"/>
              <p:cNvCxnSpPr/>
              <p:nvPr/>
            </p:nvCxnSpPr>
            <p:spPr>
              <a:xfrm flipH="1">
                <a:off x="5411934" y="15926174"/>
                <a:ext cx="400859" cy="0"/>
              </a:xfrm>
              <a:prstGeom prst="line">
                <a:avLst/>
              </a:prstGeom>
              <a:ln w="444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23"/>
              <p:cNvSpPr txBox="1">
                <a:spLocks noChangeArrowheads="1"/>
              </p:cNvSpPr>
              <p:nvPr/>
            </p:nvSpPr>
            <p:spPr bwMode="auto">
              <a:xfrm>
                <a:off x="5280666" y="15572072"/>
                <a:ext cx="580356" cy="352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solidFill>
                      <a:schemeClr val="bg1"/>
                    </a:solidFill>
                  </a:rPr>
                  <a:t>10</a:t>
                </a:r>
                <a:r>
                  <a:rPr lang="en-US" altLang="en-US" sz="1200" b="1" dirty="0">
                    <a:solidFill>
                      <a:schemeClr val="bg1"/>
                    </a:solidFill>
                  </a:rPr>
                  <a:t>μm</a:t>
                </a:r>
                <a:r>
                  <a:rPr lang="en-US" altLang="en-US" sz="12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9613530" y="13703670"/>
              <a:ext cx="3017520" cy="2286000"/>
              <a:chOff x="8991600" y="14519826"/>
              <a:chExt cx="4267200" cy="2742213"/>
            </a:xfrm>
          </p:grpSpPr>
          <p:pic>
            <p:nvPicPr>
              <p:cNvPr id="8" name="Picture 18" descr="GoldWireon a slideQ02.t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68" b="8247"/>
              <a:stretch>
                <a:fillRect/>
              </a:stretch>
            </p:blipFill>
            <p:spPr bwMode="auto">
              <a:xfrm>
                <a:off x="8991600" y="14519826"/>
                <a:ext cx="4267200" cy="2742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Straight Connector 8"/>
              <p:cNvCxnSpPr/>
              <p:nvPr/>
            </p:nvCxnSpPr>
            <p:spPr>
              <a:xfrm flipH="1">
                <a:off x="9983196" y="16994730"/>
                <a:ext cx="272613" cy="0"/>
              </a:xfrm>
              <a:prstGeom prst="line">
                <a:avLst/>
              </a:prstGeom>
              <a:ln w="444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20"/>
              <p:cNvSpPr txBox="1">
                <a:spLocks noChangeArrowheads="1"/>
              </p:cNvSpPr>
              <p:nvPr/>
            </p:nvSpPr>
            <p:spPr bwMode="auto">
              <a:xfrm>
                <a:off x="9724449" y="16529188"/>
                <a:ext cx="1099274" cy="33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solidFill>
                      <a:schemeClr val="bg1"/>
                    </a:solidFill>
                  </a:rPr>
                  <a:t>2</a:t>
                </a:r>
                <a:r>
                  <a:rPr lang="en-US" altLang="en-US" sz="1200" b="1" dirty="0">
                    <a:solidFill>
                      <a:schemeClr val="bg1"/>
                    </a:solidFill>
                  </a:rPr>
                  <a:t>μm</a:t>
                </a:r>
                <a:r>
                  <a:rPr lang="en-US" altLang="en-US" sz="12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p:grpSp>
      </p:grpSp>
      <p:pic>
        <p:nvPicPr>
          <p:cNvPr id="18" name="Picture 17" descr="photo.JPG"/>
          <p:cNvPicPr>
            <a:picLocks noChangeAspect="1"/>
          </p:cNvPicPr>
          <p:nvPr/>
        </p:nvPicPr>
        <p:blipFill>
          <a:blip r:embed="rId5" cstate="print"/>
          <a:srcRect l="25000" t="40000" r="16071" b="-714"/>
          <a:stretch>
            <a:fillRect/>
          </a:stretch>
        </p:blipFill>
        <p:spPr>
          <a:xfrm>
            <a:off x="4648200" y="3758293"/>
            <a:ext cx="4343400" cy="2947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/>
          <a:stretch/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Nanowire Experimental Setup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halfwa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5029200"/>
            <a:ext cx="1486501" cy="209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Axicon Project:</a:t>
            </a:r>
          </a:p>
          <a:p>
            <a:r>
              <a:rPr lang="en-US" dirty="0" smtClean="0"/>
              <a:t>Successfully generated a Bessel beam and coupled into many hollow core fibers.</a:t>
            </a:r>
          </a:p>
          <a:p>
            <a:r>
              <a:rPr lang="en-US" dirty="0" smtClean="0"/>
              <a:t>Completely characterized Bessel beam by analyzing 2D slices and fitting slices to our equations by varying coefficient values.  </a:t>
            </a:r>
          </a:p>
          <a:p>
            <a:r>
              <a:rPr lang="en-US" dirty="0" smtClean="0"/>
              <a:t>Not able to show an increase in the transmission efficiency (but we got close).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Nanowire Project:</a:t>
            </a:r>
          </a:p>
          <a:p>
            <a:r>
              <a:rPr lang="en-US" dirty="0" smtClean="0"/>
              <a:t>Made a useful design for making electrodes on slides and produced about one dozen slides.</a:t>
            </a:r>
          </a:p>
          <a:p>
            <a:r>
              <a:rPr lang="en-US" dirty="0" smtClean="0"/>
              <a:t>Not able to produce many high-quality gold nanowires.</a:t>
            </a:r>
          </a:p>
          <a:p>
            <a:r>
              <a:rPr lang="en-US" dirty="0" smtClean="0"/>
              <a:t>Not able to take any data varying polarization, wavelength and pulse duration.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This research was supported and funded by the Department of Basic Energy Science of the Department of Energy (DOE) as well as the National Science Foundation (NSF) grant  PHY-1157044 at Kansas State University.</a:t>
            </a:r>
          </a:p>
          <a:p>
            <a:r>
              <a:rPr lang="en-US" dirty="0" smtClean="0"/>
              <a:t>Thank you to those who helped me with these projects: Joshua Nelson, Adam Summers, Dr. Carlos Trallero, </a:t>
            </a:r>
            <a:r>
              <a:rPr lang="en-US" dirty="0" err="1" smtClean="0"/>
              <a:t>Xiaoming</a:t>
            </a:r>
            <a:r>
              <a:rPr lang="en-US" dirty="0" smtClean="0"/>
              <a:t> </a:t>
            </a:r>
            <a:r>
              <a:rPr lang="en-US" dirty="0" err="1" smtClean="0"/>
              <a:t>Ren</a:t>
            </a:r>
            <a:r>
              <a:rPr lang="en-US" dirty="0" smtClean="0"/>
              <a:t>, Stefan </a:t>
            </a:r>
            <a:r>
              <a:rPr lang="en-US" dirty="0" err="1" smtClean="0"/>
              <a:t>Zigo</a:t>
            </a:r>
            <a:r>
              <a:rPr lang="en-US" dirty="0" smtClean="0"/>
              <a:t> and Dr. Bret Flanders.</a:t>
            </a:r>
          </a:p>
          <a:p>
            <a:r>
              <a:rPr lang="en-US" u="sng" dirty="0" smtClean="0"/>
              <a:t>References: </a:t>
            </a:r>
          </a:p>
          <a:p>
            <a:r>
              <a:rPr lang="en-US" dirty="0" smtClean="0"/>
              <a:t>Summers, A. M., </a:t>
            </a:r>
            <a:r>
              <a:rPr lang="en-US" dirty="0" err="1" smtClean="0"/>
              <a:t>Ramm</a:t>
            </a:r>
            <a:r>
              <a:rPr lang="en-US" dirty="0" smtClean="0"/>
              <a:t>, A. S., </a:t>
            </a:r>
            <a:r>
              <a:rPr lang="en-US" dirty="0" err="1" smtClean="0"/>
              <a:t>Paneru</a:t>
            </a:r>
            <a:r>
              <a:rPr lang="en-US" dirty="0" smtClean="0"/>
              <a:t>, G., Kling, M. F., Flanders, B. N., &amp; Trallero-</a:t>
            </a:r>
            <a:r>
              <a:rPr lang="en-US" dirty="0" err="1" smtClean="0"/>
              <a:t>Herrero</a:t>
            </a:r>
            <a:r>
              <a:rPr lang="en-US" dirty="0" smtClean="0"/>
              <a:t>, C. A. (2014). Optical damage threshold of Au nanowires in strong </a:t>
            </a:r>
            <a:r>
              <a:rPr lang="en-US" dirty="0" err="1" smtClean="0"/>
              <a:t>femtosecond</a:t>
            </a:r>
            <a:r>
              <a:rPr lang="en-US" dirty="0" smtClean="0"/>
              <a:t> laser fields. </a:t>
            </a:r>
            <a:r>
              <a:rPr lang="en-US" i="1" dirty="0" smtClean="0"/>
              <a:t>Optics express</a:t>
            </a:r>
            <a:r>
              <a:rPr lang="en-US" dirty="0" smtClean="0"/>
              <a:t>, </a:t>
            </a:r>
            <a:r>
              <a:rPr lang="en-US" i="1" dirty="0" smtClean="0"/>
              <a:t>22</a:t>
            </a:r>
            <a:r>
              <a:rPr lang="en-US" dirty="0" smtClean="0"/>
              <a:t>(4), 4235-4246.</a:t>
            </a:r>
          </a:p>
          <a:p>
            <a:r>
              <a:rPr lang="en-US" dirty="0" smtClean="0"/>
              <a:t>Kling, N. </a:t>
            </a:r>
            <a:r>
              <a:rPr lang="en-US" i="1" dirty="0" smtClean="0"/>
              <a:t>Controlling the dynamics of electrons and nuclei in ultrafast strong laser fields</a:t>
            </a:r>
            <a:r>
              <a:rPr lang="en-US" dirty="0" smtClean="0"/>
              <a:t> (Doctoral dissertation) Retrieved from K-State Research Exchange. &lt;http://hdl.handle.net/2097/16821&gt;</a:t>
            </a:r>
          </a:p>
          <a:p>
            <a:r>
              <a:rPr lang="en-US" u="sng" dirty="0" smtClean="0"/>
              <a:t>Axicon Image</a:t>
            </a:r>
            <a:r>
              <a:rPr lang="en-US" dirty="0" smtClean="0"/>
              <a:t>: http://www.osa-opn.org/opn/media/Images/Articles/2013/1306/Features/Forbes-img6.jpg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Axicon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Increase efficiency of power transmission through a hollow core fiber</a:t>
            </a:r>
          </a:p>
          <a:p>
            <a:pPr lvl="0"/>
            <a:r>
              <a:rPr lang="en-US" dirty="0" smtClean="0"/>
              <a:t>Propagation through fiber reduces output power</a:t>
            </a:r>
          </a:p>
          <a:p>
            <a:pPr lvl="0"/>
            <a:r>
              <a:rPr lang="en-US" dirty="0" smtClean="0"/>
              <a:t>Initially create Bessel beam using Axicon lens</a:t>
            </a:r>
          </a:p>
          <a:p>
            <a:pPr lvl="0">
              <a:buNone/>
            </a:pPr>
            <a:r>
              <a:rPr lang="en-US" dirty="0" smtClean="0"/>
              <a:t>Objectives:</a:t>
            </a:r>
          </a:p>
          <a:p>
            <a:r>
              <a:rPr lang="en-US" dirty="0" smtClean="0"/>
              <a:t>Generate Bessel beam with Axicon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Propagate Bessel beam through hollow core fiber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Characterize the Bessel beam by fitting a spatial mode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ortpulse2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91440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486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ropagation through gas and fiber reduces initial pulse duration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I</a:t>
            </a:r>
            <a:r>
              <a:rPr lang="en-US" sz="1600" dirty="0" smtClean="0"/>
              <a:t>nitial Gaussian converted into short, few-cycle Bessel beam, losing power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H</a:t>
            </a:r>
            <a:r>
              <a:rPr lang="en-US" sz="1600" dirty="0" smtClean="0"/>
              <a:t>ope to reduce loss by initially producing a Bessel beam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3347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Figure: Kling, N. </a:t>
            </a:r>
            <a:r>
              <a:rPr lang="en-US" sz="1400" i="1" dirty="0" smtClean="0"/>
              <a:t>Controlling the dynamics of electrons and nuclei in ultrafast strong laser fields</a:t>
            </a:r>
            <a:r>
              <a:rPr lang="en-US" sz="1400" dirty="0" smtClean="0"/>
              <a:t> (Doctoral dissertation)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Motivation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Representation of the Axicon and Bessel beam.  </a:t>
            </a:r>
          </a:p>
          <a:p>
            <a:pPr lvl="1"/>
            <a:r>
              <a:rPr lang="en-US" sz="2200" dirty="0" smtClean="0"/>
              <a:t>Incoming Gaussian, near-field Bessel and far-field Bessel. </a:t>
            </a:r>
          </a:p>
          <a:p>
            <a:r>
              <a:rPr lang="en-US" sz="2400" dirty="0" smtClean="0"/>
              <a:t>Center mode intensity drops, leaving characteristic ring</a:t>
            </a:r>
          </a:p>
          <a:p>
            <a:endParaRPr lang="en-US" dirty="0"/>
          </a:p>
        </p:txBody>
      </p:sp>
      <p:pic>
        <p:nvPicPr>
          <p:cNvPr id="4" name="Picture 3" descr="Forbes-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4656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Axicon Experimental Setup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xicon_setup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9144000" cy="4800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72200" y="2209800"/>
            <a:ext cx="2819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HeNe Laser</a:t>
            </a:r>
            <a:endParaRPr lang="en-US" sz="2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4800600"/>
            <a:ext cx="2209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250</a:t>
            </a:r>
            <a:r>
              <a:rPr lang="el-GR" dirty="0" smtClean="0">
                <a:latin typeface="+mj-lt"/>
              </a:rPr>
              <a:t>μ</a:t>
            </a:r>
            <a:r>
              <a:rPr lang="en-US" dirty="0" smtClean="0">
                <a:latin typeface="+mj-lt"/>
              </a:rPr>
              <a:t>m, 1 m long Hollow Core Fiber</a:t>
            </a:r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6172200"/>
            <a:ext cx="1447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178˚ Axicon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Danny\Desktop\190mm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05600" y="6324600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190mm from Axicon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the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produced MATLAB code that deconstructed an image (</a:t>
            </a:r>
            <a:r>
              <a:rPr lang="en-US" i="1" dirty="0" smtClean="0"/>
              <a:t>S</a:t>
            </a:r>
            <a:r>
              <a:rPr lang="en-US" dirty="0" smtClean="0"/>
              <a:t>) into a series of Bessel functions</a:t>
            </a:r>
          </a:p>
          <a:p>
            <a:r>
              <a:rPr lang="en-US" dirty="0" smtClean="0"/>
              <a:t>Differing orders </a:t>
            </a:r>
            <a:r>
              <a:rPr lang="en-US" i="1" dirty="0" smtClean="0"/>
              <a:t>n</a:t>
            </a:r>
            <a:r>
              <a:rPr lang="en-US" dirty="0" smtClean="0"/>
              <a:t> (</a:t>
            </a:r>
            <a:r>
              <a:rPr lang="en-US" i="1" dirty="0" err="1" smtClean="0"/>
              <a:t>J</a:t>
            </a:r>
            <a:r>
              <a:rPr lang="en-US" i="1" baseline="-25000" dirty="0" err="1" smtClean="0"/>
              <a:t>n</a:t>
            </a:r>
            <a:r>
              <a:rPr lang="en-US" dirty="0" smtClean="0"/>
              <a:t>) and associated coefficients (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nm</a:t>
            </a:r>
            <a:r>
              <a:rPr lang="en-US" baseline="-25000" dirty="0" smtClean="0"/>
              <a:t> </a:t>
            </a:r>
            <a:r>
              <a:rPr lang="en-US" dirty="0" smtClean="0"/>
              <a:t>).  </a:t>
            </a:r>
          </a:p>
        </p:txBody>
      </p:sp>
      <p:pic>
        <p:nvPicPr>
          <p:cNvPr id="4" name="Picture 3" descr="besselequ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191000"/>
            <a:ext cx="6400730" cy="1266231"/>
          </a:xfrm>
          <a:prstGeom prst="rect">
            <a:avLst/>
          </a:prstGeom>
        </p:spPr>
      </p:pic>
      <p:pic>
        <p:nvPicPr>
          <p:cNvPr id="5" name="Picture 4" descr="bessele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5410200"/>
            <a:ext cx="6617147" cy="1271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33650"/>
            <a:ext cx="8229600" cy="43243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800" dirty="0" smtClean="0"/>
              <a:t>Detailed 3-D plot of intensity of Bessel beam against radial distance from center</a:t>
            </a:r>
          </a:p>
          <a:p>
            <a:r>
              <a:rPr lang="en-US" sz="1800" dirty="0" smtClean="0"/>
              <a:t>Used up to eight orders and eight zero's for each order.  </a:t>
            </a:r>
          </a:p>
          <a:p>
            <a:r>
              <a:rPr lang="en-US" sz="1800" dirty="0" smtClean="0"/>
              <a:t>The frequency or parameter p in the equation was found to be 30.4 pixels.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xTrial9in_0.bmp"/>
          <p:cNvPicPr>
            <a:picLocks/>
          </p:cNvPicPr>
          <p:nvPr/>
        </p:nvPicPr>
        <p:blipFill>
          <a:blip r:embed="rId3" cstate="print"/>
          <a:srcRect l="16666" t="21111" r="65834" b="55555"/>
          <a:stretch>
            <a:fillRect/>
          </a:stretch>
        </p:blipFill>
        <p:spPr>
          <a:xfrm>
            <a:off x="0" y="0"/>
            <a:ext cx="45720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396240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403860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Fitted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533400"/>
            <a:ext cx="8229600" cy="1066800"/>
          </a:xfrm>
        </p:spPr>
        <p:txBody>
          <a:bodyPr/>
          <a:lstStyle/>
          <a:p>
            <a:r>
              <a:rPr lang="en-US" dirty="0" smtClean="0"/>
              <a:t>Axicon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Attempting to couple into multiple hollow core fibers </a:t>
            </a:r>
          </a:p>
          <a:p>
            <a:r>
              <a:rPr lang="en-US" sz="2400" dirty="0" smtClean="0"/>
              <a:t>Initial power of HeNe: 3.72 </a:t>
            </a:r>
            <a:r>
              <a:rPr lang="en-US" sz="2400" dirty="0" err="1" smtClean="0"/>
              <a:t>mW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pPr>
              <a:buFont typeface="Arial" charset="0"/>
              <a:buChar char="•"/>
            </a:pPr>
            <a:r>
              <a:rPr lang="en-US" sz="1200" dirty="0" smtClean="0"/>
              <a:t>*This fiber was 39.5 in and a different brand than compared to all other fibers which were 48 in long. Not much is known about the quality of the 300-500</a:t>
            </a:r>
            <a:r>
              <a:rPr lang="el-GR" sz="1200" dirty="0" smtClean="0"/>
              <a:t>μ</a:t>
            </a:r>
            <a:r>
              <a:rPr lang="en-US" sz="1200" dirty="0" smtClean="0"/>
              <a:t>m fibers, so the data may not represent an accurate finding.</a:t>
            </a:r>
          </a:p>
          <a:p>
            <a:pPr>
              <a:buFont typeface="Arial" charset="0"/>
              <a:buChar char="•"/>
            </a:pPr>
            <a:r>
              <a:rPr lang="en-US" sz="1200" dirty="0" smtClean="0"/>
              <a:t>**This measurement was taken without the </a:t>
            </a:r>
            <a:r>
              <a:rPr lang="en-US" sz="1200" dirty="0" err="1" smtClean="0"/>
              <a:t>axicon</a:t>
            </a:r>
            <a:r>
              <a:rPr lang="en-US" sz="1200" dirty="0" smtClean="0"/>
              <a:t>, using only the lens and 250</a:t>
            </a:r>
            <a:r>
              <a:rPr lang="el-GR" sz="1200" dirty="0" smtClean="0"/>
              <a:t>μ</a:t>
            </a:r>
            <a:r>
              <a:rPr lang="en-US" sz="1200" dirty="0" smtClean="0"/>
              <a:t>m fiber.  The efficiency is calculated from an initial power of 4.03mW since no energy was lost by reflections of the </a:t>
            </a:r>
            <a:r>
              <a:rPr lang="en-US" sz="1200" dirty="0" err="1" smtClean="0"/>
              <a:t>axicon</a:t>
            </a:r>
            <a:r>
              <a:rPr lang="en-US" sz="1200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286000"/>
          <a:ext cx="8382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5299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Inner Diameter </a:t>
                      </a:r>
                      <a:r>
                        <a:rPr lang="en-US" sz="2000" baseline="0" dirty="0" smtClean="0"/>
                        <a:t>(</a:t>
                      </a:r>
                      <a:r>
                        <a:rPr lang="el-GR" sz="2000" baseline="0" dirty="0" smtClean="0"/>
                        <a:t>μ</a:t>
                      </a:r>
                      <a:r>
                        <a:rPr lang="en-US" sz="2000" baseline="0" dirty="0" smtClean="0"/>
                        <a:t>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Transmitted Power (mW)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Efficiency (%)</a:t>
                      </a:r>
                      <a:endParaRPr lang="en-US" sz="2000" dirty="0"/>
                    </a:p>
                  </a:txBody>
                  <a:tcPr/>
                </a:tc>
              </a:tr>
              <a:tr h="2944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250*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55.9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44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9.7</a:t>
                      </a:r>
                      <a:endParaRPr lang="en-US" sz="2000" dirty="0"/>
                    </a:p>
                  </a:txBody>
                  <a:tcPr/>
                </a:tc>
              </a:tr>
              <a:tr h="2944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21.0</a:t>
                      </a:r>
                      <a:endParaRPr lang="en-US" sz="2000" dirty="0"/>
                    </a:p>
                  </a:txBody>
                  <a:tcPr/>
                </a:tc>
              </a:tr>
              <a:tr h="2944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20.7</a:t>
                      </a:r>
                      <a:endParaRPr lang="en-US" sz="2000" dirty="0"/>
                    </a:p>
                  </a:txBody>
                  <a:tcPr/>
                </a:tc>
              </a:tr>
              <a:tr h="2944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12.9</a:t>
                      </a:r>
                      <a:endParaRPr lang="en-US" sz="2000" dirty="0"/>
                    </a:p>
                  </a:txBody>
                  <a:tcPr/>
                </a:tc>
              </a:tr>
              <a:tr h="2944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10.8</a:t>
                      </a:r>
                      <a:endParaRPr lang="en-US" sz="2000" dirty="0"/>
                    </a:p>
                  </a:txBody>
                  <a:tcPr/>
                </a:tc>
              </a:tr>
              <a:tr h="2944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Lens**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57.6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915</TotalTime>
  <Words>893</Words>
  <Application>Microsoft Office PowerPoint</Application>
  <PresentationFormat>On-screen Show (4:3)</PresentationFormat>
  <Paragraphs>160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Axicons and Nanowires</vt:lpstr>
      <vt:lpstr>Axicon Project</vt:lpstr>
      <vt:lpstr>PowerPoint Presentation</vt:lpstr>
      <vt:lpstr>PowerPoint Presentation</vt:lpstr>
      <vt:lpstr>Axicon Experimental Setup</vt:lpstr>
      <vt:lpstr>PowerPoint Presentation</vt:lpstr>
      <vt:lpstr>Fitting the Image</vt:lpstr>
      <vt:lpstr>PowerPoint Presentation</vt:lpstr>
      <vt:lpstr>Axicon Results</vt:lpstr>
      <vt:lpstr>Nanowire Project</vt:lpstr>
      <vt:lpstr>Nanowire Results</vt:lpstr>
      <vt:lpstr>Nanowire Objectives</vt:lpstr>
      <vt:lpstr>Slide Fabrication</vt:lpstr>
      <vt:lpstr>Electrode Production</vt:lpstr>
      <vt:lpstr>Growing Nanowires</vt:lpstr>
      <vt:lpstr>Nanowire Experimental Setup</vt:lpstr>
      <vt:lpstr>Conclusion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Axicons and Nanowires</dc:title>
  <dc:creator>Danny</dc:creator>
  <cp:lastModifiedBy>Vincent Needham</cp:lastModifiedBy>
  <cp:revision>87</cp:revision>
  <dcterms:created xsi:type="dcterms:W3CDTF">2014-07-29T02:00:18Z</dcterms:created>
  <dcterms:modified xsi:type="dcterms:W3CDTF">2015-07-23T20:51:18Z</dcterms:modified>
</cp:coreProperties>
</file>