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10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257887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1) Trigger makes you think of a trigger on a gun or a trigger to detonate something. The trigger here is the entire system and serves a similar function because when an event demonstrates certain desired characteristics, the system triggers an acceptance or rejection procedure that allows the data to be passed through to back-end electronics or to be dumped. To make things more confusing, the trigger can also refer to the signal being sent or any element of the overall system involved in the selection process.</a:t>
            </a:r>
          </a:p>
          <a:p>
            <a:pPr rtl="0">
              <a:spcBef>
                <a:spcPts val="0"/>
              </a:spcBef>
              <a:buNone/>
            </a:pPr>
            <a:r>
              <a:rPr lang="en"/>
              <a:t>2) Calorimeter measures energy while Muon chambers detect track patterns</a:t>
            </a:r>
          </a:p>
          <a:p>
            <a:pPr rtl="0">
              <a:spcBef>
                <a:spcPts val="0"/>
              </a:spcBef>
              <a:buNone/>
            </a:pPr>
            <a:endParaRP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TBM itself mediates the ROCs and using a token pass to limit error and input bytes.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4 detectors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rtl="0">
              <a:spcBef>
                <a:spcPts val="0"/>
              </a:spcBef>
              <a:buClr>
                <a:schemeClr val="dk2"/>
              </a:buClr>
              <a:buSzPct val="100000"/>
              <a:buNone/>
              <a:defRPr sz="2400" i="1">
                <a:solidFill>
                  <a:schemeClr val="dk2"/>
                </a:solidFill>
              </a:defRPr>
            </a:lvl1pPr>
            <a:lvl2pPr algn="ctr" rtl="0">
              <a:spcBef>
                <a:spcPts val="0"/>
              </a:spcBef>
              <a:buClr>
                <a:schemeClr val="dk2"/>
              </a:buClr>
              <a:buNone/>
              <a:defRPr i="1">
                <a:solidFill>
                  <a:schemeClr val="dk2"/>
                </a:solidFill>
              </a:defRPr>
            </a:lvl2pPr>
            <a:lvl3pPr algn="ctr" rtl="0">
              <a:spcBef>
                <a:spcPts val="0"/>
              </a:spcBef>
              <a:buClr>
                <a:schemeClr val="dk2"/>
              </a:buClr>
              <a:buNone/>
              <a:defRPr i="1">
                <a:solidFill>
                  <a:schemeClr val="dk2"/>
                </a:solidFill>
              </a:defRPr>
            </a:lvl3pPr>
            <a:lvl4pPr algn="ctr" rtl="0">
              <a:spcBef>
                <a:spcPts val="0"/>
              </a:spcBef>
              <a:buClr>
                <a:schemeClr val="dk2"/>
              </a:buClr>
              <a:buSzPct val="100000"/>
              <a:buNone/>
              <a:defRPr sz="2400" i="1">
                <a:solidFill>
                  <a:schemeClr val="dk2"/>
                </a:solidFill>
              </a:defRPr>
            </a:lvl4pPr>
            <a:lvl5pPr algn="ctr" rtl="0">
              <a:spcBef>
                <a:spcPts val="0"/>
              </a:spcBef>
              <a:buClr>
                <a:schemeClr val="dk2"/>
              </a:buClr>
              <a:buSzPct val="100000"/>
              <a:buNone/>
              <a:defRPr sz="2400" i="1">
                <a:solidFill>
                  <a:schemeClr val="dk2"/>
                </a:solidFill>
              </a:defRPr>
            </a:lvl5pPr>
            <a:lvl6pPr algn="ctr" rtl="0">
              <a:spcBef>
                <a:spcPts val="0"/>
              </a:spcBef>
              <a:buClr>
                <a:schemeClr val="dk2"/>
              </a:buClr>
              <a:buSzPct val="100000"/>
              <a:buNone/>
              <a:defRPr sz="2400" i="1">
                <a:solidFill>
                  <a:schemeClr val="dk2"/>
                </a:solidFill>
              </a:defRPr>
            </a:lvl6pPr>
            <a:lvl7pPr algn="ctr" rtl="0">
              <a:spcBef>
                <a:spcPts val="0"/>
              </a:spcBef>
              <a:buClr>
                <a:schemeClr val="dk2"/>
              </a:buClr>
              <a:buSzPct val="100000"/>
              <a:buNone/>
              <a:defRPr sz="2400" i="1">
                <a:solidFill>
                  <a:schemeClr val="dk2"/>
                </a:solidFill>
              </a:defRPr>
            </a:lvl7pPr>
            <a:lvl8pPr algn="ctr" rtl="0">
              <a:spcBef>
                <a:spcPts val="0"/>
              </a:spcBef>
              <a:buClr>
                <a:schemeClr val="dk2"/>
              </a:buClr>
              <a:buSzPct val="100000"/>
              <a:buNone/>
              <a:defRPr sz="2400" i="1">
                <a:solidFill>
                  <a:schemeClr val="dk2"/>
                </a:solidFill>
              </a:defRPr>
            </a:lvl8pPr>
            <a:lvl9pPr algn="ctr" rtl="0">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rtl="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rtl="0">
              <a:spcBef>
                <a:spcPts val="0"/>
              </a:spcBef>
              <a:buClr>
                <a:schemeClr val="lt1"/>
              </a:buClr>
              <a:buSzPct val="100000"/>
              <a:buFont typeface="Georgia"/>
              <a:buNone/>
              <a:defRPr sz="4800">
                <a:solidFill>
                  <a:schemeClr val="lt1"/>
                </a:solidFill>
                <a:latin typeface="Georgia"/>
                <a:ea typeface="Georgia"/>
                <a:cs typeface="Georgia"/>
                <a:sym typeface="Georgia"/>
              </a:defRPr>
            </a:lvl1pPr>
            <a:lvl2pPr rtl="0">
              <a:spcBef>
                <a:spcPts val="0"/>
              </a:spcBef>
              <a:buClr>
                <a:schemeClr val="lt1"/>
              </a:buClr>
              <a:buSzPct val="100000"/>
              <a:buFont typeface="Georgia"/>
              <a:buNone/>
              <a:defRPr sz="4800">
                <a:solidFill>
                  <a:schemeClr val="lt1"/>
                </a:solidFill>
                <a:latin typeface="Georgia"/>
                <a:ea typeface="Georgia"/>
                <a:cs typeface="Georgia"/>
                <a:sym typeface="Georgia"/>
              </a:defRPr>
            </a:lvl2pPr>
            <a:lvl3pPr rtl="0">
              <a:spcBef>
                <a:spcPts val="0"/>
              </a:spcBef>
              <a:buClr>
                <a:schemeClr val="lt1"/>
              </a:buClr>
              <a:buSzPct val="100000"/>
              <a:buFont typeface="Georgia"/>
              <a:buNone/>
              <a:defRPr sz="4800">
                <a:solidFill>
                  <a:schemeClr val="lt1"/>
                </a:solidFill>
                <a:latin typeface="Georgia"/>
                <a:ea typeface="Georgia"/>
                <a:cs typeface="Georgia"/>
                <a:sym typeface="Georgia"/>
              </a:defRPr>
            </a:lvl3pPr>
            <a:lvl4pPr rtl="0">
              <a:spcBef>
                <a:spcPts val="0"/>
              </a:spcBef>
              <a:buClr>
                <a:schemeClr val="lt1"/>
              </a:buClr>
              <a:buSzPct val="100000"/>
              <a:buFont typeface="Georgia"/>
              <a:buNone/>
              <a:defRPr sz="4800">
                <a:solidFill>
                  <a:schemeClr val="lt1"/>
                </a:solidFill>
                <a:latin typeface="Georgia"/>
                <a:ea typeface="Georgia"/>
                <a:cs typeface="Georgia"/>
                <a:sym typeface="Georgia"/>
              </a:defRPr>
            </a:lvl4pPr>
            <a:lvl5pPr rtl="0">
              <a:spcBef>
                <a:spcPts val="0"/>
              </a:spcBef>
              <a:buClr>
                <a:schemeClr val="lt1"/>
              </a:buClr>
              <a:buSzPct val="100000"/>
              <a:buFont typeface="Georgia"/>
              <a:buNone/>
              <a:defRPr sz="4800">
                <a:solidFill>
                  <a:schemeClr val="lt1"/>
                </a:solidFill>
                <a:latin typeface="Georgia"/>
                <a:ea typeface="Georgia"/>
                <a:cs typeface="Georgia"/>
                <a:sym typeface="Georgia"/>
              </a:defRPr>
            </a:lvl5pPr>
            <a:lvl6pPr rtl="0">
              <a:spcBef>
                <a:spcPts val="0"/>
              </a:spcBef>
              <a:buClr>
                <a:schemeClr val="lt1"/>
              </a:buClr>
              <a:buSzPct val="100000"/>
              <a:buFont typeface="Georgia"/>
              <a:buNone/>
              <a:defRPr sz="4800">
                <a:solidFill>
                  <a:schemeClr val="lt1"/>
                </a:solidFill>
                <a:latin typeface="Georgia"/>
                <a:ea typeface="Georgia"/>
                <a:cs typeface="Georgia"/>
                <a:sym typeface="Georgia"/>
              </a:defRPr>
            </a:lvl6pPr>
            <a:lvl7pPr rtl="0">
              <a:spcBef>
                <a:spcPts val="0"/>
              </a:spcBef>
              <a:buClr>
                <a:schemeClr val="lt1"/>
              </a:buClr>
              <a:buSzPct val="100000"/>
              <a:buFont typeface="Georgia"/>
              <a:buNone/>
              <a:defRPr sz="4800">
                <a:solidFill>
                  <a:schemeClr val="lt1"/>
                </a:solidFill>
                <a:latin typeface="Georgia"/>
                <a:ea typeface="Georgia"/>
                <a:cs typeface="Georgia"/>
                <a:sym typeface="Georgia"/>
              </a:defRPr>
            </a:lvl7pPr>
            <a:lvl8pPr rtl="0">
              <a:spcBef>
                <a:spcPts val="0"/>
              </a:spcBef>
              <a:buClr>
                <a:schemeClr val="lt1"/>
              </a:buClr>
              <a:buSzPct val="100000"/>
              <a:buFont typeface="Georgia"/>
              <a:buNone/>
              <a:defRPr sz="4800">
                <a:solidFill>
                  <a:schemeClr val="lt1"/>
                </a:solidFill>
                <a:latin typeface="Georgia"/>
                <a:ea typeface="Georgia"/>
                <a:cs typeface="Georgia"/>
                <a:sym typeface="Georgia"/>
              </a:defRPr>
            </a:lvl8pPr>
            <a:lvl9pPr rtl="0">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dk1"/>
              </a:buClr>
              <a:buSzPct val="100000"/>
              <a:buFont typeface="Georgia"/>
              <a:defRPr sz="3000">
                <a:solidFill>
                  <a:schemeClr val="dk1"/>
                </a:solidFill>
                <a:latin typeface="Georgia"/>
                <a:ea typeface="Georgia"/>
                <a:cs typeface="Georgia"/>
                <a:sym typeface="Georgia"/>
              </a:defRPr>
            </a:lvl1pPr>
            <a:lvl2pPr rtl="0">
              <a:spcBef>
                <a:spcPts val="480"/>
              </a:spcBef>
              <a:buClr>
                <a:schemeClr val="dk1"/>
              </a:buClr>
              <a:buSzPct val="100000"/>
              <a:buFont typeface="Georgia"/>
              <a:defRPr sz="2400">
                <a:solidFill>
                  <a:schemeClr val="dk1"/>
                </a:solidFill>
                <a:latin typeface="Georgia"/>
                <a:ea typeface="Georgia"/>
                <a:cs typeface="Georgia"/>
                <a:sym typeface="Georgia"/>
              </a:defRPr>
            </a:lvl2pPr>
            <a:lvl3pPr rtl="0">
              <a:spcBef>
                <a:spcPts val="480"/>
              </a:spcBef>
              <a:buClr>
                <a:schemeClr val="dk1"/>
              </a:buClr>
              <a:buSzPct val="100000"/>
              <a:buFont typeface="Georgia"/>
              <a:defRPr sz="2400">
                <a:solidFill>
                  <a:schemeClr val="dk1"/>
                </a:solidFill>
                <a:latin typeface="Georgia"/>
                <a:ea typeface="Georgia"/>
                <a:cs typeface="Georgia"/>
                <a:sym typeface="Georgia"/>
              </a:defRPr>
            </a:lvl3pPr>
            <a:lvl4pPr rtl="0">
              <a:spcBef>
                <a:spcPts val="360"/>
              </a:spcBef>
              <a:buClr>
                <a:schemeClr val="dk1"/>
              </a:buClr>
              <a:buSzPct val="100000"/>
              <a:buFont typeface="Georgia"/>
              <a:defRPr sz="1800">
                <a:solidFill>
                  <a:schemeClr val="dk1"/>
                </a:solidFill>
                <a:latin typeface="Georgia"/>
                <a:ea typeface="Georgia"/>
                <a:cs typeface="Georgia"/>
                <a:sym typeface="Georgia"/>
              </a:defRPr>
            </a:lvl4pPr>
            <a:lvl5pPr rtl="0">
              <a:spcBef>
                <a:spcPts val="360"/>
              </a:spcBef>
              <a:buClr>
                <a:schemeClr val="dk1"/>
              </a:buClr>
              <a:buSzPct val="100000"/>
              <a:buFont typeface="Georgia"/>
              <a:defRPr sz="1800">
                <a:solidFill>
                  <a:schemeClr val="dk1"/>
                </a:solidFill>
                <a:latin typeface="Georgia"/>
                <a:ea typeface="Georgia"/>
                <a:cs typeface="Georgia"/>
                <a:sym typeface="Georgia"/>
              </a:defRPr>
            </a:lvl5pPr>
            <a:lvl6pPr rtl="0">
              <a:spcBef>
                <a:spcPts val="360"/>
              </a:spcBef>
              <a:buClr>
                <a:schemeClr val="dk1"/>
              </a:buClr>
              <a:buSzPct val="100000"/>
              <a:buFont typeface="Georgia"/>
              <a:defRPr sz="1800">
                <a:solidFill>
                  <a:schemeClr val="dk1"/>
                </a:solidFill>
                <a:latin typeface="Georgia"/>
                <a:ea typeface="Georgia"/>
                <a:cs typeface="Georgia"/>
                <a:sym typeface="Georgia"/>
              </a:defRPr>
            </a:lvl6pPr>
            <a:lvl7pPr rtl="0">
              <a:spcBef>
                <a:spcPts val="360"/>
              </a:spcBef>
              <a:buClr>
                <a:schemeClr val="dk1"/>
              </a:buClr>
              <a:buSzPct val="100000"/>
              <a:buFont typeface="Georgia"/>
              <a:defRPr sz="1800">
                <a:solidFill>
                  <a:schemeClr val="dk1"/>
                </a:solidFill>
                <a:latin typeface="Georgia"/>
                <a:ea typeface="Georgia"/>
                <a:cs typeface="Georgia"/>
                <a:sym typeface="Georgia"/>
              </a:defRPr>
            </a:lvl7pPr>
            <a:lvl8pPr rtl="0">
              <a:spcBef>
                <a:spcPts val="360"/>
              </a:spcBef>
              <a:buClr>
                <a:schemeClr val="dk1"/>
              </a:buClr>
              <a:buSzPct val="100000"/>
              <a:buFont typeface="Georgia"/>
              <a:defRPr sz="1800">
                <a:solidFill>
                  <a:schemeClr val="dk1"/>
                </a:solidFill>
                <a:latin typeface="Georgia"/>
                <a:ea typeface="Georgia"/>
                <a:cs typeface="Georgia"/>
                <a:sym typeface="Georgia"/>
              </a:defRPr>
            </a:lvl8pPr>
            <a:lvl9pPr rtl="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spcBef>
                <a:spcPts val="0"/>
              </a:spcBef>
              <a:buNone/>
            </a:pPr>
            <a:r>
              <a:rPr lang="en"/>
              <a:t>Compact Muon Solenoid Detector (CMS) &amp; The Token Bit Manager (TBM)</a:t>
            </a:r>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rtl="0">
              <a:spcBef>
                <a:spcPts val="0"/>
              </a:spcBef>
              <a:buNone/>
            </a:pPr>
            <a:r>
              <a:rPr lang="en"/>
              <a:t>Alex Armstrong &amp; Wyatt Behn </a:t>
            </a:r>
          </a:p>
          <a:p>
            <a:pPr>
              <a:spcBef>
                <a:spcPts val="0"/>
              </a:spcBef>
              <a:buNone/>
            </a:pPr>
            <a:r>
              <a:rPr lang="en"/>
              <a:t>Mentor: Dr. Andrew Ivanov</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Inner Silicon Pixel Tracker</a:t>
            </a:r>
          </a:p>
        </p:txBody>
      </p:sp>
      <p:pic>
        <p:nvPicPr>
          <p:cNvPr id="115" name="Shape 115"/>
          <p:cNvPicPr preferRelativeResize="0"/>
          <p:nvPr/>
        </p:nvPicPr>
        <p:blipFill>
          <a:blip r:embed="rId3">
            <a:alphaModFix/>
          </a:blip>
          <a:stretch>
            <a:fillRect/>
          </a:stretch>
        </p:blipFill>
        <p:spPr>
          <a:xfrm>
            <a:off x="1586662" y="1146150"/>
            <a:ext cx="5970679" cy="3997350"/>
          </a:xfrm>
          <a:prstGeom prst="rect">
            <a:avLst/>
          </a:prstGeom>
          <a:noFill/>
          <a:ln>
            <a:noFill/>
          </a:ln>
        </p:spPr>
      </p:pic>
      <p:sp>
        <p:nvSpPr>
          <p:cNvPr id="116" name="Shape 116"/>
          <p:cNvSpPr txBox="1"/>
          <p:nvPr/>
        </p:nvSpPr>
        <p:spPr>
          <a:xfrm>
            <a:off x="1510475" y="4865700"/>
            <a:ext cx="3091200" cy="354000"/>
          </a:xfrm>
          <a:prstGeom prst="rect">
            <a:avLst/>
          </a:prstGeom>
          <a:noFill/>
          <a:ln>
            <a:noFill/>
          </a:ln>
        </p:spPr>
        <p:txBody>
          <a:bodyPr lIns="91425" tIns="91425" rIns="91425" bIns="91425" anchor="ctr" anchorCtr="0">
            <a:noAutofit/>
          </a:bodyPr>
          <a:lstStyle/>
          <a:p>
            <a:pPr lvl="0" rtl="0">
              <a:spcBef>
                <a:spcPts val="0"/>
              </a:spcBef>
              <a:buNone/>
            </a:pPr>
            <a:r>
              <a:rPr lang="en" sz="800">
                <a:solidFill>
                  <a:srgbClr val="FFFFFF"/>
                </a:solidFill>
              </a:rPr>
              <a:t>Image Credit: http://www.hep.ph.ic.ac.uk/~hallg/Pix_CMS/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23" name="Shape 123"/>
          <p:cNvPicPr preferRelativeResize="0"/>
          <p:nvPr/>
        </p:nvPicPr>
        <p:blipFill>
          <a:blip r:embed="rId3">
            <a:alphaModFix/>
          </a:blip>
          <a:stretch>
            <a:fillRect/>
          </a:stretch>
        </p:blipFill>
        <p:spPr>
          <a:xfrm>
            <a:off x="0" y="-50612"/>
            <a:ext cx="9143999" cy="5244721"/>
          </a:xfrm>
          <a:prstGeom prst="rect">
            <a:avLst/>
          </a:prstGeom>
          <a:noFill/>
          <a:ln w="19050" cap="flat">
            <a:solidFill>
              <a:schemeClr val="dk2"/>
            </a:solidFill>
            <a:prstDash val="solid"/>
            <a:round/>
            <a:headEnd type="none" w="med" len="med"/>
            <a:tailEnd type="none" w="med" len="med"/>
          </a:ln>
        </p:spPr>
      </p:pic>
      <p:sp>
        <p:nvSpPr>
          <p:cNvPr id="124" name="Shape 124"/>
          <p:cNvSpPr txBox="1"/>
          <p:nvPr/>
        </p:nvSpPr>
        <p:spPr>
          <a:xfrm>
            <a:off x="6522550" y="4671400"/>
            <a:ext cx="2621399" cy="472199"/>
          </a:xfrm>
          <a:prstGeom prst="rect">
            <a:avLst/>
          </a:prstGeom>
          <a:noFill/>
          <a:ln>
            <a:noFill/>
          </a:ln>
        </p:spPr>
        <p:txBody>
          <a:bodyPr lIns="91425" tIns="91425" rIns="91425" bIns="91425" anchor="t" anchorCtr="0">
            <a:noAutofit/>
          </a:bodyPr>
          <a:lstStyle/>
          <a:p>
            <a:pPr>
              <a:spcBef>
                <a:spcPts val="0"/>
              </a:spcBef>
              <a:buNone/>
            </a:pPr>
            <a:r>
              <a:rPr lang="en" sz="800">
                <a:solidFill>
                  <a:srgbClr val="FFFFFF"/>
                </a:solidFill>
              </a:rPr>
              <a:t>Image Credit: hep://cms.web.cern.ch/news/cms-­‐observes-­‐hints-­‐mel@ng-­‐upsilon-­‐par@cles-­‐lead-­‐nuclei-­‐collisions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a:t>Problems &amp; Solutions</a:t>
            </a:r>
          </a:p>
        </p:txBody>
      </p:sp>
      <p:sp>
        <p:nvSpPr>
          <p:cNvPr id="130" name="Shape 130"/>
          <p:cNvSpPr txBox="1">
            <a:spLocks noGrp="1"/>
          </p:cNvSpPr>
          <p:nvPr>
            <p:ph type="body" idx="1"/>
          </p:nvPr>
        </p:nvSpPr>
        <p:spPr>
          <a:xfrm>
            <a:off x="128200" y="1110275"/>
            <a:ext cx="4954499" cy="931200"/>
          </a:xfrm>
          <a:prstGeom prst="rect">
            <a:avLst/>
          </a:prstGeom>
        </p:spPr>
        <p:txBody>
          <a:bodyPr lIns="91425" tIns="91425" rIns="91425" bIns="91425" anchor="t" anchorCtr="0">
            <a:noAutofit/>
          </a:bodyPr>
          <a:lstStyle/>
          <a:p>
            <a:pPr lvl="0" rtl="0">
              <a:spcBef>
                <a:spcPts val="0"/>
              </a:spcBef>
              <a:buNone/>
            </a:pPr>
            <a:r>
              <a:rPr lang="en" sz="2400"/>
              <a:t>1)  SO MUCH DATA! - 40 terabytes/second</a:t>
            </a:r>
          </a:p>
          <a:p>
            <a:pPr lvl="0" rtl="0">
              <a:spcBef>
                <a:spcPts val="0"/>
              </a:spcBef>
              <a:buNone/>
            </a:pPr>
            <a:endParaRPr sz="2400"/>
          </a:p>
        </p:txBody>
      </p:sp>
      <p:pic>
        <p:nvPicPr>
          <p:cNvPr id="131" name="Shape 131"/>
          <p:cNvPicPr preferRelativeResize="0"/>
          <p:nvPr/>
        </p:nvPicPr>
        <p:blipFill>
          <a:blip r:embed="rId3">
            <a:alphaModFix/>
          </a:blip>
          <a:stretch>
            <a:fillRect/>
          </a:stretch>
        </p:blipFill>
        <p:spPr>
          <a:xfrm>
            <a:off x="5265600" y="1338875"/>
            <a:ext cx="3581925" cy="3581925"/>
          </a:xfrm>
          <a:prstGeom prst="rect">
            <a:avLst/>
          </a:prstGeom>
          <a:noFill/>
          <a:ln>
            <a:noFill/>
          </a:ln>
        </p:spPr>
      </p:pic>
      <p:sp>
        <p:nvSpPr>
          <p:cNvPr id="132" name="Shape 132"/>
          <p:cNvSpPr txBox="1"/>
          <p:nvPr/>
        </p:nvSpPr>
        <p:spPr>
          <a:xfrm>
            <a:off x="75675" y="3405275"/>
            <a:ext cx="4855800" cy="1515600"/>
          </a:xfrm>
          <a:prstGeom prst="rect">
            <a:avLst/>
          </a:prstGeom>
          <a:noFill/>
          <a:ln>
            <a:noFill/>
          </a:ln>
        </p:spPr>
        <p:txBody>
          <a:bodyPr lIns="91425" tIns="91425" rIns="91425" bIns="91425" anchor="ctr" anchorCtr="0">
            <a:noAutofit/>
          </a:bodyPr>
          <a:lstStyle/>
          <a:p>
            <a:pPr lvl="0" rtl="0">
              <a:spcBef>
                <a:spcPts val="600"/>
              </a:spcBef>
              <a:buNone/>
            </a:pPr>
            <a:r>
              <a:rPr lang="en" sz="2400">
                <a:solidFill>
                  <a:schemeClr val="dk1"/>
                </a:solidFill>
                <a:latin typeface="Georgia"/>
                <a:ea typeface="Georgia"/>
                <a:cs typeface="Georgia"/>
                <a:sym typeface="Georgia"/>
              </a:rPr>
              <a:t>2)  High Collision Rate - 40 MHz (25ns gap)</a:t>
            </a:r>
          </a:p>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Buffer zones in ROCs</a:t>
            </a:r>
          </a:p>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High time resolution</a:t>
            </a:r>
          </a:p>
        </p:txBody>
      </p:sp>
      <p:sp>
        <p:nvSpPr>
          <p:cNvPr id="133" name="Shape 133"/>
          <p:cNvSpPr txBox="1"/>
          <p:nvPr/>
        </p:nvSpPr>
        <p:spPr>
          <a:xfrm>
            <a:off x="76200" y="1813475"/>
            <a:ext cx="5145899" cy="1515600"/>
          </a:xfrm>
          <a:prstGeom prst="rect">
            <a:avLst/>
          </a:prstGeom>
          <a:noFill/>
          <a:ln>
            <a:noFill/>
          </a:ln>
        </p:spPr>
        <p:txBody>
          <a:bodyPr lIns="91425" tIns="91425" rIns="91425" bIns="91425" anchor="ctr" anchorCtr="0">
            <a:noAutofit/>
          </a:bodyPr>
          <a:lstStyle/>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Level 1 trigger system (3500ns latency) </a:t>
            </a:r>
          </a:p>
          <a:p>
            <a:pPr marL="914400" lvl="1" indent="-381000" rtl="0">
              <a:spcBef>
                <a:spcPts val="480"/>
              </a:spcBef>
              <a:buClr>
                <a:schemeClr val="dk1"/>
              </a:buClr>
              <a:buSzPct val="100000"/>
              <a:buFont typeface="Georgia"/>
              <a:buAutoNum type="alphaLcPeriod"/>
            </a:pPr>
            <a:r>
              <a:rPr lang="en" sz="2400">
                <a:solidFill>
                  <a:schemeClr val="dk1"/>
                </a:solidFill>
                <a:latin typeface="Georgia"/>
                <a:ea typeface="Georgia"/>
                <a:cs typeface="Georgia"/>
                <a:sym typeface="Georgia"/>
              </a:rPr>
              <a:t>Higher level trigger system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2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2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0" end="0"/>
                                            </p:txEl>
                                          </p:spTgt>
                                        </p:tgtEl>
                                        <p:attrNameLst>
                                          <p:attrName>style.visibility</p:attrName>
                                        </p:attrNameLst>
                                      </p:cBhvr>
                                      <p:to>
                                        <p:strVal val="visible"/>
                                      </p:to>
                                    </p:set>
                                    <p:animEffect transition="in" filter="fade">
                                      <p:cBhvr>
                                        <p:cTn id="22" dur="1000"/>
                                        <p:tgtEl>
                                          <p:spTgt spid="1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1" end="1"/>
                                            </p:txEl>
                                          </p:spTgt>
                                        </p:tgtEl>
                                        <p:attrNameLst>
                                          <p:attrName>style.visibility</p:attrName>
                                        </p:attrNameLst>
                                      </p:cBhvr>
                                      <p:to>
                                        <p:strVal val="visible"/>
                                      </p:to>
                                    </p:set>
                                    <p:animEffect transition="in" filter="fade">
                                      <p:cBhvr>
                                        <p:cTn id="27" dur="1000"/>
                                        <p:tgtEl>
                                          <p:spTgt spid="1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xEl>
                                              <p:pRg st="0" end="0"/>
                                            </p:txEl>
                                          </p:spTgt>
                                        </p:tgtEl>
                                        <p:attrNameLst>
                                          <p:attrName>style.visibility</p:attrName>
                                        </p:attrNameLst>
                                      </p:cBhvr>
                                      <p:to>
                                        <p:strVal val="visible"/>
                                      </p:to>
                                    </p:set>
                                    <p:animEffect transition="in" filter="fade">
                                      <p:cBhvr>
                                        <p:cTn id="32" dur="200"/>
                                        <p:tgtEl>
                                          <p:spTgt spid="1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2">
                                            <p:txEl>
                                              <p:pRg st="1" end="1"/>
                                            </p:txEl>
                                          </p:spTgt>
                                        </p:tgtEl>
                                        <p:attrNameLst>
                                          <p:attrName>style.visibility</p:attrName>
                                        </p:attrNameLst>
                                      </p:cBhvr>
                                      <p:to>
                                        <p:strVal val="visible"/>
                                      </p:to>
                                    </p:set>
                                    <p:animEffect transition="in" filter="fade">
                                      <p:cBhvr>
                                        <p:cTn id="37" dur="200"/>
                                        <p:tgtEl>
                                          <p:spTgt spid="13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2">
                                            <p:txEl>
                                              <p:pRg st="2" end="2"/>
                                            </p:txEl>
                                          </p:spTgt>
                                        </p:tgtEl>
                                        <p:attrNameLst>
                                          <p:attrName>style.visibility</p:attrName>
                                        </p:attrNameLst>
                                      </p:cBhvr>
                                      <p:to>
                                        <p:strVal val="visible"/>
                                      </p:to>
                                    </p:set>
                                    <p:animEffect transition="in" filter="fade">
                                      <p:cBhvr>
                                        <p:cTn id="42" dur="2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Level 1 Trigger</a:t>
            </a:r>
          </a:p>
        </p:txBody>
      </p:sp>
      <p:sp>
        <p:nvSpPr>
          <p:cNvPr id="139" name="Shape 1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Completely Automatic - No Software</a:t>
            </a:r>
          </a:p>
          <a:p>
            <a:pPr marL="457200" lvl="0" indent="-381000" rtl="0">
              <a:spcBef>
                <a:spcPts val="0"/>
              </a:spcBef>
              <a:buClr>
                <a:schemeClr val="dk1"/>
              </a:buClr>
              <a:buSzPct val="100000"/>
              <a:buFont typeface="Arial"/>
              <a:buChar char="●"/>
            </a:pPr>
            <a:r>
              <a:rPr lang="en" sz="2400"/>
              <a:t>Selects ~1/10,000 hits</a:t>
            </a:r>
          </a:p>
          <a:p>
            <a:pPr marL="457200" lvl="0" indent="-381000" rtl="0">
              <a:spcBef>
                <a:spcPts val="0"/>
              </a:spcBef>
              <a:buClr>
                <a:schemeClr val="dk1"/>
              </a:buClr>
              <a:buSzPct val="100000"/>
              <a:buFont typeface="Arial"/>
              <a:buChar char="●"/>
            </a:pPr>
            <a:r>
              <a:rPr lang="en" sz="2400"/>
              <a:t>The Selection Process:</a:t>
            </a:r>
          </a:p>
          <a:p>
            <a:pPr marL="914400" lvl="1" indent="-228600" rtl="0">
              <a:spcBef>
                <a:spcPts val="0"/>
              </a:spcBef>
              <a:buNone/>
            </a:pPr>
            <a:r>
              <a:rPr lang="en"/>
              <a:t>1) Detection by Calorimeter and Muon Chambers</a:t>
            </a:r>
          </a:p>
          <a:p>
            <a:pPr marL="914400" lvl="1" indent="-228600" rtl="0">
              <a:spcBef>
                <a:spcPts val="0"/>
              </a:spcBef>
              <a:buNone/>
            </a:pPr>
            <a:r>
              <a:rPr lang="en"/>
              <a:t>2) Trigger Electronics selects desirable events</a:t>
            </a:r>
          </a:p>
          <a:p>
            <a:pPr marL="914400" lvl="1" indent="-228600" rtl="0">
              <a:spcBef>
                <a:spcPts val="0"/>
              </a:spcBef>
              <a:buNone/>
            </a:pPr>
            <a:r>
              <a:rPr lang="en"/>
              <a:t>3) Acceptance/rejection trigger sent to</a:t>
            </a:r>
            <a:r>
              <a:rPr lang="en" b="1"/>
              <a:t> </a:t>
            </a:r>
            <a:r>
              <a:rPr lang="en"/>
              <a:t>TBM</a:t>
            </a:r>
          </a:p>
          <a:p>
            <a:pPr marL="914400" lvl="1" indent="-228600" rtl="0">
              <a:spcBef>
                <a:spcPts val="0"/>
              </a:spcBef>
              <a:buNone/>
            </a:pPr>
            <a:r>
              <a:rPr lang="en"/>
              <a:t>4) TBM sends message to ROC to collect or discard</a:t>
            </a:r>
          </a:p>
          <a:p>
            <a:pPr marL="914400" lvl="1" indent="-228600" rtl="0">
              <a:spcBef>
                <a:spcPts val="0"/>
              </a:spcBef>
              <a:buNone/>
            </a:pPr>
            <a:r>
              <a:rPr lang="en"/>
              <a:t>5) Collected messages are sent downstream</a:t>
            </a:r>
          </a:p>
          <a:p>
            <a:pPr marL="685800" lvl="1" indent="0" rtl="0">
              <a:spcBef>
                <a:spcPts val="0"/>
              </a:spcBef>
              <a:buNone/>
            </a:pPr>
            <a:endParaRPr/>
          </a:p>
          <a:p>
            <a:pPr marL="457200" lvl="0" indent="0">
              <a:spcBef>
                <a:spcPts val="0"/>
              </a:spcBef>
              <a:buNone/>
            </a:pPr>
            <a:endParaRPr/>
          </a:p>
        </p:txBody>
      </p:sp>
      <p:pic>
        <p:nvPicPr>
          <p:cNvPr id="140" name="Shape 140"/>
          <p:cNvPicPr preferRelativeResize="0"/>
          <p:nvPr/>
        </p:nvPicPr>
        <p:blipFill>
          <a:blip r:embed="rId3">
            <a:alphaModFix/>
          </a:blip>
          <a:stretch>
            <a:fillRect/>
          </a:stretch>
        </p:blipFill>
        <p:spPr>
          <a:xfrm>
            <a:off x="6163449" y="141775"/>
            <a:ext cx="2787926" cy="205957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0" end="0"/>
                                            </p:txEl>
                                          </p:spTgt>
                                        </p:tgtEl>
                                        <p:attrNameLst>
                                          <p:attrName>style.visibility</p:attrName>
                                        </p:attrNameLst>
                                      </p:cBhvr>
                                      <p:to>
                                        <p:strVal val="visible"/>
                                      </p:to>
                                    </p:set>
                                    <p:animEffect transition="in" filter="fade">
                                      <p:cBhvr>
                                        <p:cTn id="12" dur="1"/>
                                        <p:tgtEl>
                                          <p:spTgt spid="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1" end="1"/>
                                            </p:txEl>
                                          </p:spTgt>
                                        </p:tgtEl>
                                        <p:attrNameLst>
                                          <p:attrName>style.visibility</p:attrName>
                                        </p:attrNameLst>
                                      </p:cBhvr>
                                      <p:to>
                                        <p:strVal val="visible"/>
                                      </p:to>
                                    </p:set>
                                    <p:animEffect transition="in" filter="fade">
                                      <p:cBhvr>
                                        <p:cTn id="17" dur="1"/>
                                        <p:tgtEl>
                                          <p:spTgt spid="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2" end="2"/>
                                            </p:txEl>
                                          </p:spTgt>
                                        </p:tgtEl>
                                        <p:attrNameLst>
                                          <p:attrName>style.visibility</p:attrName>
                                        </p:attrNameLst>
                                      </p:cBhvr>
                                      <p:to>
                                        <p:strVal val="visible"/>
                                      </p:to>
                                    </p:set>
                                    <p:animEffect transition="in" filter="fade">
                                      <p:cBhvr>
                                        <p:cTn id="22" dur="1"/>
                                        <p:tgtEl>
                                          <p:spTgt spid="1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3" end="3"/>
                                            </p:txEl>
                                          </p:spTgt>
                                        </p:tgtEl>
                                        <p:attrNameLst>
                                          <p:attrName>style.visibility</p:attrName>
                                        </p:attrNameLst>
                                      </p:cBhvr>
                                      <p:to>
                                        <p:strVal val="visible"/>
                                      </p:to>
                                    </p:set>
                                    <p:animEffect transition="in" filter="fade">
                                      <p:cBhvr>
                                        <p:cTn id="27" dur="1"/>
                                        <p:tgtEl>
                                          <p:spTgt spid="1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4" end="4"/>
                                            </p:txEl>
                                          </p:spTgt>
                                        </p:tgtEl>
                                        <p:attrNameLst>
                                          <p:attrName>style.visibility</p:attrName>
                                        </p:attrNameLst>
                                      </p:cBhvr>
                                      <p:to>
                                        <p:strVal val="visible"/>
                                      </p:to>
                                    </p:set>
                                    <p:animEffect transition="in" filter="fade">
                                      <p:cBhvr>
                                        <p:cTn id="32" dur="1"/>
                                        <p:tgtEl>
                                          <p:spTgt spid="1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xEl>
                                              <p:pRg st="5" end="5"/>
                                            </p:txEl>
                                          </p:spTgt>
                                        </p:tgtEl>
                                        <p:attrNameLst>
                                          <p:attrName>style.visibility</p:attrName>
                                        </p:attrNameLst>
                                      </p:cBhvr>
                                      <p:to>
                                        <p:strVal val="visible"/>
                                      </p:to>
                                    </p:set>
                                    <p:animEffect transition="in" filter="fade">
                                      <p:cBhvr>
                                        <p:cTn id="37" dur="1"/>
                                        <p:tgtEl>
                                          <p:spTgt spid="1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xEl>
                                              <p:pRg st="6" end="6"/>
                                            </p:txEl>
                                          </p:spTgt>
                                        </p:tgtEl>
                                        <p:attrNameLst>
                                          <p:attrName>style.visibility</p:attrName>
                                        </p:attrNameLst>
                                      </p:cBhvr>
                                      <p:to>
                                        <p:strVal val="visible"/>
                                      </p:to>
                                    </p:set>
                                    <p:animEffect transition="in" filter="fade">
                                      <p:cBhvr>
                                        <p:cTn id="42" dur="1"/>
                                        <p:tgtEl>
                                          <p:spTgt spid="1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
                                            <p:txEl>
                                              <p:pRg st="7" end="7"/>
                                            </p:txEl>
                                          </p:spTgt>
                                        </p:tgtEl>
                                        <p:attrNameLst>
                                          <p:attrName>style.visibility</p:attrName>
                                        </p:attrNameLst>
                                      </p:cBhvr>
                                      <p:to>
                                        <p:strVal val="visible"/>
                                      </p:to>
                                    </p:set>
                                    <p:animEffect transition="in" filter="fade">
                                      <p:cBhvr>
                                        <p:cTn id="47" dur="1"/>
                                        <p:tgtEl>
                                          <p:spTgt spid="1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9">
                                            <p:txEl>
                                              <p:pRg st="8" end="8"/>
                                            </p:txEl>
                                          </p:spTgt>
                                        </p:tgtEl>
                                        <p:attrNameLst>
                                          <p:attrName>style.visibility</p:attrName>
                                        </p:attrNameLst>
                                      </p:cBhvr>
                                      <p:to>
                                        <p:strVal val="visible"/>
                                      </p:to>
                                    </p:set>
                                    <p:animEffect transition="in" filter="fade">
                                      <p:cBhvr>
                                        <p:cTn id="52" dur="1"/>
                                        <p:tgtEl>
                                          <p:spTgt spid="13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9">
                                            <p:txEl>
                                              <p:pRg st="9" end="9"/>
                                            </p:txEl>
                                          </p:spTgt>
                                        </p:tgtEl>
                                        <p:attrNameLst>
                                          <p:attrName>style.visibility</p:attrName>
                                        </p:attrNameLst>
                                      </p:cBhvr>
                                      <p:to>
                                        <p:strVal val="visible"/>
                                      </p:to>
                                    </p:set>
                                    <p:animEffect transition="in" filter="fade">
                                      <p:cBhvr>
                                        <p:cTn id="57" dur="1"/>
                                        <p:tgtEl>
                                          <p:spTgt spid="1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From Scatta to Data</a:t>
            </a:r>
          </a:p>
        </p:txBody>
      </p:sp>
      <p:pic>
        <p:nvPicPr>
          <p:cNvPr id="146" name="Shape 146"/>
          <p:cNvPicPr preferRelativeResize="0"/>
          <p:nvPr/>
        </p:nvPicPr>
        <p:blipFill>
          <a:blip r:embed="rId3">
            <a:alphaModFix/>
          </a:blip>
          <a:stretch>
            <a:fillRect/>
          </a:stretch>
        </p:blipFill>
        <p:spPr>
          <a:xfrm>
            <a:off x="276675" y="3272023"/>
            <a:ext cx="8538324" cy="957800"/>
          </a:xfrm>
          <a:prstGeom prst="rect">
            <a:avLst/>
          </a:prstGeom>
          <a:noFill/>
          <a:ln>
            <a:noFill/>
          </a:ln>
        </p:spPr>
      </p:pic>
      <p:sp>
        <p:nvSpPr>
          <p:cNvPr id="147" name="Shape 147"/>
          <p:cNvSpPr/>
          <p:nvPr/>
        </p:nvSpPr>
        <p:spPr>
          <a:xfrm>
            <a:off x="3881100" y="3071800"/>
            <a:ext cx="2963000" cy="344300"/>
          </a:xfrm>
          <a:custGeom>
            <a:avLst/>
            <a:gdLst/>
            <a:ahLst/>
            <a:cxnLst/>
            <a:rect l="0" t="0" r="0" b="0"/>
            <a:pathLst>
              <a:path w="118520" h="13772" extrusionOk="0">
                <a:moveTo>
                  <a:pt x="0" y="13772"/>
                </a:moveTo>
                <a:cubicBezTo>
                  <a:pt x="13493" y="11476"/>
                  <a:pt x="61207" y="487"/>
                  <a:pt x="80961" y="0"/>
                </a:cubicBezTo>
                <a:cubicBezTo>
                  <a:pt x="100714" y="-487"/>
                  <a:pt x="112260" y="9041"/>
                  <a:pt x="118520" y="10850"/>
                </a:cubicBezTo>
              </a:path>
            </a:pathLst>
          </a:custGeom>
          <a:noFill/>
          <a:ln w="19050" cap="flat">
            <a:solidFill>
              <a:schemeClr val="dk2"/>
            </a:solidFill>
            <a:prstDash val="dash"/>
            <a:round/>
            <a:headEnd type="none" w="lg" len="lg"/>
            <a:tailEnd type="none" w="lg" len="lg"/>
          </a:ln>
        </p:spPr>
      </p:sp>
      <p:cxnSp>
        <p:nvCxnSpPr>
          <p:cNvPr id="148" name="Shape 148"/>
          <p:cNvCxnSpPr/>
          <p:nvPr/>
        </p:nvCxnSpPr>
        <p:spPr>
          <a:xfrm>
            <a:off x="6823250" y="3332700"/>
            <a:ext cx="135600" cy="83399"/>
          </a:xfrm>
          <a:prstGeom prst="straightConnector1">
            <a:avLst/>
          </a:prstGeom>
          <a:noFill/>
          <a:ln w="19050" cap="flat">
            <a:solidFill>
              <a:schemeClr val="dk2"/>
            </a:solidFill>
            <a:prstDash val="solid"/>
            <a:round/>
            <a:headEnd type="none" w="lg" len="lg"/>
            <a:tailEnd type="triangle" w="lg" len="lg"/>
          </a:ln>
        </p:spPr>
      </p:cxnSp>
      <p:sp>
        <p:nvSpPr>
          <p:cNvPr id="149" name="Shape 149"/>
          <p:cNvSpPr/>
          <p:nvPr/>
        </p:nvSpPr>
        <p:spPr>
          <a:xfrm rot="1158033">
            <a:off x="1358812" y="3298295"/>
            <a:ext cx="2084874" cy="1001259"/>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0" name="Shape 150"/>
          <p:cNvSpPr txBox="1"/>
          <p:nvPr/>
        </p:nvSpPr>
        <p:spPr>
          <a:xfrm>
            <a:off x="3014552" y="1364150"/>
            <a:ext cx="3114900" cy="1607100"/>
          </a:xfrm>
          <a:prstGeom prst="rect">
            <a:avLst/>
          </a:prstGeom>
          <a:noFill/>
          <a:ln>
            <a:noFill/>
          </a:ln>
        </p:spPr>
        <p:txBody>
          <a:bodyPr lIns="91425" tIns="91425" rIns="91425" bIns="91425" anchor="t" anchorCtr="0">
            <a:noAutofit/>
          </a:bodyPr>
          <a:lstStyle/>
          <a:p>
            <a:pPr rtl="0">
              <a:spcBef>
                <a:spcPts val="0"/>
              </a:spcBef>
              <a:buNone/>
            </a:pPr>
            <a:r>
              <a:rPr lang="en" sz="2400"/>
              <a:t>Particles</a:t>
            </a:r>
          </a:p>
          <a:p>
            <a:pPr rtl="0">
              <a:spcBef>
                <a:spcPts val="0"/>
              </a:spcBef>
              <a:buNone/>
            </a:pPr>
            <a:r>
              <a:rPr lang="en" sz="2400"/>
              <a:t>Data Signal</a:t>
            </a:r>
          </a:p>
          <a:p>
            <a:pPr>
              <a:spcBef>
                <a:spcPts val="0"/>
              </a:spcBef>
              <a:buNone/>
            </a:pPr>
            <a:r>
              <a:rPr lang="en" sz="2400"/>
              <a:t>Trigger Signal</a:t>
            </a:r>
          </a:p>
        </p:txBody>
      </p:sp>
      <p:cxnSp>
        <p:nvCxnSpPr>
          <p:cNvPr id="151" name="Shape 151"/>
          <p:cNvCxnSpPr/>
          <p:nvPr/>
        </p:nvCxnSpPr>
        <p:spPr>
          <a:xfrm>
            <a:off x="5139500" y="1661050"/>
            <a:ext cx="962400" cy="0"/>
          </a:xfrm>
          <a:prstGeom prst="straightConnector1">
            <a:avLst/>
          </a:prstGeom>
          <a:noFill/>
          <a:ln w="38100" cap="flat">
            <a:solidFill>
              <a:schemeClr val="dk2"/>
            </a:solidFill>
            <a:prstDash val="solid"/>
            <a:round/>
            <a:headEnd type="none" w="lg" len="lg"/>
            <a:tailEnd type="none" w="lg" len="lg"/>
          </a:ln>
        </p:spPr>
      </p:cxnSp>
      <p:cxnSp>
        <p:nvCxnSpPr>
          <p:cNvPr id="152" name="Shape 152"/>
          <p:cNvCxnSpPr/>
          <p:nvPr/>
        </p:nvCxnSpPr>
        <p:spPr>
          <a:xfrm>
            <a:off x="5139500" y="1985275"/>
            <a:ext cx="962400" cy="0"/>
          </a:xfrm>
          <a:prstGeom prst="straightConnector1">
            <a:avLst/>
          </a:prstGeom>
          <a:noFill/>
          <a:ln w="19050" cap="flat">
            <a:solidFill>
              <a:schemeClr val="dk2"/>
            </a:solidFill>
            <a:prstDash val="lgDashDot"/>
            <a:round/>
            <a:headEnd type="none" w="lg" len="lg"/>
            <a:tailEnd type="none" w="lg" len="lg"/>
          </a:ln>
        </p:spPr>
      </p:cxnSp>
      <p:cxnSp>
        <p:nvCxnSpPr>
          <p:cNvPr id="153" name="Shape 153"/>
          <p:cNvCxnSpPr/>
          <p:nvPr/>
        </p:nvCxnSpPr>
        <p:spPr>
          <a:xfrm>
            <a:off x="5139500" y="2389700"/>
            <a:ext cx="962400" cy="0"/>
          </a:xfrm>
          <a:prstGeom prst="straightConnector1">
            <a:avLst/>
          </a:prstGeom>
          <a:noFill/>
          <a:ln w="19050" cap="flat">
            <a:solidFill>
              <a:schemeClr val="dk2"/>
            </a:solidFill>
            <a:prstDash val="dash"/>
            <a:round/>
            <a:headEnd type="none" w="lg" len="lg"/>
            <a:tailEnd type="none"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What Makes A Module?</a:t>
            </a:r>
          </a:p>
        </p:txBody>
      </p:sp>
      <p:sp>
        <p:nvSpPr>
          <p:cNvPr id="159" name="Shape 159"/>
          <p:cNvSpPr txBox="1">
            <a:spLocks noGrp="1"/>
          </p:cNvSpPr>
          <p:nvPr>
            <p:ph type="body" idx="1"/>
          </p:nvPr>
        </p:nvSpPr>
        <p:spPr>
          <a:xfrm>
            <a:off x="457200" y="1200150"/>
            <a:ext cx="4800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The ROCs are the base for the silicon pixel sensor </a:t>
            </a:r>
          </a:p>
          <a:p>
            <a:pPr rtl="0">
              <a:spcBef>
                <a:spcPts val="0"/>
              </a:spcBef>
              <a:buNone/>
            </a:pPr>
            <a:endParaRPr sz="2400"/>
          </a:p>
          <a:p>
            <a:pPr marL="457200" lvl="0" indent="-381000" rtl="0">
              <a:spcBef>
                <a:spcPts val="0"/>
              </a:spcBef>
              <a:buClr>
                <a:schemeClr val="dk1"/>
              </a:buClr>
              <a:buSzPct val="100000"/>
              <a:buFont typeface="Arial"/>
              <a:buChar char="●"/>
            </a:pPr>
            <a:r>
              <a:rPr lang="en" sz="2400"/>
              <a:t>The TBM is integrated directly onto the circuit above the sensor</a:t>
            </a:r>
          </a:p>
          <a:p>
            <a:pPr rtl="0">
              <a:spcBef>
                <a:spcPts val="0"/>
              </a:spcBef>
              <a:buNone/>
            </a:pPr>
            <a:endParaRPr sz="2400"/>
          </a:p>
          <a:p>
            <a:pPr marL="457200" lvl="0" indent="-381000" rtl="0">
              <a:spcBef>
                <a:spcPts val="0"/>
              </a:spcBef>
              <a:buClr>
                <a:schemeClr val="dk1"/>
              </a:buClr>
              <a:buSzPct val="100000"/>
              <a:buFont typeface="Arial"/>
              <a:buChar char="●"/>
            </a:pPr>
            <a:r>
              <a:rPr lang="en" sz="2400"/>
              <a:t>3 layers of pixel detectors will form the Inner Tracking Level</a:t>
            </a:r>
          </a:p>
          <a:p>
            <a:pPr rtl="0">
              <a:spcBef>
                <a:spcPts val="0"/>
              </a:spcBef>
              <a:buNone/>
            </a:pPr>
            <a:endParaRPr sz="2400"/>
          </a:p>
          <a:p>
            <a:pPr lvl="0">
              <a:spcBef>
                <a:spcPts val="0"/>
              </a:spcBef>
              <a:buNone/>
            </a:pPr>
            <a:endParaRPr sz="2400"/>
          </a:p>
        </p:txBody>
      </p:sp>
      <p:pic>
        <p:nvPicPr>
          <p:cNvPr id="160" name="Shape 160"/>
          <p:cNvPicPr preferRelativeResize="0"/>
          <p:nvPr/>
        </p:nvPicPr>
        <p:blipFill>
          <a:blip r:embed="rId3">
            <a:alphaModFix/>
          </a:blip>
          <a:stretch>
            <a:fillRect/>
          </a:stretch>
        </p:blipFill>
        <p:spPr>
          <a:xfrm>
            <a:off x="5298718" y="1200150"/>
            <a:ext cx="3388081" cy="3943350"/>
          </a:xfrm>
          <a:prstGeom prst="rect">
            <a:avLst/>
          </a:prstGeom>
          <a:noFill/>
          <a:ln>
            <a:noFill/>
          </a:ln>
        </p:spPr>
      </p:pic>
      <p:sp>
        <p:nvSpPr>
          <p:cNvPr id="161" name="Shape 161"/>
          <p:cNvSpPr txBox="1"/>
          <p:nvPr/>
        </p:nvSpPr>
        <p:spPr>
          <a:xfrm>
            <a:off x="6783450" y="4882600"/>
            <a:ext cx="2360699" cy="260999"/>
          </a:xfrm>
          <a:prstGeom prst="rect">
            <a:avLst/>
          </a:prstGeom>
          <a:noFill/>
          <a:ln>
            <a:noFill/>
          </a:ln>
        </p:spPr>
        <p:txBody>
          <a:bodyPr lIns="91425" tIns="91425" rIns="91425" bIns="91425" anchor="t" anchorCtr="0">
            <a:noAutofit/>
          </a:bodyPr>
          <a:lstStyle/>
          <a:p>
            <a:pPr>
              <a:spcBef>
                <a:spcPts val="0"/>
              </a:spcBef>
              <a:buNone/>
            </a:pPr>
            <a:r>
              <a:rPr lang="en" sz="800"/>
              <a:t>Image Credit: hep://arxiv.org/pdf/1001.3933.pdf</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The Pixels/ROC Data Storage</a:t>
            </a:r>
          </a:p>
        </p:txBody>
      </p:sp>
      <p:sp>
        <p:nvSpPr>
          <p:cNvPr id="167" name="Shape 167"/>
          <p:cNvSpPr txBox="1">
            <a:spLocks noGrp="1"/>
          </p:cNvSpPr>
          <p:nvPr>
            <p:ph type="body" idx="1"/>
          </p:nvPr>
        </p:nvSpPr>
        <p:spPr>
          <a:xfrm>
            <a:off x="196950" y="1890825"/>
            <a:ext cx="4856400" cy="3320099"/>
          </a:xfrm>
          <a:prstGeom prst="rect">
            <a:avLst/>
          </a:prstGeom>
          <a:ln>
            <a:noFill/>
          </a:ln>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Each silicon sensor is only 150 x 100 μm (about 2 hair widths)</a:t>
            </a:r>
          </a:p>
          <a:p>
            <a:pPr lvl="0" rtl="0">
              <a:spcBef>
                <a:spcPts val="0"/>
              </a:spcBef>
              <a:buClr>
                <a:srgbClr val="000000"/>
              </a:buClr>
              <a:buFont typeface="Arial"/>
              <a:buNone/>
            </a:pPr>
            <a:endParaRPr sz="2400"/>
          </a:p>
          <a:p>
            <a:pPr marL="457200" lvl="0" indent="-381000" rtl="0">
              <a:spcBef>
                <a:spcPts val="0"/>
              </a:spcBef>
              <a:buClr>
                <a:schemeClr val="dk1"/>
              </a:buClr>
              <a:buSzPct val="100000"/>
              <a:buFont typeface="Arial"/>
              <a:buChar char="●"/>
            </a:pPr>
            <a:r>
              <a:rPr lang="en" sz="2400"/>
              <a:t>The ROCs keep their time-stamped information until they are cleared to release to the data stream</a:t>
            </a:r>
          </a:p>
          <a:p>
            <a:pPr lvl="0" rtl="0">
              <a:spcBef>
                <a:spcPts val="0"/>
              </a:spcBef>
              <a:buNone/>
            </a:pPr>
            <a:endParaRPr sz="2400"/>
          </a:p>
          <a:p>
            <a:pPr lvl="0">
              <a:spcBef>
                <a:spcPts val="0"/>
              </a:spcBef>
              <a:buNone/>
            </a:pPr>
            <a:endParaRPr sz="2400"/>
          </a:p>
        </p:txBody>
      </p:sp>
      <p:pic>
        <p:nvPicPr>
          <p:cNvPr id="168" name="Shape 168"/>
          <p:cNvPicPr preferRelativeResize="0"/>
          <p:nvPr/>
        </p:nvPicPr>
        <p:blipFill>
          <a:blip r:embed="rId3">
            <a:alphaModFix/>
          </a:blip>
          <a:stretch>
            <a:fillRect/>
          </a:stretch>
        </p:blipFill>
        <p:spPr>
          <a:xfrm>
            <a:off x="4928825" y="2712425"/>
            <a:ext cx="4215174" cy="2431075"/>
          </a:xfrm>
          <a:prstGeom prst="rect">
            <a:avLst/>
          </a:prstGeom>
          <a:noFill/>
          <a:ln>
            <a:noFill/>
          </a:ln>
        </p:spPr>
      </p:pic>
      <p:sp>
        <p:nvSpPr>
          <p:cNvPr id="169" name="Shape 169"/>
          <p:cNvSpPr txBox="1"/>
          <p:nvPr/>
        </p:nvSpPr>
        <p:spPr>
          <a:xfrm>
            <a:off x="196950" y="1207637"/>
            <a:ext cx="8750099" cy="1188600"/>
          </a:xfrm>
          <a:prstGeom prst="rect">
            <a:avLst/>
          </a:prstGeom>
          <a:noFill/>
          <a:ln>
            <a:noFill/>
          </a:ln>
        </p:spPr>
        <p:txBody>
          <a:bodyPr lIns="91425" tIns="91425" rIns="91425" bIns="91425" anchor="t" anchorCtr="0">
            <a:noAutofit/>
          </a:bodyPr>
          <a:lstStyle/>
          <a:p>
            <a:pPr marL="457200" lvl="0" indent="-381000" rtl="0">
              <a:spcBef>
                <a:spcPts val="600"/>
              </a:spcBef>
              <a:buClr>
                <a:schemeClr val="dk1"/>
              </a:buClr>
              <a:buSzPct val="100000"/>
              <a:buFont typeface="Georgia"/>
              <a:buChar char="●"/>
            </a:pPr>
            <a:r>
              <a:rPr lang="en" sz="2400">
                <a:solidFill>
                  <a:schemeClr val="dk1"/>
                </a:solidFill>
                <a:latin typeface="Georgia"/>
                <a:ea typeface="Georgia"/>
                <a:cs typeface="Georgia"/>
                <a:sym typeface="Georgia"/>
              </a:rPr>
              <a:t>The Inner Tracking Detector has approx 48 million pixels</a:t>
            </a:r>
          </a:p>
          <a:p>
            <a:pPr lvl="0" rtl="0">
              <a:spcBef>
                <a:spcPts val="600"/>
              </a:spcBef>
              <a:buNone/>
            </a:pPr>
            <a:endParaRPr sz="2400">
              <a:solidFill>
                <a:schemeClr val="dk1"/>
              </a:solidFill>
              <a:latin typeface="Georgia"/>
              <a:ea typeface="Georgia"/>
              <a:cs typeface="Georgia"/>
              <a:sym typeface="Georgia"/>
            </a:endParaRPr>
          </a:p>
          <a:p>
            <a:pPr lvl="0">
              <a:spcBef>
                <a:spcPts val="0"/>
              </a:spcBef>
              <a:buNone/>
            </a:pPr>
            <a:endParaRPr sz="2400">
              <a:latin typeface="Georgia"/>
              <a:ea typeface="Georgia"/>
              <a:cs typeface="Georgia"/>
              <a:sym typeface="Georgia"/>
            </a:endParaRPr>
          </a:p>
        </p:txBody>
      </p:sp>
      <p:sp>
        <p:nvSpPr>
          <p:cNvPr id="170" name="Shape 170"/>
          <p:cNvSpPr txBox="1"/>
          <p:nvPr/>
        </p:nvSpPr>
        <p:spPr>
          <a:xfrm>
            <a:off x="6261587" y="4932300"/>
            <a:ext cx="2882399" cy="211199"/>
          </a:xfrm>
          <a:prstGeom prst="rect">
            <a:avLst/>
          </a:prstGeom>
          <a:noFill/>
          <a:ln>
            <a:noFill/>
          </a:ln>
        </p:spPr>
        <p:txBody>
          <a:bodyPr lIns="91425" tIns="91425" rIns="91425" bIns="91425" anchor="t" anchorCtr="0">
            <a:noAutofit/>
          </a:bodyPr>
          <a:lstStyle/>
          <a:p>
            <a:pPr>
              <a:spcBef>
                <a:spcPts val="0"/>
              </a:spcBef>
              <a:buNone/>
            </a:pPr>
            <a:r>
              <a:rPr lang="en" sz="800"/>
              <a:t>Image Credit: hep://cms.web.cern.ch/news/silicon-­‐pixels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Pixel Detectors/Modules</a:t>
            </a:r>
          </a:p>
        </p:txBody>
      </p:sp>
      <p:sp>
        <p:nvSpPr>
          <p:cNvPr id="176" name="Shape 1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The TBM chip (shown below) is used to manage ROC’s data release and reset</a:t>
            </a:r>
          </a:p>
          <a:p>
            <a:pPr lvl="0" rtl="0">
              <a:spcBef>
                <a:spcPts val="0"/>
              </a:spcBef>
              <a:buNone/>
            </a:pPr>
            <a:endParaRPr sz="2400"/>
          </a:p>
          <a:p>
            <a:pPr rtl="0">
              <a:spcBef>
                <a:spcPts val="0"/>
              </a:spcBef>
              <a:buNone/>
            </a:pPr>
            <a:endParaRPr sz="2400"/>
          </a:p>
          <a:p>
            <a:pPr lvl="0" rtl="0">
              <a:spcBef>
                <a:spcPts val="0"/>
              </a:spcBef>
              <a:buNone/>
            </a:pPr>
            <a:endParaRPr sz="2400"/>
          </a:p>
          <a:p>
            <a:pPr rtl="0">
              <a:spcBef>
                <a:spcPts val="0"/>
              </a:spcBef>
              <a:buNone/>
            </a:pPr>
            <a:endParaRPr sz="2400"/>
          </a:p>
          <a:p>
            <a:pPr lvl="0" rtl="0">
              <a:spcBef>
                <a:spcPts val="0"/>
              </a:spcBef>
              <a:buNone/>
            </a:pPr>
            <a:endParaRPr sz="2400"/>
          </a:p>
          <a:p>
            <a:pPr rtl="0">
              <a:spcBef>
                <a:spcPts val="0"/>
              </a:spcBef>
              <a:buNone/>
            </a:pPr>
            <a:endParaRPr sz="2400"/>
          </a:p>
          <a:p>
            <a:pPr lvl="0">
              <a:spcBef>
                <a:spcPts val="0"/>
              </a:spcBef>
              <a:buNone/>
            </a:pPr>
            <a:endParaRPr sz="2400"/>
          </a:p>
        </p:txBody>
      </p:sp>
      <p:pic>
        <p:nvPicPr>
          <p:cNvPr id="177" name="Shape 177"/>
          <p:cNvPicPr preferRelativeResize="0"/>
          <p:nvPr/>
        </p:nvPicPr>
        <p:blipFill>
          <a:blip r:embed="rId3">
            <a:alphaModFix/>
          </a:blip>
          <a:stretch>
            <a:fillRect/>
          </a:stretch>
        </p:blipFill>
        <p:spPr>
          <a:xfrm>
            <a:off x="2971800" y="2773200"/>
            <a:ext cx="5715000" cy="2152650"/>
          </a:xfrm>
          <a:prstGeom prst="rect">
            <a:avLst/>
          </a:prstGeom>
          <a:noFill/>
          <a:ln w="19050" cap="flat">
            <a:solidFill>
              <a:srgbClr val="000000"/>
            </a:solidFill>
            <a:prstDash val="solid"/>
            <a:round/>
            <a:headEnd type="none" w="med" len="med"/>
            <a:tailEnd type="none" w="med" len="med"/>
          </a:ln>
        </p:spPr>
      </p:pic>
      <p:cxnSp>
        <p:nvCxnSpPr>
          <p:cNvPr id="178" name="Shape 178"/>
          <p:cNvCxnSpPr>
            <a:stCxn id="179" idx="2"/>
          </p:cNvCxnSpPr>
          <p:nvPr/>
        </p:nvCxnSpPr>
        <p:spPr>
          <a:xfrm flipH="1">
            <a:off x="5796250" y="2386925"/>
            <a:ext cx="956699" cy="1452600"/>
          </a:xfrm>
          <a:prstGeom prst="straightConnector1">
            <a:avLst/>
          </a:prstGeom>
          <a:noFill/>
          <a:ln w="28575" cap="flat">
            <a:solidFill>
              <a:srgbClr val="000000"/>
            </a:solidFill>
            <a:prstDash val="solid"/>
            <a:round/>
            <a:headEnd type="none" w="lg" len="lg"/>
            <a:tailEnd type="triangle" w="lg" len="lg"/>
          </a:ln>
        </p:spPr>
      </p:cxnSp>
      <p:sp>
        <p:nvSpPr>
          <p:cNvPr id="179" name="Shape 179"/>
          <p:cNvSpPr txBox="1"/>
          <p:nvPr/>
        </p:nvSpPr>
        <p:spPr>
          <a:xfrm>
            <a:off x="6066400" y="2116925"/>
            <a:ext cx="1373100" cy="270000"/>
          </a:xfrm>
          <a:prstGeom prst="rect">
            <a:avLst/>
          </a:prstGeom>
          <a:noFill/>
          <a:ln>
            <a:noFill/>
          </a:ln>
        </p:spPr>
        <p:txBody>
          <a:bodyPr lIns="91425" tIns="91425" rIns="91425" bIns="91425" anchor="t" anchorCtr="0">
            <a:noAutofit/>
          </a:bodyPr>
          <a:lstStyle/>
          <a:p>
            <a:pPr algn="ctr">
              <a:spcBef>
                <a:spcPts val="0"/>
              </a:spcBef>
              <a:buNone/>
            </a:pPr>
            <a:r>
              <a:rPr lang="en" b="1">
                <a:latin typeface="Georgia"/>
                <a:ea typeface="Georgia"/>
                <a:cs typeface="Georgia"/>
                <a:sym typeface="Georgia"/>
              </a:rPr>
              <a:t>TBM</a:t>
            </a:r>
          </a:p>
        </p:txBody>
      </p:sp>
      <p:sp>
        <p:nvSpPr>
          <p:cNvPr id="180" name="Shape 180"/>
          <p:cNvSpPr txBox="1"/>
          <p:nvPr/>
        </p:nvSpPr>
        <p:spPr>
          <a:xfrm>
            <a:off x="457200" y="2262250"/>
            <a:ext cx="2469000" cy="2599799"/>
          </a:xfrm>
          <a:prstGeom prst="rect">
            <a:avLst/>
          </a:prstGeom>
          <a:noFill/>
          <a:ln>
            <a:noFill/>
          </a:ln>
        </p:spPr>
        <p:txBody>
          <a:bodyPr lIns="91425" tIns="91425" rIns="91425" bIns="91425" anchor="t" anchorCtr="0">
            <a:noAutofit/>
          </a:bodyPr>
          <a:lstStyle/>
          <a:p>
            <a:pPr marL="457200" lvl="0" indent="-381000" rtl="0">
              <a:spcBef>
                <a:spcPts val="600"/>
              </a:spcBef>
              <a:buClr>
                <a:srgbClr val="000000"/>
              </a:buClr>
              <a:buSzPct val="100000"/>
              <a:buFont typeface="Georgia"/>
              <a:buChar char="●"/>
            </a:pPr>
            <a:r>
              <a:rPr lang="en" sz="2400">
                <a:solidFill>
                  <a:schemeClr val="dk1"/>
                </a:solidFill>
                <a:latin typeface="Georgia"/>
                <a:ea typeface="Georgia"/>
                <a:cs typeface="Georgia"/>
                <a:sym typeface="Georgia"/>
              </a:rPr>
              <a:t>[This picture displays a TBM connected to 16 ROC (read out chips)]</a:t>
            </a:r>
          </a:p>
          <a:p>
            <a:pPr lvl="0">
              <a:spcBef>
                <a:spcPts val="0"/>
              </a:spcBef>
              <a:buNone/>
            </a:pPr>
            <a:endParaRPr sz="2400"/>
          </a:p>
        </p:txBody>
      </p:sp>
      <p:cxnSp>
        <p:nvCxnSpPr>
          <p:cNvPr id="181" name="Shape 181"/>
          <p:cNvCxnSpPr>
            <a:stCxn id="182" idx="2"/>
          </p:cNvCxnSpPr>
          <p:nvPr/>
        </p:nvCxnSpPr>
        <p:spPr>
          <a:xfrm flipH="1">
            <a:off x="4940099" y="2318525"/>
            <a:ext cx="889200" cy="798899"/>
          </a:xfrm>
          <a:prstGeom prst="straightConnector1">
            <a:avLst/>
          </a:prstGeom>
          <a:noFill/>
          <a:ln w="28575" cap="flat">
            <a:solidFill>
              <a:srgbClr val="000000"/>
            </a:solidFill>
            <a:prstDash val="solid"/>
            <a:round/>
            <a:headEnd type="none" w="lg" len="lg"/>
            <a:tailEnd type="triangle" w="lg" len="lg"/>
          </a:ln>
        </p:spPr>
      </p:cxnSp>
      <p:cxnSp>
        <p:nvCxnSpPr>
          <p:cNvPr id="183" name="Shape 183"/>
          <p:cNvCxnSpPr>
            <a:stCxn id="182" idx="2"/>
          </p:cNvCxnSpPr>
          <p:nvPr/>
        </p:nvCxnSpPr>
        <p:spPr>
          <a:xfrm flipH="1">
            <a:off x="5525400" y="2318525"/>
            <a:ext cx="303900" cy="787800"/>
          </a:xfrm>
          <a:prstGeom prst="straightConnector1">
            <a:avLst/>
          </a:prstGeom>
          <a:noFill/>
          <a:ln w="28575" cap="flat">
            <a:solidFill>
              <a:srgbClr val="000000"/>
            </a:solidFill>
            <a:prstDash val="solid"/>
            <a:round/>
            <a:headEnd type="none" w="lg" len="lg"/>
            <a:tailEnd type="triangle" w="lg" len="lg"/>
          </a:ln>
        </p:spPr>
      </p:cxnSp>
      <p:sp>
        <p:nvSpPr>
          <p:cNvPr id="182" name="Shape 182"/>
          <p:cNvSpPr txBox="1"/>
          <p:nvPr/>
        </p:nvSpPr>
        <p:spPr>
          <a:xfrm>
            <a:off x="5221500" y="2048525"/>
            <a:ext cx="1215600" cy="270000"/>
          </a:xfrm>
          <a:prstGeom prst="rect">
            <a:avLst/>
          </a:prstGeom>
          <a:noFill/>
          <a:ln>
            <a:noFill/>
          </a:ln>
        </p:spPr>
        <p:txBody>
          <a:bodyPr lIns="91425" tIns="91425" rIns="91425" bIns="91425" anchor="t" anchorCtr="0">
            <a:noAutofit/>
          </a:bodyPr>
          <a:lstStyle/>
          <a:p>
            <a:pPr algn="ctr">
              <a:spcBef>
                <a:spcPts val="0"/>
              </a:spcBef>
              <a:buNone/>
            </a:pPr>
            <a:r>
              <a:rPr lang="en" b="1">
                <a:latin typeface="Georgia"/>
                <a:ea typeface="Georgia"/>
                <a:cs typeface="Georgia"/>
                <a:sym typeface="Georgia"/>
              </a:rPr>
              <a:t>ROCs</a:t>
            </a:r>
          </a:p>
        </p:txBody>
      </p:sp>
      <p:cxnSp>
        <p:nvCxnSpPr>
          <p:cNvPr id="184" name="Shape 184"/>
          <p:cNvCxnSpPr/>
          <p:nvPr/>
        </p:nvCxnSpPr>
        <p:spPr>
          <a:xfrm rot="10800000" flipH="1">
            <a:off x="5661225" y="4008100"/>
            <a:ext cx="348299" cy="9899"/>
          </a:xfrm>
          <a:prstGeom prst="straightConnector1">
            <a:avLst/>
          </a:prstGeom>
          <a:noFill/>
          <a:ln w="19050" cap="flat">
            <a:solidFill>
              <a:srgbClr val="FF0000"/>
            </a:solidFill>
            <a:prstDash val="solid"/>
            <a:round/>
            <a:headEnd type="triangle" w="lg" len="lg"/>
            <a:tailEnd type="triangle" w="lg" len="lg"/>
          </a:ln>
        </p:spPr>
      </p:cxnSp>
      <p:cxnSp>
        <p:nvCxnSpPr>
          <p:cNvPr id="185" name="Shape 185"/>
          <p:cNvCxnSpPr/>
          <p:nvPr/>
        </p:nvCxnSpPr>
        <p:spPr>
          <a:xfrm rot="10800000">
            <a:off x="5598899" y="3690824"/>
            <a:ext cx="6000" cy="317400"/>
          </a:xfrm>
          <a:prstGeom prst="straightConnector1">
            <a:avLst/>
          </a:prstGeom>
          <a:noFill/>
          <a:ln w="19050" cap="flat">
            <a:solidFill>
              <a:srgbClr val="FF0000"/>
            </a:solidFill>
            <a:prstDash val="solid"/>
            <a:round/>
            <a:headEnd type="triangle" w="lg" len="lg"/>
            <a:tailEnd type="triangle" w="lg" len="lg"/>
          </a:ln>
        </p:spPr>
      </p:cxnSp>
      <p:sp>
        <p:nvSpPr>
          <p:cNvPr id="186" name="Shape 186"/>
          <p:cNvSpPr txBox="1"/>
          <p:nvPr/>
        </p:nvSpPr>
        <p:spPr>
          <a:xfrm>
            <a:off x="5252850" y="4141825"/>
            <a:ext cx="1152899" cy="213899"/>
          </a:xfrm>
          <a:prstGeom prst="rect">
            <a:avLst/>
          </a:prstGeom>
          <a:noFill/>
          <a:ln>
            <a:noFill/>
          </a:ln>
        </p:spPr>
        <p:txBody>
          <a:bodyPr lIns="91425" tIns="91425" rIns="91425" bIns="91425" anchor="t" anchorCtr="0">
            <a:noAutofit/>
          </a:bodyPr>
          <a:lstStyle/>
          <a:p>
            <a:pPr algn="ctr">
              <a:spcBef>
                <a:spcPts val="0"/>
              </a:spcBef>
              <a:buNone/>
            </a:pPr>
            <a:r>
              <a:rPr lang="en" sz="1800" b="1">
                <a:solidFill>
                  <a:srgbClr val="FFFFFF"/>
                </a:solidFill>
              </a:rPr>
              <a:t>4.78 mm</a:t>
            </a:r>
          </a:p>
        </p:txBody>
      </p:sp>
      <p:sp>
        <p:nvSpPr>
          <p:cNvPr id="187" name="Shape 187"/>
          <p:cNvSpPr txBox="1"/>
          <p:nvPr/>
        </p:nvSpPr>
        <p:spPr>
          <a:xfrm>
            <a:off x="4461300" y="3648075"/>
            <a:ext cx="1064099" cy="213899"/>
          </a:xfrm>
          <a:prstGeom prst="rect">
            <a:avLst/>
          </a:prstGeom>
          <a:noFill/>
          <a:ln>
            <a:noFill/>
          </a:ln>
        </p:spPr>
        <p:txBody>
          <a:bodyPr lIns="91425" tIns="91425" rIns="91425" bIns="91425" anchor="t" anchorCtr="0">
            <a:noAutofit/>
          </a:bodyPr>
          <a:lstStyle/>
          <a:p>
            <a:pPr>
              <a:spcBef>
                <a:spcPts val="0"/>
              </a:spcBef>
              <a:buNone/>
            </a:pPr>
            <a:r>
              <a:rPr lang="en" sz="1800" b="1">
                <a:solidFill>
                  <a:srgbClr val="FFFFFF"/>
                </a:solidFill>
              </a:rPr>
              <a:t>3.2 mm</a:t>
            </a:r>
          </a:p>
        </p:txBody>
      </p:sp>
      <p:sp>
        <p:nvSpPr>
          <p:cNvPr id="188" name="Shape 188"/>
          <p:cNvSpPr txBox="1"/>
          <p:nvPr/>
        </p:nvSpPr>
        <p:spPr>
          <a:xfrm>
            <a:off x="3959550" y="4925850"/>
            <a:ext cx="3739500" cy="136800"/>
          </a:xfrm>
          <a:prstGeom prst="rect">
            <a:avLst/>
          </a:prstGeom>
          <a:noFill/>
          <a:ln>
            <a:noFill/>
          </a:ln>
        </p:spPr>
        <p:txBody>
          <a:bodyPr lIns="91425" tIns="91425" rIns="91425" bIns="91425" anchor="t" anchorCtr="0">
            <a:noAutofit/>
          </a:bodyPr>
          <a:lstStyle/>
          <a:p>
            <a:pPr algn="ctr">
              <a:spcBef>
                <a:spcPts val="0"/>
              </a:spcBef>
              <a:buNone/>
            </a:pPr>
            <a:r>
              <a:rPr lang="en" sz="800"/>
              <a:t>Image Credit: hep://arxiv.org/Hp/arxiv/papers/0707/0707.1026.pdf</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The TBM and Token Passing</a:t>
            </a:r>
          </a:p>
        </p:txBody>
      </p:sp>
      <p:sp>
        <p:nvSpPr>
          <p:cNvPr id="194" name="Shape 1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The TBM uses a “token” to control and convey information to the ROCs</a:t>
            </a:r>
          </a:p>
          <a:p>
            <a:pPr marL="457200" lvl="0" indent="-381000" rtl="0">
              <a:spcBef>
                <a:spcPts val="0"/>
              </a:spcBef>
              <a:buClr>
                <a:schemeClr val="dk1"/>
              </a:buClr>
              <a:buSzPct val="100000"/>
              <a:buFont typeface="Arial"/>
              <a:buChar char="●"/>
            </a:pPr>
            <a:r>
              <a:rPr lang="en" sz="2400"/>
              <a:t>The token is also used by the TBM to register the state of each ROC</a:t>
            </a:r>
          </a:p>
          <a:p>
            <a:pPr marL="457200" lvl="0" indent="-381000" rtl="0">
              <a:spcBef>
                <a:spcPts val="0"/>
              </a:spcBef>
              <a:buClr>
                <a:schemeClr val="dk1"/>
              </a:buClr>
              <a:buSzPct val="100000"/>
              <a:buFont typeface="Arial"/>
              <a:buChar char="●"/>
            </a:pPr>
            <a:r>
              <a:rPr lang="en" sz="2400"/>
              <a:t>TBMs send tokens through the ROCs before acquiring data, if the token is not returned to the TBM in a certain time interval, the event is labeled a “No Token Pass” and the ROCs clear their data buffers</a:t>
            </a:r>
          </a:p>
          <a:p>
            <a:pPr marL="457200" lvl="0" indent="-381000" rtl="0">
              <a:spcBef>
                <a:spcPts val="0"/>
              </a:spcBef>
              <a:buClr>
                <a:schemeClr val="dk1"/>
              </a:buClr>
              <a:buSzPct val="100000"/>
              <a:buFont typeface="Arial"/>
              <a:buChar char="●"/>
            </a:pPr>
            <a:r>
              <a:rPr lang="en" sz="2400"/>
              <a:t>The TBMs are a direct line of communication between the detector and the LHC operators above CMS</a:t>
            </a:r>
          </a:p>
          <a:p>
            <a:pPr lvl="0">
              <a:spcBef>
                <a:spcPts val="0"/>
              </a:spcBef>
              <a:buNone/>
            </a:pPr>
            <a:endParaRPr sz="24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Testing the Chips - The Setup</a:t>
            </a:r>
          </a:p>
        </p:txBody>
      </p:sp>
      <p:sp>
        <p:nvSpPr>
          <p:cNvPr id="200" name="Shape 2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01" name="Shape 201"/>
          <p:cNvPicPr preferRelativeResize="0"/>
          <p:nvPr/>
        </p:nvPicPr>
        <p:blipFill>
          <a:blip r:embed="rId3">
            <a:alphaModFix/>
          </a:blip>
          <a:stretch>
            <a:fillRect/>
          </a:stretch>
        </p:blipFill>
        <p:spPr>
          <a:xfrm>
            <a:off x="3085787" y="1200137"/>
            <a:ext cx="2957502" cy="3943352"/>
          </a:xfrm>
          <a:prstGeom prst="rect">
            <a:avLst/>
          </a:prstGeom>
          <a:noFill/>
          <a:ln>
            <a:noFill/>
          </a:ln>
        </p:spPr>
      </p:pic>
      <p:pic>
        <p:nvPicPr>
          <p:cNvPr id="202" name="Shape 202"/>
          <p:cNvPicPr preferRelativeResize="0"/>
          <p:nvPr/>
        </p:nvPicPr>
        <p:blipFill>
          <a:blip r:embed="rId4">
            <a:alphaModFix/>
          </a:blip>
          <a:stretch>
            <a:fillRect/>
          </a:stretch>
        </p:blipFill>
        <p:spPr>
          <a:xfrm>
            <a:off x="65722" y="1200141"/>
            <a:ext cx="2957502" cy="3943336"/>
          </a:xfrm>
          <a:prstGeom prst="rect">
            <a:avLst/>
          </a:prstGeom>
          <a:noFill/>
          <a:ln>
            <a:noFill/>
          </a:ln>
        </p:spPr>
      </p:pic>
      <p:pic>
        <p:nvPicPr>
          <p:cNvPr id="203" name="Shape 203"/>
          <p:cNvPicPr preferRelativeResize="0"/>
          <p:nvPr/>
        </p:nvPicPr>
        <p:blipFill>
          <a:blip r:embed="rId5">
            <a:alphaModFix/>
          </a:blip>
          <a:stretch>
            <a:fillRect/>
          </a:stretch>
        </p:blipFill>
        <p:spPr>
          <a:xfrm>
            <a:off x="6105847" y="1200141"/>
            <a:ext cx="2957502" cy="39433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i="1"/>
              <a:t>Part 1: The TBM and CMS</a:t>
            </a:r>
          </a:p>
        </p:txBody>
      </p:sp>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Understanding how the LHC and the CMS detector work as a unit</a:t>
            </a:r>
          </a:p>
          <a:p>
            <a:pPr rtl="0">
              <a:spcBef>
                <a:spcPts val="0"/>
              </a:spcBef>
              <a:buNone/>
            </a:pPr>
            <a:endParaRPr sz="2400"/>
          </a:p>
          <a:p>
            <a:pPr marL="457200" lvl="0" indent="-381000" rtl="0">
              <a:spcBef>
                <a:spcPts val="0"/>
              </a:spcBef>
              <a:buClr>
                <a:schemeClr val="dk1"/>
              </a:buClr>
              <a:buSzPct val="100000"/>
              <a:buFont typeface="Arial"/>
              <a:buChar char="●"/>
            </a:pPr>
            <a:r>
              <a:rPr lang="en" sz="2400"/>
              <a:t>Learning how the TBM is a vital part of the CMS detector</a:t>
            </a:r>
          </a:p>
          <a:p>
            <a:pPr rtl="0">
              <a:spcBef>
                <a:spcPts val="0"/>
              </a:spcBef>
              <a:buNone/>
            </a:pPr>
            <a:endParaRPr sz="2400"/>
          </a:p>
          <a:p>
            <a:pPr marL="457200" lvl="0" indent="-381000" rtl="0">
              <a:spcBef>
                <a:spcPts val="0"/>
              </a:spcBef>
              <a:buClr>
                <a:schemeClr val="dk1"/>
              </a:buClr>
              <a:buSzPct val="100000"/>
              <a:buFont typeface="Arial"/>
              <a:buChar char="●"/>
            </a:pPr>
            <a:r>
              <a:rPr lang="en" sz="2400"/>
              <a:t>Physically handling and testing the TBM chips in the Hi-bay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Hardware &amp; Calibration</a:t>
            </a:r>
          </a:p>
        </p:txBody>
      </p:sp>
      <p:sp>
        <p:nvSpPr>
          <p:cNvPr id="209" name="Shape 2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00000"/>
              </a:lnSpc>
              <a:spcBef>
                <a:spcPts val="0"/>
              </a:spcBef>
              <a:buClr>
                <a:schemeClr val="dk1"/>
              </a:buClr>
              <a:buSzPct val="100000"/>
              <a:buFont typeface="Arial"/>
              <a:buChar char="●"/>
            </a:pPr>
            <a:r>
              <a:rPr lang="en" sz="2400"/>
              <a:t>Using Cascade Probe Station and Nucleus 3.2 Interactive Software</a:t>
            </a:r>
          </a:p>
          <a:p>
            <a:pPr marL="457200" lvl="0" indent="-381000" rtl="0">
              <a:spcBef>
                <a:spcPts val="0"/>
              </a:spcBef>
              <a:buClr>
                <a:schemeClr val="dk1"/>
              </a:buClr>
              <a:buSzPct val="100000"/>
              <a:buFont typeface="Arial"/>
              <a:buChar char="●"/>
            </a:pPr>
            <a:r>
              <a:rPr lang="en" sz="2400"/>
              <a:t>The stage (or chuck) moves freely beneath a stationary testing board that contains a probing zone</a:t>
            </a:r>
          </a:p>
          <a:p>
            <a:pPr marL="457200" lvl="0" indent="-381000" rtl="0">
              <a:spcBef>
                <a:spcPts val="0"/>
              </a:spcBef>
              <a:buClr>
                <a:schemeClr val="dk1"/>
              </a:buClr>
              <a:buSzPct val="100000"/>
              <a:buFont typeface="Arial"/>
              <a:buChar char="●"/>
            </a:pPr>
            <a:r>
              <a:rPr lang="en" sz="2400"/>
              <a:t>The wafer is placed on the chuck and raised up to the board to make a connection and run tests (Note: Only 50 </a:t>
            </a:r>
            <a:r>
              <a:rPr lang="en" sz="2400">
                <a:solidFill>
                  <a:srgbClr val="000000"/>
                </a:solidFill>
              </a:rPr>
              <a:t>μm of freeplay are allowed when making connection)</a:t>
            </a:r>
          </a:p>
          <a:p>
            <a:pPr marL="457200" lvl="0" indent="-381000">
              <a:spcBef>
                <a:spcPts val="0"/>
              </a:spcBef>
              <a:buClr>
                <a:srgbClr val="000000"/>
              </a:buClr>
              <a:buSzPct val="100000"/>
              <a:buFont typeface="Arial"/>
              <a:buChar char="●"/>
            </a:pPr>
            <a:r>
              <a:rPr lang="en" sz="2400">
                <a:solidFill>
                  <a:srgbClr val="000000"/>
                </a:solidFill>
              </a:rPr>
              <a:t>Some issues with the chuck being unbalanced could lead to crashing the probe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Putting on a Single TBM Chip</a:t>
            </a:r>
          </a:p>
        </p:txBody>
      </p:sp>
      <p:pic>
        <p:nvPicPr>
          <p:cNvPr id="215" name="Shape 215"/>
          <p:cNvPicPr preferRelativeResize="0"/>
          <p:nvPr/>
        </p:nvPicPr>
        <p:blipFill rotWithShape="1">
          <a:blip r:embed="rId3">
            <a:alphaModFix/>
          </a:blip>
          <a:srcRect l="25441" t="28507" r="25613" b="6017"/>
          <a:stretch/>
        </p:blipFill>
        <p:spPr>
          <a:xfrm rot="5400000">
            <a:off x="-381112" y="1724287"/>
            <a:ext cx="3642599" cy="2740874"/>
          </a:xfrm>
          <a:prstGeom prst="rect">
            <a:avLst/>
          </a:prstGeom>
          <a:noFill/>
          <a:ln>
            <a:noFill/>
          </a:ln>
        </p:spPr>
      </p:pic>
      <p:pic>
        <p:nvPicPr>
          <p:cNvPr id="216" name="Shape 216"/>
          <p:cNvPicPr preferRelativeResize="0"/>
          <p:nvPr/>
        </p:nvPicPr>
        <p:blipFill>
          <a:blip r:embed="rId4">
            <a:alphaModFix/>
          </a:blip>
          <a:stretch>
            <a:fillRect/>
          </a:stretch>
        </p:blipFill>
        <p:spPr>
          <a:xfrm>
            <a:off x="2935999" y="1273300"/>
            <a:ext cx="2732139" cy="3642852"/>
          </a:xfrm>
          <a:prstGeom prst="rect">
            <a:avLst/>
          </a:prstGeom>
          <a:noFill/>
          <a:ln>
            <a:noFill/>
          </a:ln>
        </p:spPr>
      </p:pic>
      <p:pic>
        <p:nvPicPr>
          <p:cNvPr id="217" name="Shape 217"/>
          <p:cNvPicPr preferRelativeResize="0"/>
          <p:nvPr/>
        </p:nvPicPr>
        <p:blipFill rotWithShape="1">
          <a:blip r:embed="rId5">
            <a:alphaModFix/>
          </a:blip>
          <a:srcRect b="16701"/>
          <a:stretch/>
        </p:blipFill>
        <p:spPr>
          <a:xfrm>
            <a:off x="5793525" y="1273299"/>
            <a:ext cx="3280020" cy="3642852"/>
          </a:xfrm>
          <a:prstGeom prst="rect">
            <a:avLst/>
          </a:prstGeom>
          <a:noFill/>
          <a:ln>
            <a:noFill/>
          </a:ln>
        </p:spPr>
      </p:pic>
      <p:cxnSp>
        <p:nvCxnSpPr>
          <p:cNvPr id="218" name="Shape 218"/>
          <p:cNvCxnSpPr/>
          <p:nvPr/>
        </p:nvCxnSpPr>
        <p:spPr>
          <a:xfrm>
            <a:off x="641525" y="2352275"/>
            <a:ext cx="776699" cy="0"/>
          </a:xfrm>
          <a:prstGeom prst="straightConnector1">
            <a:avLst/>
          </a:prstGeom>
          <a:noFill/>
          <a:ln w="19050" cap="flat">
            <a:solidFill>
              <a:srgbClr val="000000"/>
            </a:solidFill>
            <a:prstDash val="solid"/>
            <a:round/>
            <a:headEnd type="triangle" w="lg" len="lg"/>
            <a:tailEnd type="triangle" w="lg" len="lg"/>
          </a:ln>
        </p:spPr>
      </p:cxnSp>
      <p:sp>
        <p:nvSpPr>
          <p:cNvPr id="219" name="Shape 219"/>
          <p:cNvSpPr txBox="1"/>
          <p:nvPr/>
        </p:nvSpPr>
        <p:spPr>
          <a:xfrm>
            <a:off x="562775" y="1738950"/>
            <a:ext cx="934199" cy="202500"/>
          </a:xfrm>
          <a:prstGeom prst="rect">
            <a:avLst/>
          </a:prstGeom>
          <a:noFill/>
          <a:ln>
            <a:noFill/>
          </a:ln>
        </p:spPr>
        <p:txBody>
          <a:bodyPr lIns="91425" tIns="91425" rIns="91425" bIns="91425" anchor="t" anchorCtr="0">
            <a:noAutofit/>
          </a:bodyPr>
          <a:lstStyle/>
          <a:p>
            <a:pPr>
              <a:spcBef>
                <a:spcPts val="0"/>
              </a:spcBef>
              <a:buNone/>
            </a:pPr>
            <a:r>
              <a:rPr lang="en" b="1">
                <a:latin typeface="Georgia"/>
                <a:ea typeface="Georgia"/>
                <a:cs typeface="Georgia"/>
                <a:sym typeface="Georgia"/>
              </a:rPr>
              <a:t>~1.6 cm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1000"/>
                                        <p:tgtEl>
                                          <p:spTgt spid="219"/>
                                        </p:tgtEl>
                                      </p:cBhvr>
                                    </p:animEffect>
                                  </p:childTnLst>
                                </p:cTn>
                              </p:par>
                              <p:par>
                                <p:cTn id="11" presetID="10" presetClass="entr" presetSubtype="0" fill="hold"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fade">
                                      <p:cBhvr>
                                        <p:cTn id="13" dur="1000"/>
                                        <p:tgtEl>
                                          <p:spTgt spid="2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6"/>
                                        </p:tgtEl>
                                        <p:attrNameLst>
                                          <p:attrName>style.visibility</p:attrName>
                                        </p:attrNameLst>
                                      </p:cBhvr>
                                      <p:to>
                                        <p:strVal val="visible"/>
                                      </p:to>
                                    </p:set>
                                    <p:animEffect transition="in" filter="fade">
                                      <p:cBhvr>
                                        <p:cTn id="18" dur="1000"/>
                                        <p:tgtEl>
                                          <p:spTgt spid="2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7"/>
                                        </p:tgtEl>
                                        <p:attrNameLst>
                                          <p:attrName>style.visibility</p:attrName>
                                        </p:attrNameLst>
                                      </p:cBhvr>
                                      <p:to>
                                        <p:strVal val="visible"/>
                                      </p:to>
                                    </p:set>
                                    <p:animEffect transition="in" filter="fade">
                                      <p:cBhvr>
                                        <p:cTn id="23"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Aligning the Probe</a:t>
            </a:r>
          </a:p>
        </p:txBody>
      </p:sp>
      <p:pic>
        <p:nvPicPr>
          <p:cNvPr id="225" name="Shape 225"/>
          <p:cNvPicPr preferRelativeResize="0"/>
          <p:nvPr/>
        </p:nvPicPr>
        <p:blipFill>
          <a:blip r:embed="rId3">
            <a:alphaModFix/>
          </a:blip>
          <a:stretch>
            <a:fillRect/>
          </a:stretch>
        </p:blipFill>
        <p:spPr>
          <a:xfrm>
            <a:off x="493097" y="1202825"/>
            <a:ext cx="2955500" cy="3940676"/>
          </a:xfrm>
          <a:prstGeom prst="rect">
            <a:avLst/>
          </a:prstGeom>
          <a:noFill/>
          <a:ln>
            <a:noFill/>
          </a:ln>
        </p:spPr>
      </p:pic>
      <p:pic>
        <p:nvPicPr>
          <p:cNvPr id="226" name="Shape 226"/>
          <p:cNvPicPr preferRelativeResize="0"/>
          <p:nvPr/>
        </p:nvPicPr>
        <p:blipFill>
          <a:blip r:embed="rId4">
            <a:alphaModFix/>
          </a:blip>
          <a:stretch>
            <a:fillRect/>
          </a:stretch>
        </p:blipFill>
        <p:spPr>
          <a:xfrm>
            <a:off x="4074075" y="1367187"/>
            <a:ext cx="4612725" cy="34595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Testing Wafers</a:t>
            </a:r>
          </a:p>
        </p:txBody>
      </p:sp>
      <p:sp>
        <p:nvSpPr>
          <p:cNvPr id="232" name="Shape 2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Contain thousands of TBM chips</a:t>
            </a:r>
          </a:p>
          <a:p>
            <a:pPr rtl="0">
              <a:spcBef>
                <a:spcPts val="0"/>
              </a:spcBef>
              <a:buNone/>
            </a:pPr>
            <a:endParaRPr sz="2400"/>
          </a:p>
          <a:p>
            <a:pPr marL="457200" lvl="0" indent="-381000" rtl="0">
              <a:lnSpc>
                <a:spcPct val="100000"/>
              </a:lnSpc>
              <a:spcBef>
                <a:spcPts val="0"/>
              </a:spcBef>
              <a:buClr>
                <a:schemeClr val="dk1"/>
              </a:buClr>
              <a:buSzPct val="100000"/>
              <a:buFont typeface="Arial"/>
              <a:buChar char="●"/>
            </a:pPr>
            <a:r>
              <a:rPr lang="en" sz="2400"/>
              <a:t>200 mm diameter wafer with 3 different types of TBM chips on it</a:t>
            </a:r>
          </a:p>
          <a:p>
            <a:pPr rtl="0">
              <a:lnSpc>
                <a:spcPct val="100000"/>
              </a:lnSpc>
              <a:spcBef>
                <a:spcPts val="0"/>
              </a:spcBef>
              <a:buNone/>
            </a:pPr>
            <a:endParaRPr sz="2400"/>
          </a:p>
          <a:p>
            <a:pPr lvl="0" rtl="0">
              <a:lnSpc>
                <a:spcPct val="100000"/>
              </a:lnSpc>
              <a:spcBef>
                <a:spcPts val="0"/>
              </a:spcBef>
              <a:buNone/>
            </a:pPr>
            <a:endParaRPr sz="2400"/>
          </a:p>
          <a:p>
            <a:pPr rtl="0">
              <a:lnSpc>
                <a:spcPct val="100000"/>
              </a:lnSpc>
              <a:spcBef>
                <a:spcPts val="0"/>
              </a:spcBef>
              <a:buNone/>
            </a:pPr>
            <a:endParaRPr sz="2400"/>
          </a:p>
          <a:p>
            <a:pPr lvl="0">
              <a:lnSpc>
                <a:spcPct val="100000"/>
              </a:lnSpc>
              <a:spcBef>
                <a:spcPts val="0"/>
              </a:spcBef>
              <a:buNone/>
            </a:pPr>
            <a:endParaRPr sz="2400"/>
          </a:p>
        </p:txBody>
      </p:sp>
      <p:pic>
        <p:nvPicPr>
          <p:cNvPr id="233" name="Shape 233"/>
          <p:cNvPicPr preferRelativeResize="0"/>
          <p:nvPr/>
        </p:nvPicPr>
        <p:blipFill>
          <a:blip r:embed="rId3">
            <a:alphaModFix/>
          </a:blip>
          <a:stretch>
            <a:fillRect/>
          </a:stretch>
        </p:blipFill>
        <p:spPr>
          <a:xfrm>
            <a:off x="4580725" y="2746225"/>
            <a:ext cx="4261825" cy="2397274"/>
          </a:xfrm>
          <a:prstGeom prst="rect">
            <a:avLst/>
          </a:prstGeom>
          <a:noFill/>
          <a:ln>
            <a:noFill/>
          </a:ln>
        </p:spPr>
      </p:pic>
      <p:pic>
        <p:nvPicPr>
          <p:cNvPr id="234" name="Shape 234"/>
          <p:cNvPicPr preferRelativeResize="0"/>
          <p:nvPr/>
        </p:nvPicPr>
        <p:blipFill>
          <a:blip r:embed="rId4">
            <a:alphaModFix/>
          </a:blip>
          <a:stretch>
            <a:fillRect/>
          </a:stretch>
        </p:blipFill>
        <p:spPr>
          <a:xfrm>
            <a:off x="326399" y="3016335"/>
            <a:ext cx="3781625" cy="212716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Making Contact</a:t>
            </a:r>
          </a:p>
        </p:txBody>
      </p:sp>
      <p:pic>
        <p:nvPicPr>
          <p:cNvPr id="240" name="Shape 240"/>
          <p:cNvPicPr preferRelativeResize="0"/>
          <p:nvPr/>
        </p:nvPicPr>
        <p:blipFill>
          <a:blip r:embed="rId3">
            <a:alphaModFix/>
          </a:blip>
          <a:stretch>
            <a:fillRect/>
          </a:stretch>
        </p:blipFill>
        <p:spPr>
          <a:xfrm>
            <a:off x="137600" y="1159250"/>
            <a:ext cx="7083149" cy="3984250"/>
          </a:xfrm>
          <a:prstGeom prst="rect">
            <a:avLst/>
          </a:prstGeom>
          <a:noFill/>
          <a:ln>
            <a:noFill/>
          </a:ln>
        </p:spPr>
      </p:pic>
      <p:cxnSp>
        <p:nvCxnSpPr>
          <p:cNvPr id="241" name="Shape 241"/>
          <p:cNvCxnSpPr>
            <a:stCxn id="242" idx="1"/>
          </p:cNvCxnSpPr>
          <p:nvPr/>
        </p:nvCxnSpPr>
        <p:spPr>
          <a:xfrm flipH="1">
            <a:off x="3871799" y="2825024"/>
            <a:ext cx="3669000" cy="1564499"/>
          </a:xfrm>
          <a:prstGeom prst="straightConnector1">
            <a:avLst/>
          </a:prstGeom>
          <a:noFill/>
          <a:ln w="19050" cap="flat">
            <a:solidFill>
              <a:srgbClr val="000000"/>
            </a:solidFill>
            <a:prstDash val="solid"/>
            <a:round/>
            <a:headEnd type="none" w="lg" len="lg"/>
            <a:tailEnd type="triangle" w="lg" len="lg"/>
          </a:ln>
        </p:spPr>
      </p:cxnSp>
      <p:sp>
        <p:nvSpPr>
          <p:cNvPr id="242" name="Shape 242"/>
          <p:cNvSpPr txBox="1"/>
          <p:nvPr/>
        </p:nvSpPr>
        <p:spPr>
          <a:xfrm>
            <a:off x="7540800" y="2577375"/>
            <a:ext cx="1283100" cy="495299"/>
          </a:xfrm>
          <a:prstGeom prst="rect">
            <a:avLst/>
          </a:prstGeom>
          <a:noFill/>
          <a:ln>
            <a:noFill/>
          </a:ln>
        </p:spPr>
        <p:txBody>
          <a:bodyPr lIns="91425" tIns="91425" rIns="91425" bIns="91425" anchor="t" anchorCtr="0">
            <a:noAutofit/>
          </a:bodyPr>
          <a:lstStyle/>
          <a:p>
            <a:pPr>
              <a:spcBef>
                <a:spcPts val="0"/>
              </a:spcBef>
              <a:buNone/>
            </a:pPr>
            <a:r>
              <a:rPr lang="en">
                <a:latin typeface="Georgia"/>
                <a:ea typeface="Georgia"/>
                <a:cs typeface="Georgia"/>
                <a:sym typeface="Georgia"/>
              </a:rPr>
              <a:t>Scratches Indicate Clear Contact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par>
                                <p:cTn id="8" presetID="10" presetClass="entr" presetSubtype="0" fill="hold" nodeType="withEffect">
                                  <p:stCondLst>
                                    <p:cond delay="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1000"/>
                                        <p:tgtEl>
                                          <p:spTgt spid="241"/>
                                        </p:tgtEl>
                                      </p:cBhvr>
                                    </p:animEffect>
                                  </p:childTnLst>
                                </p:cTn>
                              </p:par>
                              <p:par>
                                <p:cTn id="11" presetID="10" presetClass="entr" presetSubtype="0" fill="hold" nodeType="withEffect">
                                  <p:stCondLst>
                                    <p:cond delay="0"/>
                                  </p:stCondLst>
                                  <p:childTnLst>
                                    <p:set>
                                      <p:cBhvr>
                                        <p:cTn id="12" dur="1" fill="hold">
                                          <p:stCondLst>
                                            <p:cond delay="0"/>
                                          </p:stCondLst>
                                        </p:cTn>
                                        <p:tgtEl>
                                          <p:spTgt spid="242"/>
                                        </p:tgtEl>
                                        <p:attrNameLst>
                                          <p:attrName>style.visibility</p:attrName>
                                        </p:attrNameLst>
                                      </p:cBhvr>
                                      <p:to>
                                        <p:strVal val="visible"/>
                                      </p:to>
                                    </p:set>
                                    <p:animEffect transition="in" filter="fade">
                                      <p:cBhvr>
                                        <p:cTn id="13"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Running the Test Code</a:t>
            </a:r>
          </a:p>
        </p:txBody>
      </p:sp>
      <p:sp>
        <p:nvSpPr>
          <p:cNvPr id="248" name="Shape 2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49" name="Shape 249"/>
          <p:cNvPicPr preferRelativeResize="0"/>
          <p:nvPr/>
        </p:nvPicPr>
        <p:blipFill rotWithShape="1">
          <a:blip r:embed="rId3">
            <a:alphaModFix/>
          </a:blip>
          <a:srcRect l="49" b="8206"/>
          <a:stretch/>
        </p:blipFill>
        <p:spPr>
          <a:xfrm>
            <a:off x="2225" y="1155125"/>
            <a:ext cx="9144000" cy="4721374"/>
          </a:xfrm>
          <a:prstGeom prst="rect">
            <a:avLst/>
          </a:prstGeom>
          <a:noFill/>
          <a:ln>
            <a:noFill/>
          </a:ln>
        </p:spPr>
      </p:pic>
      <p:cxnSp>
        <p:nvCxnSpPr>
          <p:cNvPr id="250" name="Shape 250"/>
          <p:cNvCxnSpPr>
            <a:stCxn id="251" idx="3"/>
          </p:cNvCxnSpPr>
          <p:nvPr/>
        </p:nvCxnSpPr>
        <p:spPr>
          <a:xfrm rot="10800000" flipH="1">
            <a:off x="5357349" y="4164500"/>
            <a:ext cx="1677000" cy="33599"/>
          </a:xfrm>
          <a:prstGeom prst="straightConnector1">
            <a:avLst/>
          </a:prstGeom>
          <a:noFill/>
          <a:ln w="19050" cap="flat">
            <a:solidFill>
              <a:schemeClr val="dk2"/>
            </a:solidFill>
            <a:prstDash val="solid"/>
            <a:round/>
            <a:headEnd type="none" w="lg" len="lg"/>
            <a:tailEnd type="triangle" w="lg" len="lg"/>
          </a:ln>
        </p:spPr>
      </p:cxnSp>
      <p:cxnSp>
        <p:nvCxnSpPr>
          <p:cNvPr id="252" name="Shape 252"/>
          <p:cNvCxnSpPr/>
          <p:nvPr/>
        </p:nvCxnSpPr>
        <p:spPr>
          <a:xfrm>
            <a:off x="6404050" y="1418125"/>
            <a:ext cx="641699" cy="1148099"/>
          </a:xfrm>
          <a:prstGeom prst="straightConnector1">
            <a:avLst/>
          </a:prstGeom>
          <a:noFill/>
          <a:ln w="19050" cap="flat">
            <a:solidFill>
              <a:schemeClr val="dk2"/>
            </a:solidFill>
            <a:prstDash val="solid"/>
            <a:round/>
            <a:headEnd type="none" w="lg" len="lg"/>
            <a:tailEnd type="triangle" w="lg" len="lg"/>
          </a:ln>
        </p:spPr>
      </p:cxnSp>
      <p:cxnSp>
        <p:nvCxnSpPr>
          <p:cNvPr id="253" name="Shape 253"/>
          <p:cNvCxnSpPr>
            <a:stCxn id="254" idx="3"/>
          </p:cNvCxnSpPr>
          <p:nvPr/>
        </p:nvCxnSpPr>
        <p:spPr>
          <a:xfrm rot="10800000" flipH="1">
            <a:off x="5807524" y="3068425"/>
            <a:ext cx="1474499" cy="471599"/>
          </a:xfrm>
          <a:prstGeom prst="straightConnector1">
            <a:avLst/>
          </a:prstGeom>
          <a:noFill/>
          <a:ln w="19050" cap="flat">
            <a:solidFill>
              <a:schemeClr val="dk2"/>
            </a:solidFill>
            <a:prstDash val="solid"/>
            <a:round/>
            <a:headEnd type="none" w="lg" len="lg"/>
            <a:tailEnd type="triangle" w="lg" len="lg"/>
          </a:ln>
        </p:spPr>
      </p:cxnSp>
      <p:cxnSp>
        <p:nvCxnSpPr>
          <p:cNvPr id="255" name="Shape 255"/>
          <p:cNvCxnSpPr>
            <a:stCxn id="254" idx="3"/>
          </p:cNvCxnSpPr>
          <p:nvPr/>
        </p:nvCxnSpPr>
        <p:spPr>
          <a:xfrm>
            <a:off x="5807524" y="3540024"/>
            <a:ext cx="1474499" cy="147300"/>
          </a:xfrm>
          <a:prstGeom prst="straightConnector1">
            <a:avLst/>
          </a:prstGeom>
          <a:noFill/>
          <a:ln w="19050" cap="flat">
            <a:solidFill>
              <a:schemeClr val="dk2"/>
            </a:solidFill>
            <a:prstDash val="solid"/>
            <a:round/>
            <a:headEnd type="none" w="lg" len="lg"/>
            <a:tailEnd type="triangle" w="lg" len="lg"/>
          </a:ln>
        </p:spPr>
      </p:cxnSp>
      <p:sp>
        <p:nvSpPr>
          <p:cNvPr id="256" name="Shape 256"/>
          <p:cNvSpPr txBox="1"/>
          <p:nvPr/>
        </p:nvSpPr>
        <p:spPr>
          <a:xfrm>
            <a:off x="4378150" y="1155125"/>
            <a:ext cx="2284800" cy="483900"/>
          </a:xfrm>
          <a:prstGeom prst="rect">
            <a:avLst/>
          </a:prstGeom>
          <a:noFill/>
          <a:ln>
            <a:noFill/>
          </a:ln>
        </p:spPr>
        <p:txBody>
          <a:bodyPr lIns="91425" tIns="91425" rIns="91425" bIns="91425" anchor="t" anchorCtr="0">
            <a:noAutofit/>
          </a:bodyPr>
          <a:lstStyle/>
          <a:p>
            <a:pPr algn="ctr">
              <a:spcBef>
                <a:spcPts val="0"/>
              </a:spcBef>
              <a:buNone/>
            </a:pPr>
            <a:r>
              <a:rPr lang="en" b="1">
                <a:latin typeface="Georgia"/>
                <a:ea typeface="Georgia"/>
                <a:cs typeface="Georgia"/>
                <a:sym typeface="Georgia"/>
              </a:rPr>
              <a:t>Interface Header</a:t>
            </a:r>
          </a:p>
        </p:txBody>
      </p:sp>
      <p:sp>
        <p:nvSpPr>
          <p:cNvPr id="254" name="Shape 254"/>
          <p:cNvSpPr txBox="1"/>
          <p:nvPr/>
        </p:nvSpPr>
        <p:spPr>
          <a:xfrm>
            <a:off x="4333025" y="3382375"/>
            <a:ext cx="1474499" cy="315299"/>
          </a:xfrm>
          <a:prstGeom prst="rect">
            <a:avLst/>
          </a:prstGeom>
          <a:noFill/>
          <a:ln>
            <a:noFill/>
          </a:ln>
        </p:spPr>
        <p:txBody>
          <a:bodyPr lIns="91425" tIns="91425" rIns="91425" bIns="91425" anchor="t" anchorCtr="0">
            <a:noAutofit/>
          </a:bodyPr>
          <a:lstStyle/>
          <a:p>
            <a:pPr algn="ctr">
              <a:spcBef>
                <a:spcPts val="0"/>
              </a:spcBef>
              <a:buNone/>
            </a:pPr>
            <a:r>
              <a:rPr lang="en" b="1">
                <a:latin typeface="Georgia"/>
                <a:ea typeface="Georgia"/>
                <a:cs typeface="Georgia"/>
                <a:sym typeface="Georgia"/>
              </a:rPr>
              <a:t>GUI Headers</a:t>
            </a:r>
          </a:p>
        </p:txBody>
      </p:sp>
      <p:sp>
        <p:nvSpPr>
          <p:cNvPr id="251" name="Shape 251"/>
          <p:cNvSpPr txBox="1"/>
          <p:nvPr/>
        </p:nvSpPr>
        <p:spPr>
          <a:xfrm>
            <a:off x="2431150" y="4046150"/>
            <a:ext cx="2926199" cy="303900"/>
          </a:xfrm>
          <a:prstGeom prst="rect">
            <a:avLst/>
          </a:prstGeom>
          <a:noFill/>
          <a:ln>
            <a:noFill/>
          </a:ln>
        </p:spPr>
        <p:txBody>
          <a:bodyPr lIns="91425" tIns="91425" rIns="91425" bIns="91425" anchor="t" anchorCtr="0">
            <a:noAutofit/>
          </a:bodyPr>
          <a:lstStyle/>
          <a:p>
            <a:pPr algn="ctr">
              <a:spcBef>
                <a:spcPts val="0"/>
              </a:spcBef>
              <a:buNone/>
            </a:pPr>
            <a:r>
              <a:rPr lang="en" b="1">
                <a:latin typeface="Georgia"/>
                <a:ea typeface="Georgia"/>
                <a:cs typeface="Georgia"/>
                <a:sym typeface="Georgia"/>
              </a:rPr>
              <a:t>Reference Library for Code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228600" y="218400"/>
            <a:ext cx="8686800" cy="857400"/>
          </a:xfrm>
          <a:prstGeom prst="rect">
            <a:avLst/>
          </a:prstGeom>
        </p:spPr>
        <p:txBody>
          <a:bodyPr lIns="91425" tIns="91425" rIns="91425" bIns="91425" anchor="ctr" anchorCtr="0">
            <a:noAutofit/>
          </a:bodyPr>
          <a:lstStyle/>
          <a:p>
            <a:pPr>
              <a:spcBef>
                <a:spcPts val="0"/>
              </a:spcBef>
              <a:buNone/>
            </a:pPr>
            <a:r>
              <a:rPr lang="en"/>
              <a:t>Summary of New TBM Benefits</a:t>
            </a:r>
          </a:p>
        </p:txBody>
      </p:sp>
      <p:sp>
        <p:nvSpPr>
          <p:cNvPr id="262" name="Shape 2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a:t>TBM 09 is digital, whereas the current version is analog (TBM 05a)</a:t>
            </a:r>
          </a:p>
          <a:p>
            <a:pPr lvl="0" rtl="0">
              <a:spcBef>
                <a:spcPts val="0"/>
              </a:spcBef>
              <a:buNone/>
            </a:pPr>
            <a:endParaRPr sz="1800"/>
          </a:p>
          <a:p>
            <a:pPr marL="457200" lvl="0" indent="-342900" rtl="0">
              <a:spcBef>
                <a:spcPts val="0"/>
              </a:spcBef>
              <a:buClr>
                <a:schemeClr val="dk1"/>
              </a:buClr>
              <a:buSzPct val="100000"/>
              <a:buFont typeface="Arial"/>
              <a:buChar char="●"/>
            </a:pPr>
            <a:r>
              <a:rPr lang="en" sz="1800"/>
              <a:t>The TBM 09 uses two TBM 08b cores that it splits between the ROCs, this allows for a more precise control when analyzing malfunctions</a:t>
            </a:r>
          </a:p>
          <a:p>
            <a:pPr lvl="0" rtl="0">
              <a:spcBef>
                <a:spcPts val="0"/>
              </a:spcBef>
              <a:buNone/>
            </a:pPr>
            <a:endParaRPr sz="1800"/>
          </a:p>
          <a:p>
            <a:pPr marL="457200" lvl="0" indent="-342900" rtl="0">
              <a:spcBef>
                <a:spcPts val="0"/>
              </a:spcBef>
              <a:buClr>
                <a:schemeClr val="dk1"/>
              </a:buClr>
              <a:buSzPct val="100000"/>
              <a:buFont typeface="Arial"/>
              <a:buChar char="●"/>
            </a:pPr>
            <a:r>
              <a:rPr lang="en" sz="1800"/>
              <a:t>Because the ROCs are distributed, the control room can reset certain ROCs without resetting a whole module (this is good for testing issues)</a:t>
            </a:r>
          </a:p>
          <a:p>
            <a:pPr lvl="0" rtl="0">
              <a:spcBef>
                <a:spcPts val="0"/>
              </a:spcBef>
              <a:buNone/>
            </a:pPr>
            <a:endParaRPr sz="1800"/>
          </a:p>
          <a:p>
            <a:pPr marL="457200" lvl="0" indent="-342900" rtl="0">
              <a:spcBef>
                <a:spcPts val="0"/>
              </a:spcBef>
              <a:buClr>
                <a:schemeClr val="dk1"/>
              </a:buClr>
              <a:buSzPct val="100000"/>
              <a:buFont typeface="Arial"/>
              <a:buChar char="●"/>
            </a:pPr>
            <a:r>
              <a:rPr lang="en" sz="1800"/>
              <a:t>The TBM 09 is more radiation resistant and also has the benefit of being made of less material which interferes with possible particle detection far less</a:t>
            </a:r>
          </a:p>
          <a:p>
            <a:pPr lvl="0" rtl="0">
              <a:spcBef>
                <a:spcPts val="0"/>
              </a:spcBef>
              <a:buNone/>
            </a:pPr>
            <a:endParaRPr sz="1800"/>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i="1"/>
              <a:t>Part 2: Coding</a:t>
            </a:r>
          </a:p>
        </p:txBody>
      </p:sp>
      <p:sp>
        <p:nvSpPr>
          <p:cNvPr id="268" name="Shape 2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Work with the programming language of C++</a:t>
            </a:r>
          </a:p>
          <a:p>
            <a:pPr rtl="0">
              <a:spcBef>
                <a:spcPts val="0"/>
              </a:spcBef>
              <a:buNone/>
            </a:pPr>
            <a:endParaRPr sz="2400"/>
          </a:p>
          <a:p>
            <a:pPr marL="457200" lvl="0" indent="-381000" rtl="0">
              <a:spcBef>
                <a:spcPts val="0"/>
              </a:spcBef>
              <a:buClr>
                <a:schemeClr val="dk1"/>
              </a:buClr>
              <a:buSzPct val="100000"/>
              <a:buFont typeface="Arial"/>
              <a:buChar char="●"/>
            </a:pPr>
            <a:r>
              <a:rPr lang="en" sz="2400"/>
              <a:t>Using the data analysis framework ROOT to interpret simulated data</a:t>
            </a:r>
          </a:p>
          <a:p>
            <a:pPr rtl="0">
              <a:spcBef>
                <a:spcPts val="0"/>
              </a:spcBef>
              <a:buNone/>
            </a:pPr>
            <a:endParaRPr sz="2400"/>
          </a:p>
          <a:p>
            <a:pPr marL="457200" lvl="0" indent="-381000">
              <a:spcBef>
                <a:spcPts val="0"/>
              </a:spcBef>
              <a:buClr>
                <a:schemeClr val="dk1"/>
              </a:buClr>
              <a:buSzPct val="100000"/>
              <a:buFont typeface="Arial"/>
              <a:buChar char="●"/>
            </a:pPr>
            <a:r>
              <a:rPr lang="en" sz="2400"/>
              <a:t>Using these two in tandem to create small programs that create useful interpretations of data</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Analyzing the Data</a:t>
            </a:r>
          </a:p>
        </p:txBody>
      </p:sp>
      <p:sp>
        <p:nvSpPr>
          <p:cNvPr id="274" name="Shape 274"/>
          <p:cNvSpPr txBox="1">
            <a:spLocks noGrp="1"/>
          </p:cNvSpPr>
          <p:nvPr>
            <p:ph type="body" idx="1"/>
          </p:nvPr>
        </p:nvSpPr>
        <p:spPr>
          <a:xfrm>
            <a:off x="4019900" y="1800887"/>
            <a:ext cx="5060099" cy="2388300"/>
          </a:xfrm>
          <a:prstGeom prst="rect">
            <a:avLst/>
          </a:prstGeom>
        </p:spPr>
        <p:txBody>
          <a:bodyPr lIns="91425" tIns="91425" rIns="91425" bIns="91425" anchor="t" anchorCtr="0">
            <a:noAutofit/>
          </a:bodyPr>
          <a:lstStyle/>
          <a:p>
            <a:pPr rtl="0">
              <a:spcBef>
                <a:spcPts val="0"/>
              </a:spcBef>
              <a:buNone/>
            </a:pPr>
            <a:r>
              <a:rPr lang="en"/>
              <a:t>Data analysis framework used to effectively store, recall, and analyze the large amounts of data output by the LHC </a:t>
            </a:r>
          </a:p>
          <a:p>
            <a:pPr rtl="0">
              <a:spcBef>
                <a:spcPts val="0"/>
              </a:spcBef>
              <a:buNone/>
            </a:pPr>
            <a:endParaRPr/>
          </a:p>
          <a:p>
            <a:pPr>
              <a:spcBef>
                <a:spcPts val="0"/>
              </a:spcBef>
              <a:buNone/>
            </a:pPr>
            <a:endParaRPr/>
          </a:p>
        </p:txBody>
      </p:sp>
      <p:pic>
        <p:nvPicPr>
          <p:cNvPr id="275" name="Shape 275"/>
          <p:cNvPicPr preferRelativeResize="0"/>
          <p:nvPr/>
        </p:nvPicPr>
        <p:blipFill>
          <a:blip r:embed="rId3">
            <a:alphaModFix/>
          </a:blip>
          <a:stretch>
            <a:fillRect/>
          </a:stretch>
        </p:blipFill>
        <p:spPr>
          <a:xfrm>
            <a:off x="76199" y="1364925"/>
            <a:ext cx="3881099" cy="2279524"/>
          </a:xfrm>
          <a:prstGeom prst="rect">
            <a:avLst/>
          </a:prstGeom>
          <a:noFill/>
          <a:ln>
            <a:noFill/>
          </a:ln>
        </p:spPr>
      </p:pic>
      <p:sp>
        <p:nvSpPr>
          <p:cNvPr id="276" name="Shape 276"/>
          <p:cNvSpPr txBox="1">
            <a:spLocks noGrp="1"/>
          </p:cNvSpPr>
          <p:nvPr>
            <p:ph type="body" idx="2"/>
          </p:nvPr>
        </p:nvSpPr>
        <p:spPr>
          <a:xfrm>
            <a:off x="0" y="3745475"/>
            <a:ext cx="9144000" cy="13983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Data Analysis - Simulation</a:t>
            </a:r>
          </a:p>
        </p:txBody>
      </p:sp>
      <p:sp>
        <p:nvSpPr>
          <p:cNvPr id="282" name="Shape 2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Simulated data is used to show how possible particle collisions and outcomes may play out</a:t>
            </a:r>
          </a:p>
          <a:p>
            <a:pPr rtl="0">
              <a:spcBef>
                <a:spcPts val="0"/>
              </a:spcBef>
              <a:buNone/>
            </a:pPr>
            <a:endParaRPr sz="2400"/>
          </a:p>
          <a:p>
            <a:pPr marL="457200" lvl="0" indent="-381000" rtl="0">
              <a:spcBef>
                <a:spcPts val="0"/>
              </a:spcBef>
              <a:buClr>
                <a:schemeClr val="dk1"/>
              </a:buClr>
              <a:buSzPct val="100000"/>
              <a:buFont typeface="Arial"/>
              <a:buChar char="●"/>
            </a:pPr>
            <a:r>
              <a:rPr lang="en" sz="2400"/>
              <a:t>Simulations also help to show discrimination between theory and experimental result</a:t>
            </a:r>
          </a:p>
          <a:p>
            <a:pPr rtl="0">
              <a:spcBef>
                <a:spcPts val="0"/>
              </a:spcBef>
              <a:buNone/>
            </a:pPr>
            <a:endParaRPr sz="2400"/>
          </a:p>
          <a:p>
            <a:pPr marL="457200" lvl="0" indent="-381000">
              <a:spcBef>
                <a:spcPts val="0"/>
              </a:spcBef>
              <a:buClr>
                <a:schemeClr val="dk1"/>
              </a:buClr>
              <a:buSzPct val="100000"/>
              <a:buFont typeface="Arial"/>
              <a:buChar char="●"/>
            </a:pPr>
            <a:r>
              <a:rPr lang="en" sz="2400"/>
              <a:t>Comparing theoretical vs. experimental allows us to look for new and exciting things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Motivation</a:t>
            </a:r>
          </a:p>
        </p:txBody>
      </p:sp>
      <p:sp>
        <p:nvSpPr>
          <p:cNvPr id="52" name="Shape 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The CMS detector requires upgrades to handle increased beam luminosity</a:t>
            </a:r>
          </a:p>
          <a:p>
            <a:pPr marL="457200" lvl="0" indent="-381000" rtl="0">
              <a:spcBef>
                <a:spcPts val="0"/>
              </a:spcBef>
              <a:buClr>
                <a:schemeClr val="dk1"/>
              </a:buClr>
              <a:buSzPct val="100000"/>
              <a:buFont typeface="Arial"/>
              <a:buChar char="●"/>
            </a:pPr>
            <a:r>
              <a:rPr lang="en" sz="2400"/>
              <a:t>Minimizing data loss in the innermost regions of the detector will therefore require faster, lighter, more durable, and more functional TBM chips than the current TBM 05a</a:t>
            </a:r>
          </a:p>
          <a:p>
            <a:pPr rtl="0">
              <a:spcBef>
                <a:spcPts val="0"/>
              </a:spcBef>
              <a:buNone/>
            </a:pPr>
            <a:endParaRPr sz="2400"/>
          </a:p>
          <a:p>
            <a:pPr lvl="0" algn="ctr">
              <a:spcBef>
                <a:spcPts val="0"/>
              </a:spcBef>
              <a:buNone/>
            </a:pPr>
            <a:r>
              <a:rPr lang="en" sz="2400"/>
              <a:t>We tested many of the new TBM08b and TBM09 chips to guarantee that they meet certain standards of operation.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Signal vs. Background - Ex.</a:t>
            </a:r>
          </a:p>
        </p:txBody>
      </p:sp>
      <p:sp>
        <p:nvSpPr>
          <p:cNvPr id="288" name="Shape 288"/>
          <p:cNvSpPr txBox="1">
            <a:spLocks noGrp="1"/>
          </p:cNvSpPr>
          <p:nvPr>
            <p:ph type="body" idx="1"/>
          </p:nvPr>
        </p:nvSpPr>
        <p:spPr>
          <a:xfrm>
            <a:off x="457200" y="1200150"/>
            <a:ext cx="3898499"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This is an example of the total energy of a top anti-top particle creation event</a:t>
            </a:r>
          </a:p>
          <a:p>
            <a:pPr rtl="0">
              <a:spcBef>
                <a:spcPts val="0"/>
              </a:spcBef>
              <a:buNone/>
            </a:pPr>
            <a:endParaRPr sz="2400"/>
          </a:p>
          <a:p>
            <a:pPr marL="457200" lvl="0" indent="-381000">
              <a:spcBef>
                <a:spcPts val="0"/>
              </a:spcBef>
              <a:buClr>
                <a:schemeClr val="dk1"/>
              </a:buClr>
              <a:buSzPct val="100000"/>
              <a:buFont typeface="Arial"/>
              <a:buChar char="●"/>
            </a:pPr>
            <a:r>
              <a:rPr lang="en" sz="2400"/>
              <a:t>The green background is clearly different from the blue signal information</a:t>
            </a:r>
          </a:p>
        </p:txBody>
      </p:sp>
      <p:pic>
        <p:nvPicPr>
          <p:cNvPr id="289" name="Shape 289"/>
          <p:cNvPicPr preferRelativeResize="0"/>
          <p:nvPr/>
        </p:nvPicPr>
        <p:blipFill>
          <a:blip r:embed="rId3">
            <a:alphaModFix/>
          </a:blip>
          <a:stretch>
            <a:fillRect/>
          </a:stretch>
        </p:blipFill>
        <p:spPr>
          <a:xfrm>
            <a:off x="4219425" y="1393175"/>
            <a:ext cx="4924575" cy="333965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81000" y="205978"/>
            <a:ext cx="8229600" cy="857400"/>
          </a:xfrm>
          <a:prstGeom prst="rect">
            <a:avLst/>
          </a:prstGeom>
        </p:spPr>
        <p:txBody>
          <a:bodyPr lIns="91425" tIns="91425" rIns="91425" bIns="91425" anchor="ctr" anchorCtr="0">
            <a:noAutofit/>
          </a:bodyPr>
          <a:lstStyle/>
          <a:p>
            <a:pPr>
              <a:spcBef>
                <a:spcPts val="0"/>
              </a:spcBef>
              <a:buNone/>
            </a:pPr>
            <a:r>
              <a:rPr lang="en"/>
              <a:t>Interesting Jets</a:t>
            </a:r>
          </a:p>
        </p:txBody>
      </p:sp>
      <p:sp>
        <p:nvSpPr>
          <p:cNvPr id="295" name="Shape 295"/>
          <p:cNvSpPr txBox="1">
            <a:spLocks noGrp="1"/>
          </p:cNvSpPr>
          <p:nvPr>
            <p:ph type="body" idx="1"/>
          </p:nvPr>
        </p:nvSpPr>
        <p:spPr>
          <a:xfrm>
            <a:off x="6096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96" name="Shape 296"/>
          <p:cNvPicPr preferRelativeResize="0"/>
          <p:nvPr/>
        </p:nvPicPr>
        <p:blipFill>
          <a:blip r:embed="rId3">
            <a:alphaModFix/>
          </a:blip>
          <a:stretch>
            <a:fillRect/>
          </a:stretch>
        </p:blipFill>
        <p:spPr>
          <a:xfrm>
            <a:off x="3300" y="1200150"/>
            <a:ext cx="6304298" cy="3943350"/>
          </a:xfrm>
          <a:prstGeom prst="rect">
            <a:avLst/>
          </a:prstGeom>
          <a:noFill/>
          <a:ln>
            <a:noFill/>
          </a:ln>
        </p:spPr>
      </p:pic>
      <p:pic>
        <p:nvPicPr>
          <p:cNvPr id="297" name="Shape 297"/>
          <p:cNvPicPr preferRelativeResize="0"/>
          <p:nvPr/>
        </p:nvPicPr>
        <p:blipFill>
          <a:blip r:embed="rId4">
            <a:alphaModFix/>
          </a:blip>
          <a:stretch>
            <a:fillRect/>
          </a:stretch>
        </p:blipFill>
        <p:spPr>
          <a:xfrm>
            <a:off x="793050" y="1200150"/>
            <a:ext cx="6304298" cy="3943350"/>
          </a:xfrm>
          <a:prstGeom prst="rect">
            <a:avLst/>
          </a:prstGeom>
          <a:noFill/>
          <a:ln>
            <a:noFill/>
          </a:ln>
        </p:spPr>
      </p:pic>
      <p:pic>
        <p:nvPicPr>
          <p:cNvPr id="298" name="Shape 298"/>
          <p:cNvPicPr preferRelativeResize="0"/>
          <p:nvPr/>
        </p:nvPicPr>
        <p:blipFill>
          <a:blip r:embed="rId5">
            <a:alphaModFix/>
          </a:blip>
          <a:stretch>
            <a:fillRect/>
          </a:stretch>
        </p:blipFill>
        <p:spPr>
          <a:xfrm>
            <a:off x="1633100" y="1200150"/>
            <a:ext cx="6304298" cy="3943350"/>
          </a:xfrm>
          <a:prstGeom prst="rect">
            <a:avLst/>
          </a:prstGeom>
          <a:noFill/>
          <a:ln>
            <a:noFill/>
          </a:ln>
        </p:spPr>
      </p:pic>
      <p:pic>
        <p:nvPicPr>
          <p:cNvPr id="299" name="Shape 299"/>
          <p:cNvPicPr preferRelativeResize="0"/>
          <p:nvPr/>
        </p:nvPicPr>
        <p:blipFill>
          <a:blip r:embed="rId6">
            <a:alphaModFix/>
          </a:blip>
          <a:stretch>
            <a:fillRect/>
          </a:stretch>
        </p:blipFill>
        <p:spPr>
          <a:xfrm>
            <a:off x="2836420" y="1200150"/>
            <a:ext cx="6304279" cy="39433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gtEl>
                                        <p:attrNameLst>
                                          <p:attrName>style.visibility</p:attrName>
                                        </p:attrNameLst>
                                      </p:cBhvr>
                                      <p:to>
                                        <p:strVal val="visible"/>
                                      </p:to>
                                    </p:set>
                                    <p:animEffect transition="in" filter="fade">
                                      <p:cBhvr>
                                        <p:cTn id="12" dur="1000"/>
                                        <p:tgtEl>
                                          <p:spTgt spid="2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Effect transition="in" filter="fade">
                                      <p:cBhvr>
                                        <p:cTn id="17" dur="1000"/>
                                        <p:tgtEl>
                                          <p:spTgt spid="2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gtEl>
                                        <p:attrNameLst>
                                          <p:attrName>style.visibility</p:attrName>
                                        </p:attrNameLst>
                                      </p:cBhvr>
                                      <p:to>
                                        <p:strVal val="visible"/>
                                      </p:to>
                                    </p:set>
                                    <p:animEffect transition="in" filter="fade">
                                      <p:cBhvr>
                                        <p:cTn id="22"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Interesting Leptons</a:t>
            </a:r>
          </a:p>
        </p:txBody>
      </p:sp>
      <p:sp>
        <p:nvSpPr>
          <p:cNvPr id="305" name="Shape 3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306" name="Shape 306"/>
          <p:cNvPicPr preferRelativeResize="0"/>
          <p:nvPr/>
        </p:nvPicPr>
        <p:blipFill>
          <a:blip r:embed="rId3">
            <a:alphaModFix/>
          </a:blip>
          <a:stretch>
            <a:fillRect/>
          </a:stretch>
        </p:blipFill>
        <p:spPr>
          <a:xfrm>
            <a:off x="0" y="1200150"/>
            <a:ext cx="6304298" cy="3943350"/>
          </a:xfrm>
          <a:prstGeom prst="rect">
            <a:avLst/>
          </a:prstGeom>
          <a:noFill/>
          <a:ln>
            <a:noFill/>
          </a:ln>
        </p:spPr>
      </p:pic>
      <p:pic>
        <p:nvPicPr>
          <p:cNvPr id="307" name="Shape 307"/>
          <p:cNvPicPr preferRelativeResize="0"/>
          <p:nvPr/>
        </p:nvPicPr>
        <p:blipFill>
          <a:blip r:embed="rId4">
            <a:alphaModFix/>
          </a:blip>
          <a:stretch>
            <a:fillRect/>
          </a:stretch>
        </p:blipFill>
        <p:spPr>
          <a:xfrm>
            <a:off x="763975" y="1200150"/>
            <a:ext cx="6304298" cy="3943350"/>
          </a:xfrm>
          <a:prstGeom prst="rect">
            <a:avLst/>
          </a:prstGeom>
          <a:noFill/>
          <a:ln>
            <a:noFill/>
          </a:ln>
        </p:spPr>
      </p:pic>
      <p:pic>
        <p:nvPicPr>
          <p:cNvPr id="308" name="Shape 308"/>
          <p:cNvPicPr preferRelativeResize="0"/>
          <p:nvPr/>
        </p:nvPicPr>
        <p:blipFill>
          <a:blip r:embed="rId5">
            <a:alphaModFix/>
          </a:blip>
          <a:stretch>
            <a:fillRect/>
          </a:stretch>
        </p:blipFill>
        <p:spPr>
          <a:xfrm>
            <a:off x="1616425" y="1200150"/>
            <a:ext cx="6304298" cy="3943350"/>
          </a:xfrm>
          <a:prstGeom prst="rect">
            <a:avLst/>
          </a:prstGeom>
          <a:noFill/>
          <a:ln>
            <a:noFill/>
          </a:ln>
        </p:spPr>
      </p:pic>
      <p:pic>
        <p:nvPicPr>
          <p:cNvPr id="309" name="Shape 309"/>
          <p:cNvPicPr preferRelativeResize="0"/>
          <p:nvPr/>
        </p:nvPicPr>
        <p:blipFill>
          <a:blip r:embed="rId6">
            <a:alphaModFix/>
          </a:blip>
          <a:stretch>
            <a:fillRect/>
          </a:stretch>
        </p:blipFill>
        <p:spPr>
          <a:xfrm>
            <a:off x="2763500" y="1200150"/>
            <a:ext cx="6304298" cy="39433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1000"/>
                                        <p:tgtEl>
                                          <p:spTgt spid="3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
                                        </p:tgtEl>
                                        <p:attrNameLst>
                                          <p:attrName>style.visibility</p:attrName>
                                        </p:attrNameLst>
                                      </p:cBhvr>
                                      <p:to>
                                        <p:strVal val="visible"/>
                                      </p:to>
                                    </p:set>
                                    <p:animEffect transition="in" filter="fade">
                                      <p:cBhvr>
                                        <p:cTn id="17" dur="1000"/>
                                        <p:tgtEl>
                                          <p:spTgt spid="3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
                                        </p:tgtEl>
                                        <p:attrNameLst>
                                          <p:attrName>style.visibility</p:attrName>
                                        </p:attrNameLst>
                                      </p:cBhvr>
                                      <p:to>
                                        <p:strVal val="visible"/>
                                      </p:to>
                                    </p:set>
                                    <p:animEffect transition="in" filter="fade">
                                      <p:cBhvr>
                                        <p:cTn id="22"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163425" y="1447750"/>
            <a:ext cx="2523299" cy="1478399"/>
          </a:xfrm>
          <a:prstGeom prst="rect">
            <a:avLst/>
          </a:prstGeom>
        </p:spPr>
        <p:txBody>
          <a:bodyPr lIns="91425" tIns="91425" rIns="91425" bIns="91425" anchor="t" anchorCtr="0">
            <a:noAutofit/>
          </a:bodyPr>
          <a:lstStyle/>
          <a:p>
            <a:pPr>
              <a:spcBef>
                <a:spcPts val="0"/>
              </a:spcBef>
              <a:buNone/>
            </a:pPr>
            <a:r>
              <a:rPr lang="en"/>
              <a:t>T		H		E E		N	     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62050" y="205975"/>
            <a:ext cx="7419899" cy="857400"/>
          </a:xfrm>
          <a:prstGeom prst="rect">
            <a:avLst/>
          </a:prstGeom>
        </p:spPr>
        <p:txBody>
          <a:bodyPr lIns="91425" tIns="91425" rIns="91425" bIns="91425" anchor="ctr" anchorCtr="0">
            <a:noAutofit/>
          </a:bodyPr>
          <a:lstStyle/>
          <a:p>
            <a:pPr>
              <a:spcBef>
                <a:spcPts val="0"/>
              </a:spcBef>
              <a:buNone/>
            </a:pPr>
            <a:r>
              <a:rPr lang="en"/>
              <a:t>CERN</a:t>
            </a:r>
          </a:p>
        </p:txBody>
      </p:sp>
      <p:sp>
        <p:nvSpPr>
          <p:cNvPr id="58" name="Shape 58"/>
          <p:cNvSpPr txBox="1">
            <a:spLocks noGrp="1"/>
          </p:cNvSpPr>
          <p:nvPr>
            <p:ph type="body" idx="1"/>
          </p:nvPr>
        </p:nvSpPr>
        <p:spPr>
          <a:xfrm>
            <a:off x="73025" y="1137575"/>
            <a:ext cx="7021500" cy="1073400"/>
          </a:xfrm>
          <a:prstGeom prst="rect">
            <a:avLst/>
          </a:prstGeom>
        </p:spPr>
        <p:txBody>
          <a:bodyPr lIns="91425" tIns="91425" rIns="91425" bIns="91425" anchor="t" anchorCtr="0">
            <a:noAutofit/>
          </a:bodyPr>
          <a:lstStyle/>
          <a:p>
            <a:pPr lvl="0" algn="ctr" rtl="0">
              <a:spcBef>
                <a:spcPts val="0"/>
              </a:spcBef>
              <a:buNone/>
            </a:pPr>
            <a:r>
              <a:rPr lang="en" sz="2400"/>
              <a:t>Conseil Européen pour la Recherche Nucléaire </a:t>
            </a:r>
          </a:p>
          <a:p>
            <a:pPr algn="ctr" rtl="0">
              <a:spcBef>
                <a:spcPts val="0"/>
              </a:spcBef>
              <a:buNone/>
            </a:pPr>
            <a:r>
              <a:rPr lang="en" sz="2400"/>
              <a:t>(European Council for Nuclear Research)</a:t>
            </a:r>
          </a:p>
          <a:p>
            <a:pPr algn="ctr" rtl="0">
              <a:spcBef>
                <a:spcPts val="0"/>
              </a:spcBef>
              <a:buNone/>
            </a:pPr>
            <a:r>
              <a:rPr lang="en" sz="2400"/>
              <a:t>(1952)</a:t>
            </a:r>
          </a:p>
          <a:p>
            <a:pPr lvl="0" rtl="0">
              <a:spcBef>
                <a:spcPts val="0"/>
              </a:spcBef>
              <a:buNone/>
            </a:pPr>
            <a:endParaRPr sz="1800" u="sng"/>
          </a:p>
          <a:p>
            <a:pPr marL="457200" lvl="0" indent="0" rtl="0">
              <a:spcBef>
                <a:spcPts val="0"/>
              </a:spcBef>
              <a:buNone/>
            </a:pPr>
            <a:endParaRPr sz="2400"/>
          </a:p>
        </p:txBody>
      </p:sp>
      <p:pic>
        <p:nvPicPr>
          <p:cNvPr id="59" name="Shape 59"/>
          <p:cNvPicPr preferRelativeResize="0"/>
          <p:nvPr/>
        </p:nvPicPr>
        <p:blipFill>
          <a:blip r:embed="rId3">
            <a:alphaModFix/>
          </a:blip>
          <a:stretch>
            <a:fillRect/>
          </a:stretch>
        </p:blipFill>
        <p:spPr>
          <a:xfrm>
            <a:off x="86495" y="2601495"/>
            <a:ext cx="2387424" cy="2383474"/>
          </a:xfrm>
          <a:prstGeom prst="rect">
            <a:avLst/>
          </a:prstGeom>
          <a:noFill/>
          <a:ln w="19050" cap="flat">
            <a:solidFill>
              <a:schemeClr val="dk2"/>
            </a:solidFill>
            <a:prstDash val="solid"/>
            <a:round/>
            <a:headEnd type="none" w="med" len="med"/>
            <a:tailEnd type="none" w="med" len="med"/>
          </a:ln>
        </p:spPr>
      </p:pic>
      <p:pic>
        <p:nvPicPr>
          <p:cNvPr id="60" name="Shape 60"/>
          <p:cNvPicPr preferRelativeResize="0"/>
          <p:nvPr/>
        </p:nvPicPr>
        <p:blipFill>
          <a:blip r:embed="rId4">
            <a:alphaModFix/>
          </a:blip>
          <a:stretch>
            <a:fillRect/>
          </a:stretch>
        </p:blipFill>
        <p:spPr>
          <a:xfrm>
            <a:off x="7150907" y="-13600"/>
            <a:ext cx="1916886" cy="5143499"/>
          </a:xfrm>
          <a:prstGeom prst="rect">
            <a:avLst/>
          </a:prstGeom>
          <a:noFill/>
          <a:ln>
            <a:noFill/>
          </a:ln>
        </p:spPr>
      </p:pic>
      <p:pic>
        <p:nvPicPr>
          <p:cNvPr id="61" name="Shape 61"/>
          <p:cNvPicPr preferRelativeResize="0"/>
          <p:nvPr/>
        </p:nvPicPr>
        <p:blipFill>
          <a:blip r:embed="rId5">
            <a:alphaModFix/>
          </a:blip>
          <a:stretch>
            <a:fillRect/>
          </a:stretch>
        </p:blipFill>
        <p:spPr>
          <a:xfrm>
            <a:off x="2574225" y="2498074"/>
            <a:ext cx="4576675" cy="2981099"/>
          </a:xfrm>
          <a:prstGeom prst="rect">
            <a:avLst/>
          </a:prstGeom>
          <a:noFill/>
          <a:ln>
            <a:noFill/>
          </a:ln>
        </p:spPr>
      </p:pic>
      <p:sp>
        <p:nvSpPr>
          <p:cNvPr id="62" name="Shape 62"/>
          <p:cNvSpPr txBox="1"/>
          <p:nvPr/>
        </p:nvSpPr>
        <p:spPr>
          <a:xfrm>
            <a:off x="4637200" y="4840975"/>
            <a:ext cx="2513699" cy="144000"/>
          </a:xfrm>
          <a:prstGeom prst="rect">
            <a:avLst/>
          </a:prstGeom>
          <a:noFill/>
          <a:ln>
            <a:noFill/>
          </a:ln>
        </p:spPr>
        <p:txBody>
          <a:bodyPr lIns="91425" tIns="91425" rIns="91425" bIns="91425" anchor="t" anchorCtr="0">
            <a:noAutofit/>
          </a:bodyPr>
          <a:lstStyle/>
          <a:p>
            <a:pPr algn="r">
              <a:spcBef>
                <a:spcPts val="0"/>
              </a:spcBef>
              <a:buNone/>
            </a:pPr>
            <a:r>
              <a:rPr lang="en" sz="800"/>
              <a:t>Image Credit:: http://home.web.cern.ch/</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
                                        <p:tgtEl>
                                          <p:spTgt spid="59"/>
                                        </p:tgtEl>
                                      </p:cBhvr>
                                    </p:animEffec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62050" y="205975"/>
            <a:ext cx="7419899" cy="857400"/>
          </a:xfrm>
          <a:prstGeom prst="rect">
            <a:avLst/>
          </a:prstGeom>
        </p:spPr>
        <p:txBody>
          <a:bodyPr lIns="91425" tIns="91425" rIns="91425" bIns="91425" anchor="ctr" anchorCtr="0">
            <a:noAutofit/>
          </a:bodyPr>
          <a:lstStyle/>
          <a:p>
            <a:pPr lvl="0" rtl="0">
              <a:spcBef>
                <a:spcPts val="0"/>
              </a:spcBef>
              <a:buNone/>
            </a:pPr>
            <a:r>
              <a:rPr lang="en"/>
              <a:t>CERN -&gt; LHC</a:t>
            </a:r>
          </a:p>
        </p:txBody>
      </p:sp>
      <p:sp>
        <p:nvSpPr>
          <p:cNvPr id="68" name="Shape 68"/>
          <p:cNvSpPr txBox="1">
            <a:spLocks noGrp="1"/>
          </p:cNvSpPr>
          <p:nvPr>
            <p:ph type="body" idx="1"/>
          </p:nvPr>
        </p:nvSpPr>
        <p:spPr>
          <a:xfrm>
            <a:off x="462000" y="1137575"/>
            <a:ext cx="8220000" cy="631500"/>
          </a:xfrm>
          <a:prstGeom prst="rect">
            <a:avLst/>
          </a:prstGeom>
        </p:spPr>
        <p:txBody>
          <a:bodyPr lIns="91425" tIns="91425" rIns="91425" bIns="91425" anchor="t" anchorCtr="0">
            <a:noAutofit/>
          </a:bodyPr>
          <a:lstStyle/>
          <a:p>
            <a:pPr lvl="0" algn="ctr" rtl="0">
              <a:spcBef>
                <a:spcPts val="0"/>
              </a:spcBef>
              <a:buNone/>
            </a:pPr>
            <a:r>
              <a:rPr lang="en"/>
              <a:t>Large Hadron Collider (2008)</a:t>
            </a:r>
          </a:p>
          <a:p>
            <a:pPr marL="457200" lvl="0" indent="0" rtl="0">
              <a:spcBef>
                <a:spcPts val="0"/>
              </a:spcBef>
              <a:buNone/>
            </a:pPr>
            <a:endParaRPr/>
          </a:p>
        </p:txBody>
      </p:sp>
      <p:pic>
        <p:nvPicPr>
          <p:cNvPr id="69" name="Shape 69"/>
          <p:cNvPicPr preferRelativeResize="0"/>
          <p:nvPr/>
        </p:nvPicPr>
        <p:blipFill>
          <a:blip r:embed="rId3">
            <a:alphaModFix/>
          </a:blip>
          <a:stretch>
            <a:fillRect/>
          </a:stretch>
        </p:blipFill>
        <p:spPr>
          <a:xfrm>
            <a:off x="333875" y="1692825"/>
            <a:ext cx="4178314" cy="3374474"/>
          </a:xfrm>
          <a:prstGeom prst="rect">
            <a:avLst/>
          </a:prstGeom>
          <a:noFill/>
          <a:ln>
            <a:noFill/>
          </a:ln>
        </p:spPr>
      </p:pic>
      <p:sp>
        <p:nvSpPr>
          <p:cNvPr id="70" name="Shape 70"/>
          <p:cNvSpPr txBox="1"/>
          <p:nvPr/>
        </p:nvSpPr>
        <p:spPr>
          <a:xfrm>
            <a:off x="4997425" y="1888375"/>
            <a:ext cx="2313000" cy="1220699"/>
          </a:xfrm>
          <a:prstGeom prst="rect">
            <a:avLst/>
          </a:prstGeom>
          <a:noFill/>
          <a:ln>
            <a:noFill/>
          </a:ln>
        </p:spPr>
        <p:txBody>
          <a:bodyPr lIns="91425" tIns="91425" rIns="91425" bIns="91425" anchor="t" anchorCtr="0">
            <a:noAutofit/>
          </a:bodyPr>
          <a:lstStyle/>
          <a:p>
            <a:pPr lvl="0" rtl="0">
              <a:lnSpc>
                <a:spcPct val="100000"/>
              </a:lnSpc>
              <a:spcBef>
                <a:spcPts val="0"/>
              </a:spcBef>
              <a:buNone/>
            </a:pPr>
            <a:r>
              <a:rPr lang="en" sz="1800">
                <a:latin typeface="Georgia"/>
                <a:ea typeface="Georgia"/>
                <a:cs typeface="Georgia"/>
                <a:sym typeface="Georgia"/>
              </a:rPr>
              <a:t>Two proton beams travel in opposite directions until collision in detectors</a:t>
            </a:r>
          </a:p>
          <a:p>
            <a:pPr lvl="0">
              <a:spcBef>
                <a:spcPts val="0"/>
              </a:spcBef>
              <a:buNone/>
            </a:pPr>
            <a:endParaRPr sz="3000"/>
          </a:p>
        </p:txBody>
      </p:sp>
      <p:pic>
        <p:nvPicPr>
          <p:cNvPr id="71" name="Shape 71"/>
          <p:cNvPicPr preferRelativeResize="0"/>
          <p:nvPr/>
        </p:nvPicPr>
        <p:blipFill rotWithShape="1">
          <a:blip r:embed="rId4">
            <a:alphaModFix/>
          </a:blip>
          <a:srcRect l="4692" t="4630" r="5250" b="9295"/>
          <a:stretch/>
        </p:blipFill>
        <p:spPr>
          <a:xfrm>
            <a:off x="4885850" y="3164375"/>
            <a:ext cx="4006300" cy="1919700"/>
          </a:xfrm>
          <a:prstGeom prst="rect">
            <a:avLst/>
          </a:prstGeom>
          <a:noFill/>
          <a:ln>
            <a:noFill/>
          </a:ln>
        </p:spPr>
      </p:pic>
      <p:sp>
        <p:nvSpPr>
          <p:cNvPr id="72" name="Shape 72"/>
          <p:cNvSpPr txBox="1"/>
          <p:nvPr/>
        </p:nvSpPr>
        <p:spPr>
          <a:xfrm>
            <a:off x="7310475" y="1842925"/>
            <a:ext cx="1606800" cy="1311600"/>
          </a:xfrm>
          <a:prstGeom prst="rect">
            <a:avLst/>
          </a:prstGeom>
          <a:noFill/>
          <a:ln>
            <a:noFill/>
          </a:ln>
        </p:spPr>
        <p:txBody>
          <a:bodyPr lIns="91425" tIns="91425" rIns="91425" bIns="91425" anchor="t" anchorCtr="0">
            <a:noAutofit/>
          </a:bodyPr>
          <a:lstStyle/>
          <a:p>
            <a:pPr lvl="0" rtl="0">
              <a:spcBef>
                <a:spcPts val="0"/>
              </a:spcBef>
              <a:buNone/>
            </a:pPr>
            <a:r>
              <a:rPr lang="en" sz="1800">
                <a:latin typeface="Georgia"/>
                <a:ea typeface="Georgia"/>
                <a:cs typeface="Georgia"/>
                <a:sym typeface="Georgia"/>
              </a:rPr>
              <a:t>1) ATLAS</a:t>
            </a:r>
          </a:p>
          <a:p>
            <a:pPr lvl="0" rtl="0">
              <a:spcBef>
                <a:spcPts val="0"/>
              </a:spcBef>
              <a:buNone/>
            </a:pPr>
            <a:r>
              <a:rPr lang="en" sz="1800">
                <a:latin typeface="Georgia"/>
                <a:ea typeface="Georgia"/>
                <a:cs typeface="Georgia"/>
                <a:sym typeface="Georgia"/>
              </a:rPr>
              <a:t>2) ALICE</a:t>
            </a:r>
          </a:p>
          <a:p>
            <a:pPr lvl="0" rtl="0">
              <a:spcBef>
                <a:spcPts val="0"/>
              </a:spcBef>
              <a:buNone/>
            </a:pPr>
            <a:r>
              <a:rPr lang="en" sz="1800">
                <a:latin typeface="Georgia"/>
                <a:ea typeface="Georgia"/>
                <a:cs typeface="Georgia"/>
                <a:sym typeface="Georgia"/>
              </a:rPr>
              <a:t>3) LHCb</a:t>
            </a:r>
          </a:p>
          <a:p>
            <a:pPr lvl="0" rtl="0">
              <a:spcBef>
                <a:spcPts val="0"/>
              </a:spcBef>
              <a:buNone/>
            </a:pPr>
            <a:r>
              <a:rPr lang="en" sz="1800">
                <a:latin typeface="Georgia"/>
                <a:ea typeface="Georgia"/>
                <a:cs typeface="Georgia"/>
                <a:sym typeface="Georgia"/>
              </a:rPr>
              <a:t>4) CMS</a:t>
            </a:r>
          </a:p>
          <a:p>
            <a:pPr lvl="0" rtl="0">
              <a:spcBef>
                <a:spcPts val="0"/>
              </a:spcBef>
              <a:buNone/>
            </a:pPr>
            <a:endParaRPr sz="3000"/>
          </a:p>
        </p:txBody>
      </p:sp>
      <p:sp>
        <p:nvSpPr>
          <p:cNvPr id="73" name="Shape 73"/>
          <p:cNvSpPr txBox="1"/>
          <p:nvPr/>
        </p:nvSpPr>
        <p:spPr>
          <a:xfrm>
            <a:off x="472425" y="4959875"/>
            <a:ext cx="3901200" cy="124200"/>
          </a:xfrm>
          <a:prstGeom prst="rect">
            <a:avLst/>
          </a:prstGeom>
          <a:noFill/>
          <a:ln>
            <a:noFill/>
          </a:ln>
        </p:spPr>
        <p:txBody>
          <a:bodyPr lIns="91425" tIns="91425" rIns="91425" bIns="91425" anchor="t" anchorCtr="0">
            <a:noAutofit/>
          </a:bodyPr>
          <a:lstStyle/>
          <a:p>
            <a:pPr algn="ctr">
              <a:spcBef>
                <a:spcPts val="0"/>
              </a:spcBef>
              <a:buNone/>
            </a:pPr>
            <a:r>
              <a:rPr lang="en" sz="800"/>
              <a:t>Image Credit: hep://home.web.cern.ch/topics/large-­‐hadron-­‐collider</a:t>
            </a:r>
          </a:p>
        </p:txBody>
      </p:sp>
      <p:sp>
        <p:nvSpPr>
          <p:cNvPr id="74" name="Shape 74"/>
          <p:cNvSpPr txBox="1"/>
          <p:nvPr/>
        </p:nvSpPr>
        <p:spPr>
          <a:xfrm>
            <a:off x="4675800" y="4959875"/>
            <a:ext cx="4468200" cy="124200"/>
          </a:xfrm>
          <a:prstGeom prst="rect">
            <a:avLst/>
          </a:prstGeom>
          <a:noFill/>
          <a:ln>
            <a:noFill/>
          </a:ln>
        </p:spPr>
        <p:txBody>
          <a:bodyPr lIns="91425" tIns="91425" rIns="91425" bIns="91425" anchor="t" anchorCtr="0">
            <a:noAutofit/>
          </a:bodyPr>
          <a:lstStyle/>
          <a:p>
            <a:pPr algn="r">
              <a:spcBef>
                <a:spcPts val="0"/>
              </a:spcBef>
              <a:buNone/>
            </a:pPr>
            <a:r>
              <a:rPr lang="en" sz="800"/>
              <a:t>Image Credit: http://lhc-machine-outreach.web.cern.ch/lhc-machine-outreach/collisions.htm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10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0" y="1627300"/>
            <a:ext cx="5283353" cy="3516198"/>
          </a:xfrm>
          <a:prstGeom prst="rect">
            <a:avLst/>
          </a:prstGeom>
          <a:noFill/>
          <a:ln>
            <a:noFill/>
          </a:ln>
        </p:spPr>
      </p:pic>
      <p:sp>
        <p:nvSpPr>
          <p:cNvPr id="80" name="Shape 80"/>
          <p:cNvSpPr txBox="1">
            <a:spLocks noGrp="1"/>
          </p:cNvSpPr>
          <p:nvPr>
            <p:ph type="title"/>
          </p:nvPr>
        </p:nvSpPr>
        <p:spPr>
          <a:xfrm>
            <a:off x="862050" y="205975"/>
            <a:ext cx="7419899" cy="857400"/>
          </a:xfrm>
          <a:prstGeom prst="rect">
            <a:avLst/>
          </a:prstGeom>
        </p:spPr>
        <p:txBody>
          <a:bodyPr lIns="91425" tIns="91425" rIns="91425" bIns="91425" anchor="ctr" anchorCtr="0">
            <a:noAutofit/>
          </a:bodyPr>
          <a:lstStyle/>
          <a:p>
            <a:pPr lvl="0" rtl="0">
              <a:spcBef>
                <a:spcPts val="0"/>
              </a:spcBef>
              <a:buNone/>
            </a:pPr>
            <a:r>
              <a:rPr lang="en"/>
              <a:t>CERN -&gt; LHC -&gt; CMS</a:t>
            </a:r>
          </a:p>
        </p:txBody>
      </p:sp>
      <p:sp>
        <p:nvSpPr>
          <p:cNvPr id="81" name="Shape 81"/>
          <p:cNvSpPr txBox="1">
            <a:spLocks noGrp="1"/>
          </p:cNvSpPr>
          <p:nvPr>
            <p:ph type="body" idx="1"/>
          </p:nvPr>
        </p:nvSpPr>
        <p:spPr>
          <a:xfrm>
            <a:off x="462000" y="1137575"/>
            <a:ext cx="8220000" cy="698699"/>
          </a:xfrm>
          <a:prstGeom prst="rect">
            <a:avLst/>
          </a:prstGeom>
        </p:spPr>
        <p:txBody>
          <a:bodyPr lIns="91425" tIns="91425" rIns="91425" bIns="91425" anchor="t" anchorCtr="0">
            <a:noAutofit/>
          </a:bodyPr>
          <a:lstStyle/>
          <a:p>
            <a:pPr lvl="0" algn="ctr" rtl="0">
              <a:spcBef>
                <a:spcPts val="0"/>
              </a:spcBef>
              <a:buNone/>
            </a:pPr>
            <a:r>
              <a:rPr lang="en"/>
              <a:t>Compact Muon Solenoid (2008)</a:t>
            </a:r>
          </a:p>
          <a:p>
            <a:pPr marL="457200" lvl="0" indent="0" rtl="0">
              <a:spcBef>
                <a:spcPts val="0"/>
              </a:spcBef>
              <a:buNone/>
            </a:pPr>
            <a:endParaRPr/>
          </a:p>
        </p:txBody>
      </p:sp>
      <p:pic>
        <p:nvPicPr>
          <p:cNvPr id="82" name="Shape 82"/>
          <p:cNvPicPr preferRelativeResize="0"/>
          <p:nvPr/>
        </p:nvPicPr>
        <p:blipFill>
          <a:blip r:embed="rId4">
            <a:alphaModFix/>
          </a:blip>
          <a:stretch>
            <a:fillRect/>
          </a:stretch>
        </p:blipFill>
        <p:spPr>
          <a:xfrm>
            <a:off x="5347349" y="2187775"/>
            <a:ext cx="3653425" cy="2566524"/>
          </a:xfrm>
          <a:prstGeom prst="rect">
            <a:avLst/>
          </a:prstGeom>
          <a:noFill/>
          <a:ln w="19050" cap="flat">
            <a:solidFill>
              <a:schemeClr val="dk2"/>
            </a:solidFill>
            <a:prstDash val="solid"/>
            <a:round/>
            <a:headEnd type="none" w="med" len="med"/>
            <a:tailEnd type="none" w="med" len="med"/>
          </a:ln>
        </p:spPr>
      </p:pic>
      <p:sp>
        <p:nvSpPr>
          <p:cNvPr id="83" name="Shape 83"/>
          <p:cNvSpPr txBox="1"/>
          <p:nvPr/>
        </p:nvSpPr>
        <p:spPr>
          <a:xfrm>
            <a:off x="0" y="4895100"/>
            <a:ext cx="3205200" cy="248400"/>
          </a:xfrm>
          <a:prstGeom prst="rect">
            <a:avLst/>
          </a:prstGeom>
          <a:noFill/>
          <a:ln>
            <a:noFill/>
          </a:ln>
        </p:spPr>
        <p:txBody>
          <a:bodyPr lIns="91425" tIns="91425" rIns="91425" bIns="91425" anchor="t" anchorCtr="0">
            <a:noAutofit/>
          </a:bodyPr>
          <a:lstStyle/>
          <a:p>
            <a:pPr>
              <a:spcBef>
                <a:spcPts val="0"/>
              </a:spcBef>
              <a:buNone/>
            </a:pPr>
            <a:r>
              <a:rPr lang="en" sz="800"/>
              <a:t>Image Credit: hep://cms.web.cern.ch/</a:t>
            </a:r>
          </a:p>
        </p:txBody>
      </p:sp>
      <p:sp>
        <p:nvSpPr>
          <p:cNvPr id="84" name="Shape 84"/>
          <p:cNvSpPr txBox="1"/>
          <p:nvPr/>
        </p:nvSpPr>
        <p:spPr>
          <a:xfrm>
            <a:off x="5624400" y="4895100"/>
            <a:ext cx="3099300" cy="168899"/>
          </a:xfrm>
          <a:prstGeom prst="rect">
            <a:avLst/>
          </a:prstGeom>
          <a:noFill/>
          <a:ln>
            <a:noFill/>
          </a:ln>
        </p:spPr>
        <p:txBody>
          <a:bodyPr lIns="91425" tIns="91425" rIns="91425" bIns="91425" anchor="t" anchorCtr="0">
            <a:noAutofit/>
          </a:bodyPr>
          <a:lstStyle/>
          <a:p>
            <a:pPr algn="ctr">
              <a:spcBef>
                <a:spcPts val="0"/>
              </a:spcBef>
              <a:buNone/>
            </a:pPr>
            <a:r>
              <a:rPr lang="en" sz="800"/>
              <a:t>Image Credit: http://home.web.cern.ch/about/experiments/cms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par>
                                <p:cTn id="13" presetID="10"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lgn="ctr">
              <a:spcBef>
                <a:spcPts val="0"/>
              </a:spcBef>
              <a:buNone/>
            </a:pPr>
            <a:r>
              <a:rPr lang="en"/>
              <a:t>CMS Detector System</a:t>
            </a:r>
          </a:p>
        </p:txBody>
      </p:sp>
      <p:pic>
        <p:nvPicPr>
          <p:cNvPr id="90" name="Shape 90"/>
          <p:cNvPicPr preferRelativeResize="0"/>
          <p:nvPr/>
        </p:nvPicPr>
        <p:blipFill>
          <a:blip r:embed="rId3">
            <a:alphaModFix/>
          </a:blip>
          <a:stretch>
            <a:fillRect/>
          </a:stretch>
        </p:blipFill>
        <p:spPr>
          <a:xfrm>
            <a:off x="663275" y="1159250"/>
            <a:ext cx="7797950" cy="3984250"/>
          </a:xfrm>
          <a:prstGeom prst="rect">
            <a:avLst/>
          </a:prstGeom>
          <a:noFill/>
          <a:ln>
            <a:noFill/>
          </a:ln>
        </p:spPr>
      </p:pic>
      <p:cxnSp>
        <p:nvCxnSpPr>
          <p:cNvPr id="91" name="Shape 91"/>
          <p:cNvCxnSpPr/>
          <p:nvPr/>
        </p:nvCxnSpPr>
        <p:spPr>
          <a:xfrm>
            <a:off x="668450" y="2497250"/>
            <a:ext cx="983699" cy="201899"/>
          </a:xfrm>
          <a:prstGeom prst="straightConnector1">
            <a:avLst/>
          </a:prstGeom>
          <a:noFill/>
          <a:ln w="38100" cap="flat">
            <a:solidFill>
              <a:srgbClr val="FF0000"/>
            </a:solidFill>
            <a:prstDash val="solid"/>
            <a:round/>
            <a:headEnd type="none" w="lg" len="lg"/>
            <a:tailEnd type="triangle" w="lg" len="lg"/>
          </a:ln>
        </p:spPr>
      </p:cxnSp>
      <p:sp>
        <p:nvSpPr>
          <p:cNvPr id="92" name="Shape 92"/>
          <p:cNvSpPr txBox="1"/>
          <p:nvPr/>
        </p:nvSpPr>
        <p:spPr>
          <a:xfrm>
            <a:off x="2968200" y="4907125"/>
            <a:ext cx="3207600" cy="123899"/>
          </a:xfrm>
          <a:prstGeom prst="rect">
            <a:avLst/>
          </a:prstGeom>
          <a:noFill/>
          <a:ln>
            <a:noFill/>
          </a:ln>
        </p:spPr>
        <p:txBody>
          <a:bodyPr lIns="91425" tIns="91425" rIns="91425" bIns="91425" anchor="t" anchorCtr="0">
            <a:noAutofit/>
          </a:bodyPr>
          <a:lstStyle/>
          <a:p>
            <a:pPr>
              <a:spcBef>
                <a:spcPts val="0"/>
              </a:spcBef>
              <a:buNone/>
            </a:pPr>
            <a:r>
              <a:rPr lang="en" sz="800"/>
              <a:t>Image Credit: hep://home.web.cern.ch/about/experiments/cms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2000"/>
                                        <p:tgtEl>
                                          <p:spTgt spid="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Inner Silicon Tracker </a:t>
            </a:r>
          </a:p>
        </p:txBody>
      </p:sp>
      <p:sp>
        <p:nvSpPr>
          <p:cNvPr id="98" name="Shape 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99" name="Shape 99"/>
          <p:cNvPicPr preferRelativeResize="0"/>
          <p:nvPr/>
        </p:nvPicPr>
        <p:blipFill>
          <a:blip r:embed="rId3">
            <a:alphaModFix/>
          </a:blip>
          <a:stretch>
            <a:fillRect/>
          </a:stretch>
        </p:blipFill>
        <p:spPr>
          <a:xfrm>
            <a:off x="76200" y="1229650"/>
            <a:ext cx="5449283" cy="3913849"/>
          </a:xfrm>
          <a:prstGeom prst="rect">
            <a:avLst/>
          </a:prstGeom>
          <a:noFill/>
          <a:ln>
            <a:noFill/>
          </a:ln>
        </p:spPr>
      </p:pic>
      <p:sp>
        <p:nvSpPr>
          <p:cNvPr id="100" name="Shape 100"/>
          <p:cNvSpPr txBox="1"/>
          <p:nvPr/>
        </p:nvSpPr>
        <p:spPr>
          <a:xfrm>
            <a:off x="6082475" y="1236750"/>
            <a:ext cx="1815299" cy="3804900"/>
          </a:xfrm>
          <a:prstGeom prst="rect">
            <a:avLst/>
          </a:prstGeom>
          <a:noFill/>
          <a:ln>
            <a:noFill/>
          </a:ln>
        </p:spPr>
        <p:txBody>
          <a:bodyPr lIns="91425" tIns="91425" rIns="91425" bIns="91425" anchor="t" anchorCtr="0">
            <a:noAutofit/>
          </a:bodyPr>
          <a:lstStyle/>
          <a:p>
            <a:pPr rtl="0">
              <a:spcBef>
                <a:spcPts val="0"/>
              </a:spcBef>
              <a:buNone/>
            </a:pPr>
            <a:r>
              <a:rPr lang="en"/>
              <a:t>Semiconductor detector technology used to measure and time stamp position of charged particles </a:t>
            </a:r>
          </a:p>
          <a:p>
            <a:pPr rtl="0">
              <a:spcBef>
                <a:spcPts val="0"/>
              </a:spcBef>
              <a:buNone/>
            </a:pPr>
            <a:endParaRPr/>
          </a:p>
          <a:p>
            <a:pPr rtl="0">
              <a:spcBef>
                <a:spcPts val="0"/>
              </a:spcBef>
              <a:buNone/>
            </a:pPr>
            <a:endParaRPr/>
          </a:p>
          <a:p>
            <a:pPr rtl="0">
              <a:spcBef>
                <a:spcPts val="0"/>
              </a:spcBef>
              <a:buNone/>
            </a:pPr>
            <a:r>
              <a:rPr lang="en"/>
              <a:t>Inner layers consist of </a:t>
            </a:r>
            <a:r>
              <a:rPr lang="en" b="1"/>
              <a:t>pixels </a:t>
            </a:r>
            <a:r>
              <a:rPr lang="en"/>
              <a:t>for highest possible resolution</a:t>
            </a:r>
          </a:p>
          <a:p>
            <a:pPr rtl="0">
              <a:spcBef>
                <a:spcPts val="0"/>
              </a:spcBef>
              <a:buNone/>
            </a:pPr>
            <a:endParaRPr/>
          </a:p>
          <a:p>
            <a:pPr rtl="0">
              <a:spcBef>
                <a:spcPts val="0"/>
              </a:spcBef>
              <a:buNone/>
            </a:pPr>
            <a:r>
              <a:rPr lang="en"/>
              <a:t>Outer layers consist of </a:t>
            </a:r>
            <a:r>
              <a:rPr lang="en" b="1"/>
              <a:t>strips </a:t>
            </a:r>
            <a:r>
              <a:rPr lang="en"/>
              <a:t>for lower production cost</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
        <p:nvSpPr>
          <p:cNvPr id="101" name="Shape 101"/>
          <p:cNvSpPr txBox="1"/>
          <p:nvPr/>
        </p:nvSpPr>
        <p:spPr>
          <a:xfrm>
            <a:off x="1149900" y="4925850"/>
            <a:ext cx="2920799" cy="217499"/>
          </a:xfrm>
          <a:prstGeom prst="rect">
            <a:avLst/>
          </a:prstGeom>
          <a:noFill/>
          <a:ln>
            <a:noFill/>
          </a:ln>
        </p:spPr>
        <p:txBody>
          <a:bodyPr lIns="91425" tIns="91425" rIns="91425" bIns="91425" anchor="ctr" anchorCtr="0">
            <a:noAutofit/>
          </a:bodyPr>
          <a:lstStyle/>
          <a:p>
            <a:pPr lvl="0" rtl="0">
              <a:spcBef>
                <a:spcPts val="0"/>
              </a:spcBef>
              <a:buNone/>
            </a:pPr>
            <a:r>
              <a:rPr lang="en" sz="800"/>
              <a:t>Image Credit: https://inspirehep.net/record/1234410/plots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Inner Silicon Pixel Tracker</a:t>
            </a:r>
          </a:p>
        </p:txBody>
      </p:sp>
      <p:pic>
        <p:nvPicPr>
          <p:cNvPr id="107" name="Shape 107"/>
          <p:cNvPicPr preferRelativeResize="0"/>
          <p:nvPr/>
        </p:nvPicPr>
        <p:blipFill>
          <a:blip r:embed="rId3">
            <a:alphaModFix/>
          </a:blip>
          <a:stretch>
            <a:fillRect/>
          </a:stretch>
        </p:blipFill>
        <p:spPr>
          <a:xfrm>
            <a:off x="1851700" y="1188750"/>
            <a:ext cx="7269400" cy="3878550"/>
          </a:xfrm>
          <a:prstGeom prst="rect">
            <a:avLst/>
          </a:prstGeom>
          <a:noFill/>
          <a:ln>
            <a:noFill/>
          </a:ln>
        </p:spPr>
      </p:pic>
      <p:sp>
        <p:nvSpPr>
          <p:cNvPr id="108" name="Shape 108"/>
          <p:cNvSpPr txBox="1"/>
          <p:nvPr/>
        </p:nvSpPr>
        <p:spPr>
          <a:xfrm>
            <a:off x="93900" y="1262400"/>
            <a:ext cx="1815299" cy="3804900"/>
          </a:xfrm>
          <a:prstGeom prst="rect">
            <a:avLst/>
          </a:prstGeom>
          <a:noFill/>
          <a:ln>
            <a:noFill/>
          </a:ln>
        </p:spPr>
        <p:txBody>
          <a:bodyPr lIns="91425" tIns="91425" rIns="91425" bIns="91425" anchor="t" anchorCtr="0">
            <a:noAutofit/>
          </a:bodyPr>
          <a:lstStyle/>
          <a:p>
            <a:pPr rtl="0">
              <a:spcBef>
                <a:spcPts val="0"/>
              </a:spcBef>
              <a:buNone/>
            </a:pPr>
            <a:r>
              <a:rPr lang="en"/>
              <a:t>The layers consist of individual </a:t>
            </a:r>
            <a:r>
              <a:rPr lang="en" b="1"/>
              <a:t>pixels</a:t>
            </a:r>
            <a:r>
              <a:rPr lang="en"/>
              <a:t> grouped into </a:t>
            </a:r>
            <a:r>
              <a:rPr lang="en" b="1"/>
              <a:t>modules </a:t>
            </a:r>
            <a:r>
              <a:rPr lang="en"/>
              <a:t>managed by the TBMs</a:t>
            </a:r>
          </a:p>
          <a:p>
            <a:pPr rtl="0">
              <a:spcBef>
                <a:spcPts val="0"/>
              </a:spcBef>
              <a:buNone/>
            </a:pPr>
            <a:endParaRPr/>
          </a:p>
          <a:p>
            <a:pPr rtl="0">
              <a:spcBef>
                <a:spcPts val="0"/>
              </a:spcBef>
              <a:buNone/>
            </a:pPr>
            <a:endParaRPr/>
          </a:p>
          <a:p>
            <a:pPr>
              <a:spcBef>
                <a:spcPts val="0"/>
              </a:spcBef>
              <a:buNone/>
            </a:pPr>
            <a:r>
              <a:rPr lang="en"/>
              <a:t>Pixel layers provide the highest resolution data for positions of charged particle</a:t>
            </a:r>
          </a:p>
        </p:txBody>
      </p:sp>
      <p:sp>
        <p:nvSpPr>
          <p:cNvPr id="109" name="Shape 109"/>
          <p:cNvSpPr txBox="1"/>
          <p:nvPr/>
        </p:nvSpPr>
        <p:spPr>
          <a:xfrm>
            <a:off x="2425125" y="4901100"/>
            <a:ext cx="4742999" cy="318600"/>
          </a:xfrm>
          <a:prstGeom prst="rect">
            <a:avLst/>
          </a:prstGeom>
          <a:noFill/>
          <a:ln>
            <a:noFill/>
          </a:ln>
        </p:spPr>
        <p:txBody>
          <a:bodyPr lIns="91425" tIns="91425" rIns="91425" bIns="91425" anchor="ctr" anchorCtr="0">
            <a:noAutofit/>
          </a:bodyPr>
          <a:lstStyle/>
          <a:p>
            <a:pPr lvl="0" rtl="0">
              <a:spcBef>
                <a:spcPts val="0"/>
              </a:spcBef>
              <a:buNone/>
            </a:pPr>
            <a:r>
              <a:rPr lang="en" sz="800"/>
              <a:t>Image Credit: CMS CR -2011/256</a:t>
            </a:r>
          </a:p>
        </p:txBody>
      </p:sp>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On-screen Show (16:9)</PresentationFormat>
  <Paragraphs>159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paper-plane</vt:lpstr>
      <vt:lpstr>Compact Muon Solenoid Detector (CMS) &amp; The Token Bit Manager (TBM)</vt:lpstr>
      <vt:lpstr>Part 1: The TBM and CMS</vt:lpstr>
      <vt:lpstr>Motivation</vt:lpstr>
      <vt:lpstr>CERN</vt:lpstr>
      <vt:lpstr>CERN -&gt; LHC</vt:lpstr>
      <vt:lpstr>CERN -&gt; LHC -&gt; CMS</vt:lpstr>
      <vt:lpstr>CMS Detector System</vt:lpstr>
      <vt:lpstr>Inner Silicon Tracker </vt:lpstr>
      <vt:lpstr>Inner Silicon Pixel Tracker</vt:lpstr>
      <vt:lpstr>Inner Silicon Pixel Tracker</vt:lpstr>
      <vt:lpstr>PowerPoint Presentation</vt:lpstr>
      <vt:lpstr>Problems &amp; Solutions</vt:lpstr>
      <vt:lpstr>Level 1 Trigger</vt:lpstr>
      <vt:lpstr>From Scatta to Data</vt:lpstr>
      <vt:lpstr>What Makes A Module?</vt:lpstr>
      <vt:lpstr>The Pixels/ROC Data Storage</vt:lpstr>
      <vt:lpstr>Pixel Detectors/Modules</vt:lpstr>
      <vt:lpstr>The TBM and Token Passing</vt:lpstr>
      <vt:lpstr>Testing the Chips - The Setup</vt:lpstr>
      <vt:lpstr>Hardware &amp; Calibration</vt:lpstr>
      <vt:lpstr>Putting on a Single TBM Chip</vt:lpstr>
      <vt:lpstr>Aligning the Probe</vt:lpstr>
      <vt:lpstr>Testing Wafers</vt:lpstr>
      <vt:lpstr>Making Contact</vt:lpstr>
      <vt:lpstr>Running the Test Code</vt:lpstr>
      <vt:lpstr>Summary of New TBM Benefits</vt:lpstr>
      <vt:lpstr>Part 2: Coding</vt:lpstr>
      <vt:lpstr>Analyzing the Data</vt:lpstr>
      <vt:lpstr>Data Analysis - Simulation</vt:lpstr>
      <vt:lpstr>Signal vs. Background - Ex.</vt:lpstr>
      <vt:lpstr>Interesting Jets</vt:lpstr>
      <vt:lpstr>Interesting Leptons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Compact Muon Solenoid Detector (CMS) &amp; The Token Bit Manager (TBM)</dc:title>
  <dc:creator>Armstrong, Alexander</dc:creator>
  <cp:lastModifiedBy>Armstrong, Alexander</cp:lastModifiedBy>
  <cp:revision>1</cp:revision>
  <dcterms:modified xsi:type="dcterms:W3CDTF">2014-07-30T22:59:35Z</dcterms:modified>
</cp:coreProperties>
</file>