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tags/tag6.xml" ContentType="application/vnd.openxmlformats-officedocument.presentationml.tag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ags/tag4.xml" ContentType="application/vnd.openxmlformats-officedocument.presentationml.tags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tags/tag2.xml" ContentType="application/vnd.openxmlformats-officedocument.presentationml.tags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commentAuthors.xml" ContentType="application/vnd.openxmlformats-officedocument.presentationml.commentAuthors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ags/tag5.xml" ContentType="application/vnd.openxmlformats-officedocument.presentationml.tags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Override PartName="/ppt/tags/tag3.xml" ContentType="application/vnd.openxmlformats-officedocument.presentationml.tags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tags/tag1.xml" ContentType="application/vnd.openxmlformats-officedocument.presentationml.tags+xml"/>
  <Override PartName="/docProps/app.xml" ContentType="application/vnd.openxmlformats-officedocument.extended-properties+xml"/>
  <Default Extension="wav" ContentType="audio/wav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9"/>
  </p:notesMasterIdLst>
  <p:sldIdLst>
    <p:sldId id="310" r:id="rId2"/>
    <p:sldId id="297" r:id="rId3"/>
    <p:sldId id="323" r:id="rId4"/>
    <p:sldId id="322" r:id="rId5"/>
    <p:sldId id="313" r:id="rId6"/>
    <p:sldId id="298" r:id="rId7"/>
    <p:sldId id="314" r:id="rId8"/>
    <p:sldId id="299" r:id="rId9"/>
    <p:sldId id="315" r:id="rId10"/>
    <p:sldId id="300" r:id="rId11"/>
    <p:sldId id="325" r:id="rId12"/>
    <p:sldId id="324" r:id="rId13"/>
    <p:sldId id="316" r:id="rId14"/>
    <p:sldId id="301" r:id="rId15"/>
    <p:sldId id="317" r:id="rId16"/>
    <p:sldId id="326" r:id="rId17"/>
    <p:sldId id="327" r:id="rId18"/>
    <p:sldId id="291" r:id="rId19"/>
    <p:sldId id="318" r:id="rId20"/>
    <p:sldId id="328" r:id="rId21"/>
    <p:sldId id="329" r:id="rId22"/>
    <p:sldId id="292" r:id="rId23"/>
    <p:sldId id="307" r:id="rId24"/>
    <p:sldId id="303" r:id="rId25"/>
    <p:sldId id="319" r:id="rId26"/>
    <p:sldId id="293" r:id="rId27"/>
    <p:sldId id="309" r:id="rId28"/>
    <p:sldId id="305" r:id="rId29"/>
    <p:sldId id="320" r:id="rId30"/>
    <p:sldId id="295" r:id="rId31"/>
    <p:sldId id="321" r:id="rId32"/>
    <p:sldId id="330" r:id="rId33"/>
    <p:sldId id="331" r:id="rId34"/>
    <p:sldId id="294" r:id="rId35"/>
    <p:sldId id="333" r:id="rId36"/>
    <p:sldId id="332" r:id="rId37"/>
    <p:sldId id="334" r:id="rId3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Amy Rouinfar" initials="" lastIdx="13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008000"/>
    <a:srgbClr val="996633"/>
    <a:srgbClr val="FF00FF"/>
    <a:srgbClr val="006600"/>
    <a:srgbClr val="3333FF"/>
    <a:srgbClr val="0000CC"/>
    <a:srgbClr val="6600FF"/>
    <a:srgbClr val="9933FF"/>
    <a:srgbClr val="00CC00"/>
    <a:srgbClr val="990099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441" autoAdjust="0"/>
    <p:restoredTop sz="99822" autoAdjust="0"/>
  </p:normalViewPr>
  <p:slideViewPr>
    <p:cSldViewPr>
      <p:cViewPr varScale="1">
        <p:scale>
          <a:sx n="44" d="100"/>
          <a:sy n="44" d="100"/>
        </p:scale>
        <p:origin x="-576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commentAuthors" Target="commentAuthor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8448BF3-E56E-4A7B-8C8B-91443C08FA42}" type="datetimeFigureOut">
              <a:rPr lang="en-US" smtClean="0"/>
              <a:pPr/>
              <a:t>6/18/2013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DCE6B0A-AB9C-4566-A476-85F58BAC366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96086092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CE6B0A-AB9C-4566-A476-85F58BAC3667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63164557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CE6B0A-AB9C-4566-A476-85F58BAC3667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63164557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459A81-B329-4B5F-B901-0E64D8097836}" type="datetimeFigureOut">
              <a:rPr lang="en-US" smtClean="0"/>
              <a:pPr/>
              <a:t>6/18/2013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77883-62AA-4597-94B9-301B866E095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2772324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459A81-B329-4B5F-B901-0E64D8097836}" type="datetimeFigureOut">
              <a:rPr lang="en-US" smtClean="0"/>
              <a:pPr/>
              <a:t>6/18/2013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77883-62AA-4597-94B9-301B866E095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7566974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459A81-B329-4B5F-B901-0E64D8097836}" type="datetimeFigureOut">
              <a:rPr lang="en-US" smtClean="0"/>
              <a:pPr/>
              <a:t>6/18/2013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77883-62AA-4597-94B9-301B866E095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6989366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459A81-B329-4B5F-B901-0E64D8097836}" type="datetimeFigureOut">
              <a:rPr lang="en-US" smtClean="0"/>
              <a:pPr/>
              <a:t>6/18/2013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77883-62AA-4597-94B9-301B866E095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2959670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459A81-B329-4B5F-B901-0E64D8097836}" type="datetimeFigureOut">
              <a:rPr lang="en-US" smtClean="0"/>
              <a:pPr/>
              <a:t>6/18/2013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77883-62AA-4597-94B9-301B866E095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9730805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459A81-B329-4B5F-B901-0E64D8097836}" type="datetimeFigureOut">
              <a:rPr lang="en-US" smtClean="0"/>
              <a:pPr/>
              <a:t>6/18/2013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77883-62AA-4597-94B9-301B866E095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3302710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459A81-B329-4B5F-B901-0E64D8097836}" type="datetimeFigureOut">
              <a:rPr lang="en-US" smtClean="0"/>
              <a:pPr/>
              <a:t>6/18/2013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77883-62AA-4597-94B9-301B866E095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5067343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459A81-B329-4B5F-B901-0E64D8097836}" type="datetimeFigureOut">
              <a:rPr lang="en-US" smtClean="0"/>
              <a:pPr/>
              <a:t>6/18/2013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77883-62AA-4597-94B9-301B866E095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1297875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459A81-B329-4B5F-B901-0E64D8097836}" type="datetimeFigureOut">
              <a:rPr lang="en-US" smtClean="0"/>
              <a:pPr/>
              <a:t>6/18/2013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77883-62AA-4597-94B9-301B866E095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9536754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459A81-B329-4B5F-B901-0E64D8097836}" type="datetimeFigureOut">
              <a:rPr lang="en-US" smtClean="0"/>
              <a:pPr/>
              <a:t>6/18/2013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77883-62AA-4597-94B9-301B866E095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7674039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459A81-B329-4B5F-B901-0E64D8097836}" type="datetimeFigureOut">
              <a:rPr lang="en-US" smtClean="0"/>
              <a:pPr/>
              <a:t>6/18/2013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77883-62AA-4597-94B9-301B866E095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5727435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C459A81-B329-4B5F-B901-0E64D8097836}" type="datetimeFigureOut">
              <a:rPr lang="en-US" smtClean="0"/>
              <a:pPr/>
              <a:t>6/18/2013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C077883-62AA-4597-94B9-301B866E095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0509798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.wav"/><Relationship Id="rId1" Type="http://schemas.openxmlformats.org/officeDocument/2006/relationships/tags" Target="../tags/tag1.xml"/><Relationship Id="rId5" Type="http://schemas.openxmlformats.org/officeDocument/2006/relationships/image" Target="../media/image1.png"/><Relationship Id="rId4" Type="http://schemas.microsoft.com/office/2007/relationships/media" Target="../media/media1.wav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2.wav"/><Relationship Id="rId1" Type="http://schemas.openxmlformats.org/officeDocument/2006/relationships/tags" Target="../tags/tag2.xml"/><Relationship Id="rId5" Type="http://schemas.openxmlformats.org/officeDocument/2006/relationships/image" Target="../media/image1.png"/><Relationship Id="rId4" Type="http://schemas.microsoft.com/office/2007/relationships/media" Target="../media/media2.wav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3.wav"/><Relationship Id="rId1" Type="http://schemas.openxmlformats.org/officeDocument/2006/relationships/tags" Target="../tags/tag3.xml"/><Relationship Id="rId5" Type="http://schemas.openxmlformats.org/officeDocument/2006/relationships/image" Target="../media/image1.png"/><Relationship Id="rId4" Type="http://schemas.microsoft.com/office/2007/relationships/media" Target="../media/media3.wav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4.wav"/><Relationship Id="rId1" Type="http://schemas.openxmlformats.org/officeDocument/2006/relationships/tags" Target="../tags/tag4.xml"/><Relationship Id="rId5" Type="http://schemas.openxmlformats.org/officeDocument/2006/relationships/image" Target="../media/image1.png"/><Relationship Id="rId4" Type="http://schemas.microsoft.com/office/2007/relationships/media" Target="../media/media4.wav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5.wav"/><Relationship Id="rId1" Type="http://schemas.openxmlformats.org/officeDocument/2006/relationships/tags" Target="../tags/tag5.xml"/><Relationship Id="rId5" Type="http://schemas.openxmlformats.org/officeDocument/2006/relationships/image" Target="../media/image1.png"/><Relationship Id="rId4" Type="http://schemas.microsoft.com/office/2007/relationships/media" Target="../media/media5.wav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6.wav"/><Relationship Id="rId1" Type="http://schemas.openxmlformats.org/officeDocument/2006/relationships/tags" Target="../tags/tag6.xml"/><Relationship Id="rId5" Type="http://schemas.openxmlformats.org/officeDocument/2006/relationships/image" Target="../media/image1.png"/><Relationship Id="rId4" Type="http://schemas.microsoft.com/office/2007/relationships/media" Target="../media/media6.wav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164514" y="2621340"/>
            <a:ext cx="824265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9600" dirty="0" smtClean="0"/>
              <a:t>X</a:t>
            </a:r>
            <a:endParaRPr lang="en-US" sz="9600" dirty="0"/>
          </a:p>
        </p:txBody>
      </p:sp>
    </p:spTree>
    <p:extLst>
      <p:ext uri="{BB962C8B-B14F-4D97-AF65-F5344CB8AC3E}">
        <p14:creationId xmlns:p14="http://schemas.microsoft.com/office/powerpoint/2010/main" xmlns="" val="27394517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Rectangle 27"/>
          <p:cNvSpPr>
            <a:spLocks noChangeArrowheads="1"/>
          </p:cNvSpPr>
          <p:nvPr/>
        </p:nvSpPr>
        <p:spPr bwMode="auto">
          <a:xfrm>
            <a:off x="381000" y="106977"/>
            <a:ext cx="8298537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b="0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The motion of an object along a straight horizontal path is shown by the graphs below. Determine the velocity of the object at 30 seconds. </a:t>
            </a:r>
            <a:endParaRPr kumimoji="0" lang="en-US" b="0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76" name="Group 75"/>
          <p:cNvGrpSpPr/>
          <p:nvPr/>
        </p:nvGrpSpPr>
        <p:grpSpPr>
          <a:xfrm>
            <a:off x="552259" y="1143000"/>
            <a:ext cx="8412373" cy="3276600"/>
            <a:chOff x="552259" y="1302092"/>
            <a:chExt cx="8412373" cy="3276600"/>
          </a:xfrm>
        </p:grpSpPr>
        <p:grpSp>
          <p:nvGrpSpPr>
            <p:cNvPr id="77" name="Group 76"/>
            <p:cNvGrpSpPr>
              <a:grpSpLocks/>
            </p:cNvGrpSpPr>
            <p:nvPr/>
          </p:nvGrpSpPr>
          <p:grpSpPr bwMode="auto">
            <a:xfrm>
              <a:off x="776892" y="1302162"/>
              <a:ext cx="8187740" cy="2424089"/>
              <a:chOff x="1851" y="7746"/>
              <a:chExt cx="9325" cy="1984"/>
            </a:xfrm>
          </p:grpSpPr>
          <p:grpSp>
            <p:nvGrpSpPr>
              <p:cNvPr id="121" name="Group 120"/>
              <p:cNvGrpSpPr>
                <a:grpSpLocks/>
              </p:cNvGrpSpPr>
              <p:nvPr/>
            </p:nvGrpSpPr>
            <p:grpSpPr bwMode="auto">
              <a:xfrm>
                <a:off x="1851" y="8302"/>
                <a:ext cx="4045" cy="1428"/>
                <a:chOff x="1851" y="8196"/>
                <a:chExt cx="4045" cy="1428"/>
              </a:xfrm>
            </p:grpSpPr>
            <p:sp>
              <p:nvSpPr>
                <p:cNvPr id="128" name="Text Box 110"/>
                <p:cNvSpPr txBox="1">
                  <a:spLocks noChangeArrowheads="1"/>
                </p:cNvSpPr>
                <p:nvPr/>
              </p:nvSpPr>
              <p:spPr bwMode="auto">
                <a:xfrm>
                  <a:off x="3801" y="9163"/>
                  <a:ext cx="671" cy="461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rot="0" vert="horz" wrap="square" lIns="91440" tIns="45720" rIns="91440" bIns="45720" anchor="t" anchorCtr="0" upright="1">
                  <a:noAutofit/>
                </a:bodyPr>
                <a:lstStyle/>
                <a:p>
                  <a:pPr marL="0" marR="0">
                    <a:lnSpc>
                      <a:spcPct val="115000"/>
                    </a:lnSpc>
                    <a:spcBef>
                      <a:spcPts val="0"/>
                    </a:spcBef>
                    <a:spcAft>
                      <a:spcPts val="1000"/>
                    </a:spcAft>
                  </a:pPr>
                  <a:r>
                    <a:rPr lang="en-US" sz="2000" dirty="0" smtClean="0">
                      <a:effectLst/>
                      <a:latin typeface="Times New Roman" pitchFamily="18" charset="0"/>
                      <a:ea typeface="Calibri"/>
                      <a:cs typeface="Times New Roman" pitchFamily="18" charset="0"/>
                    </a:rPr>
                    <a:t>20</a:t>
                  </a:r>
                  <a:endParaRPr lang="en-US" sz="2000" dirty="0">
                    <a:effectLst/>
                    <a:latin typeface="Times New Roman" pitchFamily="18" charset="0"/>
                    <a:ea typeface="Calibri"/>
                    <a:cs typeface="Times New Roman" pitchFamily="18" charset="0"/>
                  </a:endParaRPr>
                </a:p>
              </p:txBody>
            </p:sp>
            <p:cxnSp>
              <p:nvCxnSpPr>
                <p:cNvPr id="129" name="Line 113"/>
                <p:cNvCxnSpPr/>
                <p:nvPr/>
              </p:nvCxnSpPr>
              <p:spPr bwMode="auto">
                <a:xfrm flipV="1">
                  <a:off x="4061" y="9131"/>
                  <a:ext cx="0" cy="120"/>
                </a:xfrm>
                <a:prstGeom prst="line">
                  <a:avLst/>
                </a:prstGeom>
                <a:noFill/>
                <a:ln w="2857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</p:cxnSp>
            <p:cxnSp>
              <p:nvCxnSpPr>
                <p:cNvPr id="130" name="Line 115"/>
                <p:cNvCxnSpPr/>
                <p:nvPr/>
              </p:nvCxnSpPr>
              <p:spPr bwMode="auto">
                <a:xfrm>
                  <a:off x="2568" y="8383"/>
                  <a:ext cx="134" cy="0"/>
                </a:xfrm>
                <a:prstGeom prst="line">
                  <a:avLst/>
                </a:prstGeom>
                <a:noFill/>
                <a:ln w="2857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</p:cxnSp>
            <p:sp>
              <p:nvSpPr>
                <p:cNvPr id="131" name="Text Box 116"/>
                <p:cNvSpPr txBox="1">
                  <a:spLocks noChangeArrowheads="1"/>
                </p:cNvSpPr>
                <p:nvPr/>
              </p:nvSpPr>
              <p:spPr bwMode="auto">
                <a:xfrm>
                  <a:off x="1851" y="8992"/>
                  <a:ext cx="938" cy="451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rot="0" vert="horz" wrap="square" lIns="91440" tIns="45720" rIns="91440" bIns="45720" anchor="t" anchorCtr="0" upright="1">
                  <a:noAutofit/>
                </a:bodyPr>
                <a:lstStyle/>
                <a:p>
                  <a:pPr marL="0" marR="0">
                    <a:lnSpc>
                      <a:spcPct val="115000"/>
                    </a:lnSpc>
                    <a:spcBef>
                      <a:spcPts val="0"/>
                    </a:spcBef>
                    <a:spcAft>
                      <a:spcPts val="1000"/>
                    </a:spcAft>
                  </a:pPr>
                  <a:r>
                    <a:rPr lang="en-US" sz="2000" i="1" dirty="0">
                      <a:effectLst/>
                      <a:latin typeface="Times New Roman" pitchFamily="18" charset="0"/>
                      <a:ea typeface="Calibri"/>
                      <a:cs typeface="Times New Roman" pitchFamily="18" charset="0"/>
                    </a:rPr>
                    <a:t> </a:t>
                  </a:r>
                  <a:r>
                    <a:rPr lang="en-US" sz="2000" dirty="0" smtClean="0">
                      <a:effectLst/>
                      <a:latin typeface="Times New Roman" pitchFamily="18" charset="0"/>
                      <a:ea typeface="Calibri"/>
                      <a:cs typeface="Times New Roman" pitchFamily="18" charset="0"/>
                    </a:rPr>
                    <a:t>(0,0</a:t>
                  </a:r>
                  <a:r>
                    <a:rPr lang="en-US" sz="2000" dirty="0">
                      <a:effectLst/>
                      <a:latin typeface="Times New Roman" pitchFamily="18" charset="0"/>
                      <a:ea typeface="Calibri"/>
                      <a:cs typeface="Times New Roman" pitchFamily="18" charset="0"/>
                    </a:rPr>
                    <a:t>)</a:t>
                  </a:r>
                </a:p>
              </p:txBody>
            </p:sp>
            <p:sp>
              <p:nvSpPr>
                <p:cNvPr id="132" name="Text Box 117"/>
                <p:cNvSpPr txBox="1">
                  <a:spLocks noChangeArrowheads="1"/>
                </p:cNvSpPr>
                <p:nvPr/>
              </p:nvSpPr>
              <p:spPr bwMode="auto">
                <a:xfrm>
                  <a:off x="2094" y="8196"/>
                  <a:ext cx="608" cy="48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rot="0" vert="horz" wrap="square" lIns="91440" tIns="45720" rIns="91440" bIns="45720" anchor="t" anchorCtr="0" upright="1">
                  <a:noAutofit/>
                </a:bodyPr>
                <a:lstStyle/>
                <a:p>
                  <a:pPr marL="0" marR="0">
                    <a:lnSpc>
                      <a:spcPct val="115000"/>
                    </a:lnSpc>
                    <a:spcBef>
                      <a:spcPts val="0"/>
                    </a:spcBef>
                    <a:spcAft>
                      <a:spcPts val="1000"/>
                    </a:spcAft>
                  </a:pPr>
                  <a:r>
                    <a:rPr lang="en-US" sz="2000" dirty="0" smtClean="0">
                      <a:effectLst/>
                      <a:latin typeface="Times New Roman" pitchFamily="18" charset="0"/>
                      <a:ea typeface="Calibri"/>
                      <a:cs typeface="Times New Roman" pitchFamily="18" charset="0"/>
                    </a:rPr>
                    <a:t>20</a:t>
                  </a:r>
                  <a:endParaRPr lang="en-US" sz="2000" dirty="0">
                    <a:effectLst/>
                    <a:latin typeface="Times New Roman" pitchFamily="18" charset="0"/>
                    <a:ea typeface="Calibri"/>
                    <a:cs typeface="Times New Roman" pitchFamily="18" charset="0"/>
                  </a:endParaRPr>
                </a:p>
              </p:txBody>
            </p:sp>
            <p:sp>
              <p:nvSpPr>
                <p:cNvPr id="133" name="Text Box 119"/>
                <p:cNvSpPr txBox="1">
                  <a:spLocks noChangeArrowheads="1"/>
                </p:cNvSpPr>
                <p:nvPr/>
              </p:nvSpPr>
              <p:spPr bwMode="auto">
                <a:xfrm>
                  <a:off x="4958" y="9017"/>
                  <a:ext cx="938" cy="43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rot="0" vert="horz" wrap="square" lIns="91440" tIns="45720" rIns="91440" bIns="45720" anchor="t" anchorCtr="0" upright="1">
                  <a:noAutofit/>
                </a:bodyPr>
                <a:lstStyle/>
                <a:p>
                  <a:pPr marL="0" marR="0">
                    <a:lnSpc>
                      <a:spcPct val="115000"/>
                    </a:lnSpc>
                    <a:spcBef>
                      <a:spcPts val="0"/>
                    </a:spcBef>
                    <a:spcAft>
                      <a:spcPts val="1000"/>
                    </a:spcAft>
                  </a:pPr>
                  <a:r>
                    <a:rPr lang="en-US" sz="2000" i="1" dirty="0">
                      <a:effectLst/>
                      <a:latin typeface="Times New Roman" pitchFamily="18" charset="0"/>
                      <a:ea typeface="Calibri"/>
                      <a:cs typeface="Times New Roman" pitchFamily="18" charset="0"/>
                    </a:rPr>
                    <a:t>t (s)</a:t>
                  </a:r>
                  <a:endParaRPr lang="en-US" sz="2000" dirty="0">
                    <a:effectLst/>
                    <a:latin typeface="Times New Roman" pitchFamily="18" charset="0"/>
                    <a:ea typeface="Calibri"/>
                    <a:cs typeface="Times New Roman" pitchFamily="18" charset="0"/>
                  </a:endParaRPr>
                </a:p>
              </p:txBody>
            </p:sp>
          </p:grpSp>
          <p:sp>
            <p:nvSpPr>
              <p:cNvPr id="122" name="Text Box 120"/>
              <p:cNvSpPr txBox="1">
                <a:spLocks noChangeArrowheads="1"/>
              </p:cNvSpPr>
              <p:nvPr/>
            </p:nvSpPr>
            <p:spPr bwMode="auto">
              <a:xfrm>
                <a:off x="6625" y="7746"/>
                <a:ext cx="1457" cy="40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pPr marL="0" marR="0">
                  <a:lnSpc>
                    <a:spcPct val="115000"/>
                  </a:lnSpc>
                  <a:spcBef>
                    <a:spcPts val="0"/>
                  </a:spcBef>
                  <a:spcAft>
                    <a:spcPts val="1000"/>
                  </a:spcAft>
                </a:pPr>
                <a:r>
                  <a:rPr lang="en-ZA" sz="2000" i="1" dirty="0">
                    <a:effectLst/>
                    <a:latin typeface="Times New Roman" pitchFamily="18" charset="0"/>
                    <a:ea typeface="Calibri"/>
                    <a:cs typeface="Times New Roman" pitchFamily="18" charset="0"/>
                  </a:rPr>
                  <a:t>v</a:t>
                </a:r>
                <a:r>
                  <a:rPr lang="en-ZA" sz="2000" dirty="0">
                    <a:effectLst/>
                    <a:latin typeface="Times New Roman" pitchFamily="18" charset="0"/>
                    <a:ea typeface="Calibri"/>
                    <a:cs typeface="Times New Roman" pitchFamily="18" charset="0"/>
                  </a:rPr>
                  <a:t>(</a:t>
                </a:r>
                <a:r>
                  <a:rPr lang="en-ZA" sz="2000" i="1" dirty="0">
                    <a:effectLst/>
                    <a:latin typeface="Times New Roman" pitchFamily="18" charset="0"/>
                    <a:ea typeface="Calibri"/>
                    <a:cs typeface="Times New Roman" pitchFamily="18" charset="0"/>
                  </a:rPr>
                  <a:t>t</a:t>
                </a:r>
                <a:r>
                  <a:rPr lang="en-ZA" sz="2000" dirty="0">
                    <a:effectLst/>
                    <a:latin typeface="Times New Roman" pitchFamily="18" charset="0"/>
                    <a:ea typeface="Calibri"/>
                    <a:cs typeface="Times New Roman" pitchFamily="18" charset="0"/>
                  </a:rPr>
                  <a:t>) (</a:t>
                </a:r>
                <a:r>
                  <a:rPr lang="en-US" sz="2000" dirty="0" smtClean="0">
                    <a:effectLst/>
                    <a:latin typeface="Times New Roman" pitchFamily="18" charset="0"/>
                    <a:ea typeface="Calibri"/>
                    <a:cs typeface="Times New Roman" pitchFamily="18" charset="0"/>
                  </a:rPr>
                  <a:t>m/s)</a:t>
                </a:r>
                <a:endParaRPr lang="en-US" sz="2000" dirty="0">
                  <a:effectLst/>
                  <a:latin typeface="Times New Roman" pitchFamily="18" charset="0"/>
                  <a:ea typeface="Calibri"/>
                  <a:cs typeface="Times New Roman" pitchFamily="18" charset="0"/>
                </a:endParaRPr>
              </a:p>
            </p:txBody>
          </p:sp>
          <p:cxnSp>
            <p:nvCxnSpPr>
              <p:cNvPr id="123" name="Line 122"/>
              <p:cNvCxnSpPr/>
              <p:nvPr/>
            </p:nvCxnSpPr>
            <p:spPr bwMode="auto">
              <a:xfrm flipV="1">
                <a:off x="9268" y="9113"/>
                <a:ext cx="0" cy="144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</p:cxnSp>
          <p:sp>
            <p:nvSpPr>
              <p:cNvPr id="125" name="Text Box 127"/>
              <p:cNvSpPr txBox="1">
                <a:spLocks noChangeArrowheads="1"/>
              </p:cNvSpPr>
              <p:nvPr/>
            </p:nvSpPr>
            <p:spPr bwMode="auto">
              <a:xfrm>
                <a:off x="7041" y="9033"/>
                <a:ext cx="964" cy="42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pPr marL="0" marR="0">
                  <a:lnSpc>
                    <a:spcPct val="115000"/>
                  </a:lnSpc>
                  <a:spcBef>
                    <a:spcPts val="0"/>
                  </a:spcBef>
                  <a:spcAft>
                    <a:spcPts val="1000"/>
                  </a:spcAft>
                </a:pPr>
                <a:r>
                  <a:rPr lang="en-US" sz="2000" i="1" dirty="0">
                    <a:effectLst/>
                    <a:latin typeface="Times New Roman" pitchFamily="18" charset="0"/>
                    <a:ea typeface="Calibri"/>
                    <a:cs typeface="Times New Roman" pitchFamily="18" charset="0"/>
                  </a:rPr>
                  <a:t> </a:t>
                </a:r>
                <a:r>
                  <a:rPr lang="en-US" sz="2000" dirty="0">
                    <a:effectLst/>
                    <a:latin typeface="Times New Roman" pitchFamily="18" charset="0"/>
                    <a:ea typeface="Calibri"/>
                    <a:cs typeface="Times New Roman" pitchFamily="18" charset="0"/>
                  </a:rPr>
                  <a:t>(0,0)</a:t>
                </a:r>
              </a:p>
            </p:txBody>
          </p:sp>
          <p:sp>
            <p:nvSpPr>
              <p:cNvPr id="126" name="Text Box 129"/>
              <p:cNvSpPr txBox="1">
                <a:spLocks noChangeArrowheads="1"/>
              </p:cNvSpPr>
              <p:nvPr/>
            </p:nvSpPr>
            <p:spPr bwMode="auto">
              <a:xfrm>
                <a:off x="10238" y="8993"/>
                <a:ext cx="938" cy="4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pPr marL="0" marR="0">
                  <a:lnSpc>
                    <a:spcPct val="115000"/>
                  </a:lnSpc>
                  <a:spcBef>
                    <a:spcPts val="0"/>
                  </a:spcBef>
                  <a:spcAft>
                    <a:spcPts val="1000"/>
                  </a:spcAft>
                </a:pPr>
                <a:r>
                  <a:rPr lang="en-US" sz="2000" i="1" dirty="0">
                    <a:effectLst/>
                    <a:latin typeface="Times New Roman" pitchFamily="18" charset="0"/>
                    <a:ea typeface="Calibri"/>
                    <a:cs typeface="Times New Roman" pitchFamily="18" charset="0"/>
                  </a:rPr>
                  <a:t>t (s)</a:t>
                </a:r>
                <a:endParaRPr lang="en-US" sz="2000" dirty="0">
                  <a:effectLst/>
                  <a:latin typeface="Times New Roman" pitchFamily="18" charset="0"/>
                  <a:ea typeface="Calibri"/>
                  <a:cs typeface="Times New Roman" pitchFamily="18" charset="0"/>
                </a:endParaRPr>
              </a:p>
            </p:txBody>
          </p:sp>
          <p:sp>
            <p:nvSpPr>
              <p:cNvPr id="127" name="Text Box 131"/>
              <p:cNvSpPr txBox="1">
                <a:spLocks noChangeArrowheads="1"/>
              </p:cNvSpPr>
              <p:nvPr/>
            </p:nvSpPr>
            <p:spPr bwMode="auto">
              <a:xfrm>
                <a:off x="8973" y="8801"/>
                <a:ext cx="671" cy="461"/>
              </a:xfrm>
              <a:prstGeom prst="rect">
                <a:avLst/>
              </a:prstGeom>
              <a:noFill/>
              <a:ln w="25400">
                <a:noFill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pPr marL="0" marR="0">
                  <a:lnSpc>
                    <a:spcPct val="115000"/>
                  </a:lnSpc>
                  <a:spcBef>
                    <a:spcPts val="0"/>
                  </a:spcBef>
                  <a:spcAft>
                    <a:spcPts val="1000"/>
                  </a:spcAft>
                </a:pPr>
                <a:r>
                  <a:rPr lang="en-US" sz="2000" dirty="0" smtClean="0">
                    <a:effectLst/>
                    <a:latin typeface="Times New Roman" pitchFamily="18" charset="0"/>
                    <a:ea typeface="Calibri"/>
                    <a:cs typeface="Times New Roman" pitchFamily="18" charset="0"/>
                  </a:rPr>
                  <a:t>20</a:t>
                </a:r>
                <a:endParaRPr lang="en-US" sz="2000" dirty="0">
                  <a:effectLst/>
                  <a:latin typeface="Times New Roman" pitchFamily="18" charset="0"/>
                  <a:ea typeface="Calibri"/>
                  <a:cs typeface="Times New Roman" pitchFamily="18" charset="0"/>
                </a:endParaRPr>
              </a:p>
            </p:txBody>
          </p:sp>
        </p:grpSp>
        <p:sp>
          <p:nvSpPr>
            <p:cNvPr id="78" name="Rectangle 77"/>
            <p:cNvSpPr/>
            <p:nvPr/>
          </p:nvSpPr>
          <p:spPr>
            <a:xfrm>
              <a:off x="552259" y="1302092"/>
              <a:ext cx="971741" cy="41787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lnSpc>
                  <a:spcPct val="115000"/>
                </a:lnSpc>
                <a:spcAft>
                  <a:spcPts val="1000"/>
                </a:spcAft>
              </a:pPr>
              <a:r>
                <a:rPr lang="en-ZA" sz="2000" i="1" dirty="0">
                  <a:latin typeface="Times New Roman" pitchFamily="18" charset="0"/>
                  <a:ea typeface="Calibri"/>
                  <a:cs typeface="Times New Roman" pitchFamily="18" charset="0"/>
                </a:rPr>
                <a:t>x</a:t>
              </a:r>
              <a:r>
                <a:rPr lang="en-ZA" sz="2000" dirty="0">
                  <a:latin typeface="Times New Roman" pitchFamily="18" charset="0"/>
                  <a:ea typeface="Calibri"/>
                  <a:cs typeface="Times New Roman" pitchFamily="18" charset="0"/>
                </a:rPr>
                <a:t>(</a:t>
              </a:r>
              <a:r>
                <a:rPr lang="en-ZA" sz="2000" i="1" dirty="0">
                  <a:latin typeface="Times New Roman" pitchFamily="18" charset="0"/>
                  <a:ea typeface="Calibri"/>
                  <a:cs typeface="Times New Roman" pitchFamily="18" charset="0"/>
                </a:rPr>
                <a:t>t</a:t>
              </a:r>
              <a:r>
                <a:rPr lang="en-ZA" sz="2000" dirty="0">
                  <a:latin typeface="Times New Roman" pitchFamily="18" charset="0"/>
                  <a:ea typeface="Calibri"/>
                  <a:cs typeface="Times New Roman" pitchFamily="18" charset="0"/>
                </a:rPr>
                <a:t>) (m)</a:t>
              </a:r>
              <a:endParaRPr lang="en-US" sz="2000" dirty="0">
                <a:latin typeface="Times New Roman" pitchFamily="18" charset="0"/>
                <a:ea typeface="Calibri"/>
                <a:cs typeface="Times New Roman" pitchFamily="18" charset="0"/>
              </a:endParaRPr>
            </a:p>
          </p:txBody>
        </p:sp>
        <p:cxnSp>
          <p:nvCxnSpPr>
            <p:cNvPr id="79" name="Straight Connector 78"/>
            <p:cNvCxnSpPr/>
            <p:nvPr/>
          </p:nvCxnSpPr>
          <p:spPr>
            <a:xfrm flipH="1" flipV="1">
              <a:off x="2717364" y="2667000"/>
              <a:ext cx="559236" cy="1348473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0" name="Text Box 110"/>
            <p:cNvSpPr txBox="1">
              <a:spLocks noChangeArrowheads="1"/>
            </p:cNvSpPr>
            <p:nvPr/>
          </p:nvSpPr>
          <p:spPr bwMode="auto">
            <a:xfrm>
              <a:off x="1905000" y="3170541"/>
              <a:ext cx="589166" cy="56325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 marL="0" marR="0">
                <a:lnSpc>
                  <a:spcPct val="115000"/>
                </a:lnSpc>
                <a:spcBef>
                  <a:spcPts val="0"/>
                </a:spcBef>
                <a:spcAft>
                  <a:spcPts val="1000"/>
                </a:spcAft>
              </a:pPr>
              <a:r>
                <a:rPr lang="en-US" sz="2000" dirty="0" smtClean="0">
                  <a:latin typeface="Times New Roman" pitchFamily="18" charset="0"/>
                  <a:ea typeface="Calibri"/>
                  <a:cs typeface="Times New Roman" pitchFamily="18" charset="0"/>
                </a:rPr>
                <a:t>10</a:t>
              </a:r>
              <a:endParaRPr lang="en-US" sz="2000" dirty="0">
                <a:effectLst/>
                <a:latin typeface="Times New Roman" pitchFamily="18" charset="0"/>
                <a:ea typeface="Calibri"/>
                <a:cs typeface="Times New Roman" pitchFamily="18" charset="0"/>
              </a:endParaRPr>
            </a:p>
          </p:txBody>
        </p:sp>
        <p:cxnSp>
          <p:nvCxnSpPr>
            <p:cNvPr id="81" name="Line 113"/>
            <p:cNvCxnSpPr/>
            <p:nvPr/>
          </p:nvCxnSpPr>
          <p:spPr bwMode="auto">
            <a:xfrm flipV="1">
              <a:off x="2077525" y="3131443"/>
              <a:ext cx="0" cy="146618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sp>
          <p:nvSpPr>
            <p:cNvPr id="84" name="Text Box 117"/>
            <p:cNvSpPr txBox="1">
              <a:spLocks noChangeArrowheads="1"/>
            </p:cNvSpPr>
            <p:nvPr/>
          </p:nvSpPr>
          <p:spPr bwMode="auto">
            <a:xfrm>
              <a:off x="890826" y="3810000"/>
              <a:ext cx="709374" cy="5864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 marL="0" marR="0">
                <a:lnSpc>
                  <a:spcPct val="115000"/>
                </a:lnSpc>
                <a:spcBef>
                  <a:spcPts val="0"/>
                </a:spcBef>
                <a:spcAft>
                  <a:spcPts val="1000"/>
                </a:spcAft>
              </a:pPr>
              <a:r>
                <a:rPr lang="en-US" sz="2000" dirty="0" smtClean="0">
                  <a:latin typeface="Times New Roman" pitchFamily="18" charset="0"/>
                  <a:ea typeface="Calibri"/>
                  <a:cs typeface="Times New Roman" pitchFamily="18" charset="0"/>
                </a:rPr>
                <a:t>-</a:t>
              </a:r>
              <a:r>
                <a:rPr lang="en-US" sz="2000" dirty="0" smtClean="0">
                  <a:effectLst/>
                  <a:latin typeface="Times New Roman" pitchFamily="18" charset="0"/>
                  <a:ea typeface="Calibri"/>
                  <a:cs typeface="Times New Roman" pitchFamily="18" charset="0"/>
                </a:rPr>
                <a:t>20</a:t>
              </a:r>
              <a:endParaRPr lang="en-US" sz="2000" dirty="0">
                <a:effectLst/>
                <a:latin typeface="Times New Roman" pitchFamily="18" charset="0"/>
                <a:ea typeface="Calibri"/>
                <a:cs typeface="Times New Roman" pitchFamily="18" charset="0"/>
              </a:endParaRPr>
            </a:p>
          </p:txBody>
        </p:sp>
        <p:cxnSp>
          <p:nvCxnSpPr>
            <p:cNvPr id="85" name="Line 112"/>
            <p:cNvCxnSpPr/>
            <p:nvPr/>
          </p:nvCxnSpPr>
          <p:spPr bwMode="auto">
            <a:xfrm>
              <a:off x="6037171" y="3452170"/>
              <a:ext cx="650798" cy="0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sp>
          <p:nvSpPr>
            <p:cNvPr id="87" name="Text Box 110"/>
            <p:cNvSpPr txBox="1">
              <a:spLocks noChangeArrowheads="1"/>
            </p:cNvSpPr>
            <p:nvPr/>
          </p:nvSpPr>
          <p:spPr bwMode="auto">
            <a:xfrm>
              <a:off x="6477000" y="2590800"/>
              <a:ext cx="544207" cy="4823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 marL="0" marR="0">
                <a:lnSpc>
                  <a:spcPct val="115000"/>
                </a:lnSpc>
                <a:spcBef>
                  <a:spcPts val="0"/>
                </a:spcBef>
                <a:spcAft>
                  <a:spcPts val="1000"/>
                </a:spcAft>
              </a:pPr>
              <a:r>
                <a:rPr lang="en-US" sz="2000" dirty="0" smtClean="0">
                  <a:latin typeface="Times New Roman" pitchFamily="18" charset="0"/>
                  <a:ea typeface="Calibri"/>
                  <a:cs typeface="Times New Roman" pitchFamily="18" charset="0"/>
                </a:rPr>
                <a:t>10</a:t>
              </a:r>
              <a:endParaRPr lang="en-US" sz="2000" dirty="0">
                <a:effectLst/>
                <a:latin typeface="Times New Roman" pitchFamily="18" charset="0"/>
                <a:ea typeface="Calibri"/>
                <a:cs typeface="Times New Roman" pitchFamily="18" charset="0"/>
              </a:endParaRPr>
            </a:p>
          </p:txBody>
        </p:sp>
        <p:cxnSp>
          <p:nvCxnSpPr>
            <p:cNvPr id="88" name="Line 113"/>
            <p:cNvCxnSpPr/>
            <p:nvPr/>
          </p:nvCxnSpPr>
          <p:spPr bwMode="auto">
            <a:xfrm flipV="1">
              <a:off x="6705600" y="2971800"/>
              <a:ext cx="0" cy="146618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cxnSp>
          <p:nvCxnSpPr>
            <p:cNvPr id="89" name="Straight Connector 88"/>
            <p:cNvCxnSpPr/>
            <p:nvPr/>
          </p:nvCxnSpPr>
          <p:spPr>
            <a:xfrm flipV="1">
              <a:off x="6705602" y="3124200"/>
              <a:ext cx="0" cy="320420"/>
            </a:xfrm>
            <a:prstGeom prst="line">
              <a:avLst/>
            </a:prstGeom>
            <a:ln w="28575">
              <a:solidFill>
                <a:srgbClr val="000000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0" name="Text Box 130"/>
            <p:cNvSpPr txBox="1">
              <a:spLocks noChangeArrowheads="1"/>
            </p:cNvSpPr>
            <p:nvPr/>
          </p:nvSpPr>
          <p:spPr bwMode="auto">
            <a:xfrm>
              <a:off x="5304896" y="4004437"/>
              <a:ext cx="791104" cy="5742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 marL="0" marR="0">
                <a:lnSpc>
                  <a:spcPct val="115000"/>
                </a:lnSpc>
                <a:spcBef>
                  <a:spcPts val="0"/>
                </a:spcBef>
                <a:spcAft>
                  <a:spcPts val="1000"/>
                </a:spcAft>
              </a:pPr>
              <a:r>
                <a:rPr lang="en-US" sz="2000" i="1" dirty="0">
                  <a:effectLst/>
                  <a:latin typeface="Times New Roman" pitchFamily="18" charset="0"/>
                  <a:ea typeface="Calibri"/>
                  <a:cs typeface="Times New Roman" pitchFamily="18" charset="0"/>
                </a:rPr>
                <a:t>    </a:t>
              </a:r>
              <a:r>
                <a:rPr lang="en-US" sz="2000" i="1" dirty="0">
                  <a:latin typeface="Times New Roman" pitchFamily="18" charset="0"/>
                  <a:ea typeface="Calibri"/>
                  <a:cs typeface="Times New Roman" pitchFamily="18" charset="0"/>
                </a:rPr>
                <a:t> </a:t>
              </a:r>
              <a:r>
                <a:rPr lang="en-US" sz="2000" i="1" dirty="0" err="1" smtClean="0">
                  <a:effectLst/>
                  <a:latin typeface="Times New Roman" pitchFamily="18" charset="0"/>
                  <a:ea typeface="Calibri"/>
                  <a:cs typeface="Times New Roman" pitchFamily="18" charset="0"/>
                </a:rPr>
                <a:t>v</a:t>
              </a:r>
              <a:r>
                <a:rPr lang="en-US" sz="2000" i="1" baseline="-25000" dirty="0" err="1" smtClean="0">
                  <a:effectLst/>
                  <a:latin typeface="Times New Roman" pitchFamily="18" charset="0"/>
                  <a:ea typeface="Calibri"/>
                  <a:cs typeface="Times New Roman" pitchFamily="18" charset="0"/>
                </a:rPr>
                <a:t>f</a:t>
              </a:r>
              <a:endParaRPr lang="en-US" sz="2000" dirty="0">
                <a:effectLst/>
                <a:latin typeface="Times New Roman" pitchFamily="18" charset="0"/>
                <a:ea typeface="Calibri"/>
                <a:cs typeface="Times New Roman" pitchFamily="18" charset="0"/>
              </a:endParaRPr>
            </a:p>
          </p:txBody>
        </p:sp>
        <p:cxnSp>
          <p:nvCxnSpPr>
            <p:cNvPr id="92" name="Straight Connector 91"/>
            <p:cNvCxnSpPr/>
            <p:nvPr/>
          </p:nvCxnSpPr>
          <p:spPr>
            <a:xfrm flipV="1">
              <a:off x="2133600" y="2662025"/>
              <a:ext cx="583766" cy="4975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3" name="Line 113"/>
            <p:cNvCxnSpPr/>
            <p:nvPr/>
          </p:nvCxnSpPr>
          <p:spPr bwMode="auto">
            <a:xfrm flipV="1">
              <a:off x="3276600" y="3124200"/>
              <a:ext cx="0" cy="146618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sp>
          <p:nvSpPr>
            <p:cNvPr id="94" name="Text Box 110"/>
            <p:cNvSpPr txBox="1">
              <a:spLocks noChangeArrowheads="1"/>
            </p:cNvSpPr>
            <p:nvPr/>
          </p:nvSpPr>
          <p:spPr bwMode="auto">
            <a:xfrm>
              <a:off x="3048000" y="3170541"/>
              <a:ext cx="589166" cy="56325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 marL="0" marR="0">
                <a:lnSpc>
                  <a:spcPct val="115000"/>
                </a:lnSpc>
                <a:spcBef>
                  <a:spcPts val="0"/>
                </a:spcBef>
                <a:spcAft>
                  <a:spcPts val="1000"/>
                </a:spcAft>
              </a:pPr>
              <a:r>
                <a:rPr lang="en-US" sz="2000" dirty="0" smtClean="0">
                  <a:effectLst/>
                  <a:latin typeface="Times New Roman" pitchFamily="18" charset="0"/>
                  <a:ea typeface="Calibri"/>
                  <a:cs typeface="Times New Roman" pitchFamily="18" charset="0"/>
                </a:rPr>
                <a:t>30</a:t>
              </a:r>
              <a:endParaRPr lang="en-US" sz="2000" dirty="0">
                <a:effectLst/>
                <a:latin typeface="Times New Roman" pitchFamily="18" charset="0"/>
                <a:ea typeface="Calibri"/>
                <a:cs typeface="Times New Roman" pitchFamily="18" charset="0"/>
              </a:endParaRPr>
            </a:p>
          </p:txBody>
        </p:sp>
        <p:sp>
          <p:nvSpPr>
            <p:cNvPr id="96" name="Text Box 131"/>
            <p:cNvSpPr txBox="1">
              <a:spLocks noChangeArrowheads="1"/>
            </p:cNvSpPr>
            <p:nvPr/>
          </p:nvSpPr>
          <p:spPr bwMode="auto">
            <a:xfrm>
              <a:off x="7581749" y="2590800"/>
              <a:ext cx="589166" cy="563259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 marL="0" marR="0">
                <a:lnSpc>
                  <a:spcPct val="115000"/>
                </a:lnSpc>
                <a:spcBef>
                  <a:spcPts val="0"/>
                </a:spcBef>
                <a:spcAft>
                  <a:spcPts val="1000"/>
                </a:spcAft>
              </a:pPr>
              <a:r>
                <a:rPr lang="en-US" sz="2000" dirty="0" smtClean="0">
                  <a:effectLst/>
                  <a:latin typeface="Times New Roman" pitchFamily="18" charset="0"/>
                  <a:ea typeface="Calibri"/>
                  <a:cs typeface="Times New Roman" pitchFamily="18" charset="0"/>
                </a:rPr>
                <a:t>30</a:t>
              </a:r>
              <a:endParaRPr lang="en-US" sz="2000" dirty="0">
                <a:effectLst/>
                <a:latin typeface="Times New Roman" pitchFamily="18" charset="0"/>
                <a:ea typeface="Calibri"/>
                <a:cs typeface="Times New Roman" pitchFamily="18" charset="0"/>
              </a:endParaRPr>
            </a:p>
          </p:txBody>
        </p:sp>
        <p:cxnSp>
          <p:nvCxnSpPr>
            <p:cNvPr id="97" name="Line 122"/>
            <p:cNvCxnSpPr/>
            <p:nvPr/>
          </p:nvCxnSpPr>
          <p:spPr bwMode="auto">
            <a:xfrm flipV="1">
              <a:off x="7848600" y="2971800"/>
              <a:ext cx="0" cy="175942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sp>
          <p:nvSpPr>
            <p:cNvPr id="98" name="Text Box 117"/>
            <p:cNvSpPr txBox="1">
              <a:spLocks noChangeArrowheads="1"/>
            </p:cNvSpPr>
            <p:nvPr/>
          </p:nvSpPr>
          <p:spPr bwMode="auto">
            <a:xfrm>
              <a:off x="5410200" y="3229580"/>
              <a:ext cx="633068" cy="5864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 marL="0" marR="0">
                <a:lnSpc>
                  <a:spcPct val="115000"/>
                </a:lnSpc>
                <a:spcBef>
                  <a:spcPts val="0"/>
                </a:spcBef>
                <a:spcAft>
                  <a:spcPts val="1000"/>
                </a:spcAft>
              </a:pPr>
              <a:r>
                <a:rPr lang="en-US" sz="2000" dirty="0" smtClean="0">
                  <a:effectLst/>
                  <a:latin typeface="Times New Roman" pitchFamily="18" charset="0"/>
                  <a:ea typeface="Calibri"/>
                  <a:cs typeface="Times New Roman" pitchFamily="18" charset="0"/>
                </a:rPr>
                <a:t>-1.0</a:t>
              </a:r>
              <a:endParaRPr lang="en-US" sz="2000" dirty="0">
                <a:effectLst/>
                <a:latin typeface="Times New Roman" pitchFamily="18" charset="0"/>
                <a:ea typeface="Calibri"/>
                <a:cs typeface="Times New Roman" pitchFamily="18" charset="0"/>
              </a:endParaRPr>
            </a:p>
          </p:txBody>
        </p:sp>
        <p:cxnSp>
          <p:nvCxnSpPr>
            <p:cNvPr id="101" name="Line 112"/>
            <p:cNvCxnSpPr/>
            <p:nvPr/>
          </p:nvCxnSpPr>
          <p:spPr bwMode="auto">
            <a:xfrm>
              <a:off x="6687969" y="3048000"/>
              <a:ext cx="601360" cy="0"/>
            </a:xfrm>
            <a:prstGeom prst="line">
              <a:avLst/>
            </a:prstGeom>
            <a:noFill/>
            <a:ln w="57150">
              <a:solidFill>
                <a:srgbClr val="000000"/>
              </a:solidFill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cxnSp>
          <p:nvCxnSpPr>
            <p:cNvPr id="102" name="Line 112"/>
            <p:cNvCxnSpPr/>
            <p:nvPr/>
          </p:nvCxnSpPr>
          <p:spPr bwMode="auto">
            <a:xfrm>
              <a:off x="7289329" y="4267200"/>
              <a:ext cx="612874" cy="0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cxnSp>
          <p:nvCxnSpPr>
            <p:cNvPr id="103" name="Straight Connector 102"/>
            <p:cNvCxnSpPr/>
            <p:nvPr/>
          </p:nvCxnSpPr>
          <p:spPr>
            <a:xfrm flipH="1" flipV="1">
              <a:off x="7289328" y="3136723"/>
              <a:ext cx="1" cy="1130478"/>
            </a:xfrm>
            <a:prstGeom prst="line">
              <a:avLst/>
            </a:prstGeom>
            <a:ln w="28575">
              <a:solidFill>
                <a:srgbClr val="000000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6" name="Straight Connector 105"/>
            <p:cNvCxnSpPr/>
            <p:nvPr/>
          </p:nvCxnSpPr>
          <p:spPr>
            <a:xfrm flipH="1" flipV="1">
              <a:off x="7848600" y="3136723"/>
              <a:ext cx="27732" cy="1130477"/>
            </a:xfrm>
            <a:prstGeom prst="line">
              <a:avLst/>
            </a:prstGeom>
            <a:ln w="28575">
              <a:solidFill>
                <a:srgbClr val="000000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7" name="Line 115"/>
            <p:cNvCxnSpPr/>
            <p:nvPr/>
          </p:nvCxnSpPr>
          <p:spPr bwMode="auto">
            <a:xfrm>
              <a:off x="1406342" y="4038600"/>
              <a:ext cx="117658" cy="0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cxnSp>
          <p:nvCxnSpPr>
            <p:cNvPr id="112" name="Line 115"/>
            <p:cNvCxnSpPr/>
            <p:nvPr/>
          </p:nvCxnSpPr>
          <p:spPr bwMode="auto">
            <a:xfrm>
              <a:off x="5987575" y="4273892"/>
              <a:ext cx="117658" cy="0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cxnSp>
          <p:nvCxnSpPr>
            <p:cNvPr id="114" name="Line 114"/>
            <p:cNvCxnSpPr/>
            <p:nvPr/>
          </p:nvCxnSpPr>
          <p:spPr bwMode="auto">
            <a:xfrm flipV="1">
              <a:off x="1524135" y="1447563"/>
              <a:ext cx="11415" cy="3060658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 type="arrow" w="sm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cxnSp>
          <p:nvCxnSpPr>
            <p:cNvPr id="115" name="Line 114"/>
            <p:cNvCxnSpPr/>
            <p:nvPr/>
          </p:nvCxnSpPr>
          <p:spPr bwMode="auto">
            <a:xfrm flipV="1">
              <a:off x="6109269" y="1447563"/>
              <a:ext cx="11415" cy="3060658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 type="arrow" w="sm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cxnSp>
          <p:nvCxnSpPr>
            <p:cNvPr id="116" name="Line 112"/>
            <p:cNvCxnSpPr/>
            <p:nvPr/>
          </p:nvCxnSpPr>
          <p:spPr bwMode="auto">
            <a:xfrm>
              <a:off x="6096000" y="3048000"/>
              <a:ext cx="2002814" cy="0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 type="arrow" w="sm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cxnSp>
          <p:nvCxnSpPr>
            <p:cNvPr id="119" name="Line 112"/>
            <p:cNvCxnSpPr/>
            <p:nvPr/>
          </p:nvCxnSpPr>
          <p:spPr bwMode="auto">
            <a:xfrm>
              <a:off x="1501306" y="3124200"/>
              <a:ext cx="2002814" cy="0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 type="arrow" w="sm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cxnSp>
          <p:nvCxnSpPr>
            <p:cNvPr id="120" name="Straight Connector 119"/>
            <p:cNvCxnSpPr/>
            <p:nvPr/>
          </p:nvCxnSpPr>
          <p:spPr>
            <a:xfrm>
              <a:off x="1524105" y="2209800"/>
              <a:ext cx="609495" cy="452225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xmlns="" val="224665368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164514" y="2621340"/>
            <a:ext cx="824265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9600" dirty="0" smtClean="0"/>
              <a:t>X</a:t>
            </a:r>
            <a:endParaRPr lang="en-US" sz="9600" dirty="0"/>
          </a:p>
        </p:txBody>
      </p:sp>
    </p:spTree>
    <p:extLst>
      <p:ext uri="{BB962C8B-B14F-4D97-AF65-F5344CB8AC3E}">
        <p14:creationId xmlns:p14="http://schemas.microsoft.com/office/powerpoint/2010/main" xmlns="" val="3590193098"/>
      </p:ext>
    </p:extLst>
  </p:cSld>
  <p:clrMapOvr>
    <a:masterClrMapping/>
  </p:clrMapOvr>
  <p:transition advClick="0" advTm="300"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Rectangle 27"/>
          <p:cNvSpPr>
            <a:spLocks noChangeArrowheads="1"/>
          </p:cNvSpPr>
          <p:nvPr/>
        </p:nvSpPr>
        <p:spPr bwMode="auto">
          <a:xfrm>
            <a:off x="381000" y="106977"/>
            <a:ext cx="8298537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b="0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The motion of an object along a straight horizontal path is shown by the graphs below. Determine the velocity of the object at 30 seconds. </a:t>
            </a:r>
            <a:endParaRPr kumimoji="0" lang="en-US" b="0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76" name="Group 75"/>
          <p:cNvGrpSpPr/>
          <p:nvPr/>
        </p:nvGrpSpPr>
        <p:grpSpPr>
          <a:xfrm>
            <a:off x="552259" y="1143000"/>
            <a:ext cx="8412373" cy="3276600"/>
            <a:chOff x="552259" y="1302092"/>
            <a:chExt cx="8412373" cy="3276600"/>
          </a:xfrm>
        </p:grpSpPr>
        <p:grpSp>
          <p:nvGrpSpPr>
            <p:cNvPr id="77" name="Group 76"/>
            <p:cNvGrpSpPr>
              <a:grpSpLocks/>
            </p:cNvGrpSpPr>
            <p:nvPr/>
          </p:nvGrpSpPr>
          <p:grpSpPr bwMode="auto">
            <a:xfrm>
              <a:off x="776892" y="1302162"/>
              <a:ext cx="8187740" cy="2424089"/>
              <a:chOff x="1851" y="7746"/>
              <a:chExt cx="9325" cy="1984"/>
            </a:xfrm>
          </p:grpSpPr>
          <p:grpSp>
            <p:nvGrpSpPr>
              <p:cNvPr id="121" name="Group 120"/>
              <p:cNvGrpSpPr>
                <a:grpSpLocks/>
              </p:cNvGrpSpPr>
              <p:nvPr/>
            </p:nvGrpSpPr>
            <p:grpSpPr bwMode="auto">
              <a:xfrm>
                <a:off x="1851" y="8302"/>
                <a:ext cx="4045" cy="1428"/>
                <a:chOff x="1851" y="8196"/>
                <a:chExt cx="4045" cy="1428"/>
              </a:xfrm>
            </p:grpSpPr>
            <p:sp>
              <p:nvSpPr>
                <p:cNvPr id="128" name="Text Box 110"/>
                <p:cNvSpPr txBox="1">
                  <a:spLocks noChangeArrowheads="1"/>
                </p:cNvSpPr>
                <p:nvPr/>
              </p:nvSpPr>
              <p:spPr bwMode="auto">
                <a:xfrm>
                  <a:off x="3801" y="9163"/>
                  <a:ext cx="671" cy="461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rot="0" vert="horz" wrap="square" lIns="91440" tIns="45720" rIns="91440" bIns="45720" anchor="t" anchorCtr="0" upright="1">
                  <a:noAutofit/>
                </a:bodyPr>
                <a:lstStyle/>
                <a:p>
                  <a:pPr marL="0" marR="0">
                    <a:lnSpc>
                      <a:spcPct val="115000"/>
                    </a:lnSpc>
                    <a:spcBef>
                      <a:spcPts val="0"/>
                    </a:spcBef>
                    <a:spcAft>
                      <a:spcPts val="1000"/>
                    </a:spcAft>
                  </a:pPr>
                  <a:r>
                    <a:rPr lang="en-US" sz="2000" dirty="0" smtClean="0">
                      <a:effectLst/>
                      <a:latin typeface="Times New Roman" pitchFamily="18" charset="0"/>
                      <a:ea typeface="Calibri"/>
                      <a:cs typeface="Times New Roman" pitchFamily="18" charset="0"/>
                    </a:rPr>
                    <a:t>20</a:t>
                  </a:r>
                  <a:endParaRPr lang="en-US" sz="2000" dirty="0">
                    <a:effectLst/>
                    <a:latin typeface="Times New Roman" pitchFamily="18" charset="0"/>
                    <a:ea typeface="Calibri"/>
                    <a:cs typeface="Times New Roman" pitchFamily="18" charset="0"/>
                  </a:endParaRPr>
                </a:p>
              </p:txBody>
            </p:sp>
            <p:cxnSp>
              <p:nvCxnSpPr>
                <p:cNvPr id="129" name="Line 113"/>
                <p:cNvCxnSpPr/>
                <p:nvPr/>
              </p:nvCxnSpPr>
              <p:spPr bwMode="auto">
                <a:xfrm flipV="1">
                  <a:off x="4061" y="9131"/>
                  <a:ext cx="0" cy="120"/>
                </a:xfrm>
                <a:prstGeom prst="line">
                  <a:avLst/>
                </a:prstGeom>
                <a:noFill/>
                <a:ln w="2857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</p:cxnSp>
            <p:cxnSp>
              <p:nvCxnSpPr>
                <p:cNvPr id="130" name="Line 115"/>
                <p:cNvCxnSpPr/>
                <p:nvPr/>
              </p:nvCxnSpPr>
              <p:spPr bwMode="auto">
                <a:xfrm>
                  <a:off x="2568" y="8383"/>
                  <a:ext cx="134" cy="0"/>
                </a:xfrm>
                <a:prstGeom prst="line">
                  <a:avLst/>
                </a:prstGeom>
                <a:noFill/>
                <a:ln w="2857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</p:cxnSp>
            <p:sp>
              <p:nvSpPr>
                <p:cNvPr id="131" name="Text Box 116"/>
                <p:cNvSpPr txBox="1">
                  <a:spLocks noChangeArrowheads="1"/>
                </p:cNvSpPr>
                <p:nvPr/>
              </p:nvSpPr>
              <p:spPr bwMode="auto">
                <a:xfrm>
                  <a:off x="1851" y="8992"/>
                  <a:ext cx="938" cy="451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rot="0" vert="horz" wrap="square" lIns="91440" tIns="45720" rIns="91440" bIns="45720" anchor="t" anchorCtr="0" upright="1">
                  <a:noAutofit/>
                </a:bodyPr>
                <a:lstStyle/>
                <a:p>
                  <a:pPr marL="0" marR="0">
                    <a:lnSpc>
                      <a:spcPct val="115000"/>
                    </a:lnSpc>
                    <a:spcBef>
                      <a:spcPts val="0"/>
                    </a:spcBef>
                    <a:spcAft>
                      <a:spcPts val="1000"/>
                    </a:spcAft>
                  </a:pPr>
                  <a:r>
                    <a:rPr lang="en-US" sz="2000" i="1" dirty="0">
                      <a:effectLst/>
                      <a:latin typeface="Times New Roman" pitchFamily="18" charset="0"/>
                      <a:ea typeface="Calibri"/>
                      <a:cs typeface="Times New Roman" pitchFamily="18" charset="0"/>
                    </a:rPr>
                    <a:t> </a:t>
                  </a:r>
                  <a:r>
                    <a:rPr lang="en-US" sz="2000" dirty="0" smtClean="0">
                      <a:effectLst/>
                      <a:latin typeface="Times New Roman" pitchFamily="18" charset="0"/>
                      <a:ea typeface="Calibri"/>
                      <a:cs typeface="Times New Roman" pitchFamily="18" charset="0"/>
                    </a:rPr>
                    <a:t>(0,0</a:t>
                  </a:r>
                  <a:r>
                    <a:rPr lang="en-US" sz="2000" dirty="0">
                      <a:effectLst/>
                      <a:latin typeface="Times New Roman" pitchFamily="18" charset="0"/>
                      <a:ea typeface="Calibri"/>
                      <a:cs typeface="Times New Roman" pitchFamily="18" charset="0"/>
                    </a:rPr>
                    <a:t>)</a:t>
                  </a:r>
                </a:p>
              </p:txBody>
            </p:sp>
            <p:sp>
              <p:nvSpPr>
                <p:cNvPr id="132" name="Text Box 117"/>
                <p:cNvSpPr txBox="1">
                  <a:spLocks noChangeArrowheads="1"/>
                </p:cNvSpPr>
                <p:nvPr/>
              </p:nvSpPr>
              <p:spPr bwMode="auto">
                <a:xfrm>
                  <a:off x="2094" y="8196"/>
                  <a:ext cx="608" cy="48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rot="0" vert="horz" wrap="square" lIns="91440" tIns="45720" rIns="91440" bIns="45720" anchor="t" anchorCtr="0" upright="1">
                  <a:noAutofit/>
                </a:bodyPr>
                <a:lstStyle/>
                <a:p>
                  <a:pPr marL="0" marR="0">
                    <a:lnSpc>
                      <a:spcPct val="115000"/>
                    </a:lnSpc>
                    <a:spcBef>
                      <a:spcPts val="0"/>
                    </a:spcBef>
                    <a:spcAft>
                      <a:spcPts val="1000"/>
                    </a:spcAft>
                  </a:pPr>
                  <a:r>
                    <a:rPr lang="en-US" sz="2000" dirty="0" smtClean="0">
                      <a:effectLst/>
                      <a:latin typeface="Times New Roman" pitchFamily="18" charset="0"/>
                      <a:ea typeface="Calibri"/>
                      <a:cs typeface="Times New Roman" pitchFamily="18" charset="0"/>
                    </a:rPr>
                    <a:t>20</a:t>
                  </a:r>
                  <a:endParaRPr lang="en-US" sz="2000" dirty="0">
                    <a:effectLst/>
                    <a:latin typeface="Times New Roman" pitchFamily="18" charset="0"/>
                    <a:ea typeface="Calibri"/>
                    <a:cs typeface="Times New Roman" pitchFamily="18" charset="0"/>
                  </a:endParaRPr>
                </a:p>
              </p:txBody>
            </p:sp>
            <p:sp>
              <p:nvSpPr>
                <p:cNvPr id="133" name="Text Box 119"/>
                <p:cNvSpPr txBox="1">
                  <a:spLocks noChangeArrowheads="1"/>
                </p:cNvSpPr>
                <p:nvPr/>
              </p:nvSpPr>
              <p:spPr bwMode="auto">
                <a:xfrm>
                  <a:off x="4958" y="9017"/>
                  <a:ext cx="938" cy="43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rot="0" vert="horz" wrap="square" lIns="91440" tIns="45720" rIns="91440" bIns="45720" anchor="t" anchorCtr="0" upright="1">
                  <a:noAutofit/>
                </a:bodyPr>
                <a:lstStyle/>
                <a:p>
                  <a:pPr marL="0" marR="0">
                    <a:lnSpc>
                      <a:spcPct val="115000"/>
                    </a:lnSpc>
                    <a:spcBef>
                      <a:spcPts val="0"/>
                    </a:spcBef>
                    <a:spcAft>
                      <a:spcPts val="1000"/>
                    </a:spcAft>
                  </a:pPr>
                  <a:r>
                    <a:rPr lang="en-US" sz="2000" i="1" dirty="0">
                      <a:effectLst/>
                      <a:latin typeface="Times New Roman" pitchFamily="18" charset="0"/>
                      <a:ea typeface="Calibri"/>
                      <a:cs typeface="Times New Roman" pitchFamily="18" charset="0"/>
                    </a:rPr>
                    <a:t>t (s)</a:t>
                  </a:r>
                  <a:endParaRPr lang="en-US" sz="2000" dirty="0">
                    <a:effectLst/>
                    <a:latin typeface="Times New Roman" pitchFamily="18" charset="0"/>
                    <a:ea typeface="Calibri"/>
                    <a:cs typeface="Times New Roman" pitchFamily="18" charset="0"/>
                  </a:endParaRPr>
                </a:p>
              </p:txBody>
            </p:sp>
          </p:grpSp>
          <p:sp>
            <p:nvSpPr>
              <p:cNvPr id="122" name="Text Box 120"/>
              <p:cNvSpPr txBox="1">
                <a:spLocks noChangeArrowheads="1"/>
              </p:cNvSpPr>
              <p:nvPr/>
            </p:nvSpPr>
            <p:spPr bwMode="auto">
              <a:xfrm>
                <a:off x="6625" y="7746"/>
                <a:ext cx="1457" cy="40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pPr marL="0" marR="0">
                  <a:lnSpc>
                    <a:spcPct val="115000"/>
                  </a:lnSpc>
                  <a:spcBef>
                    <a:spcPts val="0"/>
                  </a:spcBef>
                  <a:spcAft>
                    <a:spcPts val="1000"/>
                  </a:spcAft>
                </a:pPr>
                <a:r>
                  <a:rPr lang="en-ZA" sz="2000" i="1" dirty="0">
                    <a:effectLst/>
                    <a:latin typeface="Times New Roman" pitchFamily="18" charset="0"/>
                    <a:ea typeface="Calibri"/>
                    <a:cs typeface="Times New Roman" pitchFamily="18" charset="0"/>
                  </a:rPr>
                  <a:t>v</a:t>
                </a:r>
                <a:r>
                  <a:rPr lang="en-ZA" sz="2000" dirty="0">
                    <a:effectLst/>
                    <a:latin typeface="Times New Roman" pitchFamily="18" charset="0"/>
                    <a:ea typeface="Calibri"/>
                    <a:cs typeface="Times New Roman" pitchFamily="18" charset="0"/>
                  </a:rPr>
                  <a:t>(</a:t>
                </a:r>
                <a:r>
                  <a:rPr lang="en-ZA" sz="2000" i="1" dirty="0">
                    <a:effectLst/>
                    <a:latin typeface="Times New Roman" pitchFamily="18" charset="0"/>
                    <a:ea typeface="Calibri"/>
                    <a:cs typeface="Times New Roman" pitchFamily="18" charset="0"/>
                  </a:rPr>
                  <a:t>t</a:t>
                </a:r>
                <a:r>
                  <a:rPr lang="en-ZA" sz="2000" dirty="0">
                    <a:effectLst/>
                    <a:latin typeface="Times New Roman" pitchFamily="18" charset="0"/>
                    <a:ea typeface="Calibri"/>
                    <a:cs typeface="Times New Roman" pitchFamily="18" charset="0"/>
                  </a:rPr>
                  <a:t>) (</a:t>
                </a:r>
                <a:r>
                  <a:rPr lang="en-US" sz="2000" dirty="0" smtClean="0">
                    <a:effectLst/>
                    <a:latin typeface="Times New Roman" pitchFamily="18" charset="0"/>
                    <a:ea typeface="Calibri"/>
                    <a:cs typeface="Times New Roman" pitchFamily="18" charset="0"/>
                  </a:rPr>
                  <a:t>m/s)</a:t>
                </a:r>
                <a:endParaRPr lang="en-US" sz="2000" dirty="0">
                  <a:effectLst/>
                  <a:latin typeface="Times New Roman" pitchFamily="18" charset="0"/>
                  <a:ea typeface="Calibri"/>
                  <a:cs typeface="Times New Roman" pitchFamily="18" charset="0"/>
                </a:endParaRPr>
              </a:p>
            </p:txBody>
          </p:sp>
          <p:cxnSp>
            <p:nvCxnSpPr>
              <p:cNvPr id="123" name="Line 122"/>
              <p:cNvCxnSpPr/>
              <p:nvPr/>
            </p:nvCxnSpPr>
            <p:spPr bwMode="auto">
              <a:xfrm flipV="1">
                <a:off x="9268" y="9113"/>
                <a:ext cx="0" cy="144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</p:cxnSp>
          <p:sp>
            <p:nvSpPr>
              <p:cNvPr id="125" name="Text Box 127"/>
              <p:cNvSpPr txBox="1">
                <a:spLocks noChangeArrowheads="1"/>
              </p:cNvSpPr>
              <p:nvPr/>
            </p:nvSpPr>
            <p:spPr bwMode="auto">
              <a:xfrm>
                <a:off x="7041" y="9033"/>
                <a:ext cx="964" cy="42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pPr marL="0" marR="0">
                  <a:lnSpc>
                    <a:spcPct val="115000"/>
                  </a:lnSpc>
                  <a:spcBef>
                    <a:spcPts val="0"/>
                  </a:spcBef>
                  <a:spcAft>
                    <a:spcPts val="1000"/>
                  </a:spcAft>
                </a:pPr>
                <a:r>
                  <a:rPr lang="en-US" sz="2000" i="1" dirty="0">
                    <a:effectLst/>
                    <a:latin typeface="Times New Roman" pitchFamily="18" charset="0"/>
                    <a:ea typeface="Calibri"/>
                    <a:cs typeface="Times New Roman" pitchFamily="18" charset="0"/>
                  </a:rPr>
                  <a:t> </a:t>
                </a:r>
                <a:r>
                  <a:rPr lang="en-US" sz="2000" dirty="0">
                    <a:effectLst/>
                    <a:latin typeface="Times New Roman" pitchFamily="18" charset="0"/>
                    <a:ea typeface="Calibri"/>
                    <a:cs typeface="Times New Roman" pitchFamily="18" charset="0"/>
                  </a:rPr>
                  <a:t>(0,0)</a:t>
                </a:r>
              </a:p>
            </p:txBody>
          </p:sp>
          <p:sp>
            <p:nvSpPr>
              <p:cNvPr id="126" name="Text Box 129"/>
              <p:cNvSpPr txBox="1">
                <a:spLocks noChangeArrowheads="1"/>
              </p:cNvSpPr>
              <p:nvPr/>
            </p:nvSpPr>
            <p:spPr bwMode="auto">
              <a:xfrm>
                <a:off x="10238" y="8993"/>
                <a:ext cx="938" cy="4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pPr marL="0" marR="0">
                  <a:lnSpc>
                    <a:spcPct val="115000"/>
                  </a:lnSpc>
                  <a:spcBef>
                    <a:spcPts val="0"/>
                  </a:spcBef>
                  <a:spcAft>
                    <a:spcPts val="1000"/>
                  </a:spcAft>
                </a:pPr>
                <a:r>
                  <a:rPr lang="en-US" sz="2000" i="1" dirty="0">
                    <a:effectLst/>
                    <a:latin typeface="Times New Roman" pitchFamily="18" charset="0"/>
                    <a:ea typeface="Calibri"/>
                    <a:cs typeface="Times New Roman" pitchFamily="18" charset="0"/>
                  </a:rPr>
                  <a:t>t (s)</a:t>
                </a:r>
                <a:endParaRPr lang="en-US" sz="2000" dirty="0">
                  <a:effectLst/>
                  <a:latin typeface="Times New Roman" pitchFamily="18" charset="0"/>
                  <a:ea typeface="Calibri"/>
                  <a:cs typeface="Times New Roman" pitchFamily="18" charset="0"/>
                </a:endParaRPr>
              </a:p>
            </p:txBody>
          </p:sp>
          <p:sp>
            <p:nvSpPr>
              <p:cNvPr id="127" name="Text Box 131"/>
              <p:cNvSpPr txBox="1">
                <a:spLocks noChangeArrowheads="1"/>
              </p:cNvSpPr>
              <p:nvPr/>
            </p:nvSpPr>
            <p:spPr bwMode="auto">
              <a:xfrm>
                <a:off x="8973" y="8801"/>
                <a:ext cx="671" cy="461"/>
              </a:xfrm>
              <a:prstGeom prst="rect">
                <a:avLst/>
              </a:prstGeom>
              <a:noFill/>
              <a:ln w="25400">
                <a:noFill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pPr marL="0" marR="0">
                  <a:lnSpc>
                    <a:spcPct val="115000"/>
                  </a:lnSpc>
                  <a:spcBef>
                    <a:spcPts val="0"/>
                  </a:spcBef>
                  <a:spcAft>
                    <a:spcPts val="1000"/>
                  </a:spcAft>
                </a:pPr>
                <a:r>
                  <a:rPr lang="en-US" sz="2000" dirty="0" smtClean="0">
                    <a:effectLst/>
                    <a:latin typeface="Times New Roman" pitchFamily="18" charset="0"/>
                    <a:ea typeface="Calibri"/>
                    <a:cs typeface="Times New Roman" pitchFamily="18" charset="0"/>
                  </a:rPr>
                  <a:t>20</a:t>
                </a:r>
                <a:endParaRPr lang="en-US" sz="2000" dirty="0">
                  <a:effectLst/>
                  <a:latin typeface="Times New Roman" pitchFamily="18" charset="0"/>
                  <a:ea typeface="Calibri"/>
                  <a:cs typeface="Times New Roman" pitchFamily="18" charset="0"/>
                </a:endParaRPr>
              </a:p>
            </p:txBody>
          </p:sp>
        </p:grpSp>
        <p:sp>
          <p:nvSpPr>
            <p:cNvPr id="78" name="Rectangle 77"/>
            <p:cNvSpPr/>
            <p:nvPr/>
          </p:nvSpPr>
          <p:spPr>
            <a:xfrm>
              <a:off x="552259" y="1302092"/>
              <a:ext cx="971741" cy="41787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lnSpc>
                  <a:spcPct val="115000"/>
                </a:lnSpc>
                <a:spcAft>
                  <a:spcPts val="1000"/>
                </a:spcAft>
              </a:pPr>
              <a:r>
                <a:rPr lang="en-ZA" sz="2000" i="1" dirty="0">
                  <a:latin typeface="Times New Roman" pitchFamily="18" charset="0"/>
                  <a:ea typeface="Calibri"/>
                  <a:cs typeface="Times New Roman" pitchFamily="18" charset="0"/>
                </a:rPr>
                <a:t>x</a:t>
              </a:r>
              <a:r>
                <a:rPr lang="en-ZA" sz="2000" dirty="0">
                  <a:latin typeface="Times New Roman" pitchFamily="18" charset="0"/>
                  <a:ea typeface="Calibri"/>
                  <a:cs typeface="Times New Roman" pitchFamily="18" charset="0"/>
                </a:rPr>
                <a:t>(</a:t>
              </a:r>
              <a:r>
                <a:rPr lang="en-ZA" sz="2000" i="1" dirty="0">
                  <a:latin typeface="Times New Roman" pitchFamily="18" charset="0"/>
                  <a:ea typeface="Calibri"/>
                  <a:cs typeface="Times New Roman" pitchFamily="18" charset="0"/>
                </a:rPr>
                <a:t>t</a:t>
              </a:r>
              <a:r>
                <a:rPr lang="en-ZA" sz="2000" dirty="0">
                  <a:latin typeface="Times New Roman" pitchFamily="18" charset="0"/>
                  <a:ea typeface="Calibri"/>
                  <a:cs typeface="Times New Roman" pitchFamily="18" charset="0"/>
                </a:rPr>
                <a:t>) (m)</a:t>
              </a:r>
              <a:endParaRPr lang="en-US" sz="2000" dirty="0">
                <a:latin typeface="Times New Roman" pitchFamily="18" charset="0"/>
                <a:ea typeface="Calibri"/>
                <a:cs typeface="Times New Roman" pitchFamily="18" charset="0"/>
              </a:endParaRPr>
            </a:p>
          </p:txBody>
        </p:sp>
        <p:cxnSp>
          <p:nvCxnSpPr>
            <p:cNvPr id="79" name="Straight Connector 78"/>
            <p:cNvCxnSpPr/>
            <p:nvPr/>
          </p:nvCxnSpPr>
          <p:spPr>
            <a:xfrm flipH="1" flipV="1">
              <a:off x="2717364" y="2667000"/>
              <a:ext cx="559236" cy="1348473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0" name="Text Box 110"/>
            <p:cNvSpPr txBox="1">
              <a:spLocks noChangeArrowheads="1"/>
            </p:cNvSpPr>
            <p:nvPr/>
          </p:nvSpPr>
          <p:spPr bwMode="auto">
            <a:xfrm>
              <a:off x="1905000" y="3170541"/>
              <a:ext cx="589166" cy="56325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 marL="0" marR="0">
                <a:lnSpc>
                  <a:spcPct val="115000"/>
                </a:lnSpc>
                <a:spcBef>
                  <a:spcPts val="0"/>
                </a:spcBef>
                <a:spcAft>
                  <a:spcPts val="1000"/>
                </a:spcAft>
              </a:pPr>
              <a:r>
                <a:rPr lang="en-US" sz="2000" dirty="0" smtClean="0">
                  <a:latin typeface="Times New Roman" pitchFamily="18" charset="0"/>
                  <a:ea typeface="Calibri"/>
                  <a:cs typeface="Times New Roman" pitchFamily="18" charset="0"/>
                </a:rPr>
                <a:t>10</a:t>
              </a:r>
              <a:endParaRPr lang="en-US" sz="2000" dirty="0">
                <a:effectLst/>
                <a:latin typeface="Times New Roman" pitchFamily="18" charset="0"/>
                <a:ea typeface="Calibri"/>
                <a:cs typeface="Times New Roman" pitchFamily="18" charset="0"/>
              </a:endParaRPr>
            </a:p>
          </p:txBody>
        </p:sp>
        <p:cxnSp>
          <p:nvCxnSpPr>
            <p:cNvPr id="81" name="Line 113"/>
            <p:cNvCxnSpPr/>
            <p:nvPr/>
          </p:nvCxnSpPr>
          <p:spPr bwMode="auto">
            <a:xfrm flipV="1">
              <a:off x="2077525" y="3131443"/>
              <a:ext cx="0" cy="146618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sp>
          <p:nvSpPr>
            <p:cNvPr id="84" name="Text Box 117"/>
            <p:cNvSpPr txBox="1">
              <a:spLocks noChangeArrowheads="1"/>
            </p:cNvSpPr>
            <p:nvPr/>
          </p:nvSpPr>
          <p:spPr bwMode="auto">
            <a:xfrm>
              <a:off x="890826" y="3810000"/>
              <a:ext cx="709374" cy="5864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 marL="0" marR="0">
                <a:lnSpc>
                  <a:spcPct val="115000"/>
                </a:lnSpc>
                <a:spcBef>
                  <a:spcPts val="0"/>
                </a:spcBef>
                <a:spcAft>
                  <a:spcPts val="1000"/>
                </a:spcAft>
              </a:pPr>
              <a:r>
                <a:rPr lang="en-US" sz="2000" dirty="0" smtClean="0">
                  <a:latin typeface="Times New Roman" pitchFamily="18" charset="0"/>
                  <a:ea typeface="Calibri"/>
                  <a:cs typeface="Times New Roman" pitchFamily="18" charset="0"/>
                </a:rPr>
                <a:t>-</a:t>
              </a:r>
              <a:r>
                <a:rPr lang="en-US" sz="2000" dirty="0" smtClean="0">
                  <a:effectLst/>
                  <a:latin typeface="Times New Roman" pitchFamily="18" charset="0"/>
                  <a:ea typeface="Calibri"/>
                  <a:cs typeface="Times New Roman" pitchFamily="18" charset="0"/>
                </a:rPr>
                <a:t>20</a:t>
              </a:r>
              <a:endParaRPr lang="en-US" sz="2000" dirty="0">
                <a:effectLst/>
                <a:latin typeface="Times New Roman" pitchFamily="18" charset="0"/>
                <a:ea typeface="Calibri"/>
                <a:cs typeface="Times New Roman" pitchFamily="18" charset="0"/>
              </a:endParaRPr>
            </a:p>
          </p:txBody>
        </p:sp>
        <p:cxnSp>
          <p:nvCxnSpPr>
            <p:cNvPr id="85" name="Line 112"/>
            <p:cNvCxnSpPr/>
            <p:nvPr/>
          </p:nvCxnSpPr>
          <p:spPr bwMode="auto">
            <a:xfrm>
              <a:off x="6037171" y="3452170"/>
              <a:ext cx="650798" cy="0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sp>
          <p:nvSpPr>
            <p:cNvPr id="87" name="Text Box 110"/>
            <p:cNvSpPr txBox="1">
              <a:spLocks noChangeArrowheads="1"/>
            </p:cNvSpPr>
            <p:nvPr/>
          </p:nvSpPr>
          <p:spPr bwMode="auto">
            <a:xfrm>
              <a:off x="6477000" y="2590800"/>
              <a:ext cx="544207" cy="4823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 marL="0" marR="0">
                <a:lnSpc>
                  <a:spcPct val="115000"/>
                </a:lnSpc>
                <a:spcBef>
                  <a:spcPts val="0"/>
                </a:spcBef>
                <a:spcAft>
                  <a:spcPts val="1000"/>
                </a:spcAft>
              </a:pPr>
              <a:r>
                <a:rPr lang="en-US" sz="2000" dirty="0" smtClean="0">
                  <a:latin typeface="Times New Roman" pitchFamily="18" charset="0"/>
                  <a:ea typeface="Calibri"/>
                  <a:cs typeface="Times New Roman" pitchFamily="18" charset="0"/>
                </a:rPr>
                <a:t>10</a:t>
              </a:r>
              <a:endParaRPr lang="en-US" sz="2000" dirty="0">
                <a:effectLst/>
                <a:latin typeface="Times New Roman" pitchFamily="18" charset="0"/>
                <a:ea typeface="Calibri"/>
                <a:cs typeface="Times New Roman" pitchFamily="18" charset="0"/>
              </a:endParaRPr>
            </a:p>
          </p:txBody>
        </p:sp>
        <p:cxnSp>
          <p:nvCxnSpPr>
            <p:cNvPr id="88" name="Line 113"/>
            <p:cNvCxnSpPr/>
            <p:nvPr/>
          </p:nvCxnSpPr>
          <p:spPr bwMode="auto">
            <a:xfrm flipV="1">
              <a:off x="6705600" y="2971800"/>
              <a:ext cx="0" cy="146618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cxnSp>
          <p:nvCxnSpPr>
            <p:cNvPr id="89" name="Straight Connector 88"/>
            <p:cNvCxnSpPr/>
            <p:nvPr/>
          </p:nvCxnSpPr>
          <p:spPr>
            <a:xfrm flipV="1">
              <a:off x="6705602" y="3124200"/>
              <a:ext cx="0" cy="320420"/>
            </a:xfrm>
            <a:prstGeom prst="line">
              <a:avLst/>
            </a:prstGeom>
            <a:ln w="28575">
              <a:solidFill>
                <a:srgbClr val="000000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0" name="Text Box 130"/>
            <p:cNvSpPr txBox="1">
              <a:spLocks noChangeArrowheads="1"/>
            </p:cNvSpPr>
            <p:nvPr/>
          </p:nvSpPr>
          <p:spPr bwMode="auto">
            <a:xfrm>
              <a:off x="5246067" y="4004437"/>
              <a:ext cx="791104" cy="5742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 marL="0" marR="0">
                <a:lnSpc>
                  <a:spcPct val="115000"/>
                </a:lnSpc>
                <a:spcBef>
                  <a:spcPts val="0"/>
                </a:spcBef>
                <a:spcAft>
                  <a:spcPts val="1000"/>
                </a:spcAft>
              </a:pPr>
              <a:r>
                <a:rPr lang="en-US" sz="2000" i="1" dirty="0">
                  <a:effectLst/>
                  <a:latin typeface="Times New Roman" pitchFamily="18" charset="0"/>
                  <a:ea typeface="Calibri"/>
                  <a:cs typeface="Times New Roman" pitchFamily="18" charset="0"/>
                </a:rPr>
                <a:t>    </a:t>
              </a:r>
              <a:r>
                <a:rPr lang="en-US" sz="2000" i="1" dirty="0">
                  <a:latin typeface="Times New Roman" pitchFamily="18" charset="0"/>
                  <a:ea typeface="Calibri"/>
                  <a:cs typeface="Times New Roman" pitchFamily="18" charset="0"/>
                </a:rPr>
                <a:t> </a:t>
              </a:r>
              <a:r>
                <a:rPr lang="en-US" sz="2000" i="1" dirty="0" err="1" smtClean="0">
                  <a:effectLst/>
                  <a:latin typeface="Times New Roman" pitchFamily="18" charset="0"/>
                  <a:ea typeface="Calibri"/>
                  <a:cs typeface="Times New Roman" pitchFamily="18" charset="0"/>
                </a:rPr>
                <a:t>v</a:t>
              </a:r>
              <a:r>
                <a:rPr lang="en-US" sz="2000" i="1" baseline="-25000" dirty="0" err="1" smtClean="0">
                  <a:effectLst/>
                  <a:latin typeface="Times New Roman" pitchFamily="18" charset="0"/>
                  <a:ea typeface="Calibri"/>
                  <a:cs typeface="Times New Roman" pitchFamily="18" charset="0"/>
                </a:rPr>
                <a:t>f</a:t>
              </a:r>
              <a:endParaRPr lang="en-US" sz="2000" dirty="0">
                <a:effectLst/>
                <a:latin typeface="Times New Roman" pitchFamily="18" charset="0"/>
                <a:ea typeface="Calibri"/>
                <a:cs typeface="Times New Roman" pitchFamily="18" charset="0"/>
              </a:endParaRPr>
            </a:p>
          </p:txBody>
        </p:sp>
        <p:cxnSp>
          <p:nvCxnSpPr>
            <p:cNvPr id="92" name="Straight Connector 91"/>
            <p:cNvCxnSpPr/>
            <p:nvPr/>
          </p:nvCxnSpPr>
          <p:spPr>
            <a:xfrm flipV="1">
              <a:off x="2133600" y="2662025"/>
              <a:ext cx="583766" cy="4975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3" name="Line 113"/>
            <p:cNvCxnSpPr/>
            <p:nvPr/>
          </p:nvCxnSpPr>
          <p:spPr bwMode="auto">
            <a:xfrm flipV="1">
              <a:off x="3276600" y="3124200"/>
              <a:ext cx="0" cy="146618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sp>
          <p:nvSpPr>
            <p:cNvPr id="94" name="Text Box 110"/>
            <p:cNvSpPr txBox="1">
              <a:spLocks noChangeArrowheads="1"/>
            </p:cNvSpPr>
            <p:nvPr/>
          </p:nvSpPr>
          <p:spPr bwMode="auto">
            <a:xfrm>
              <a:off x="3048000" y="3170541"/>
              <a:ext cx="589166" cy="56325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 marL="0" marR="0">
                <a:lnSpc>
                  <a:spcPct val="115000"/>
                </a:lnSpc>
                <a:spcBef>
                  <a:spcPts val="0"/>
                </a:spcBef>
                <a:spcAft>
                  <a:spcPts val="1000"/>
                </a:spcAft>
              </a:pPr>
              <a:r>
                <a:rPr lang="en-US" sz="2000" dirty="0" smtClean="0">
                  <a:effectLst/>
                  <a:latin typeface="Times New Roman" pitchFamily="18" charset="0"/>
                  <a:ea typeface="Calibri"/>
                  <a:cs typeface="Times New Roman" pitchFamily="18" charset="0"/>
                </a:rPr>
                <a:t>30</a:t>
              </a:r>
              <a:endParaRPr lang="en-US" sz="2000" dirty="0">
                <a:effectLst/>
                <a:latin typeface="Times New Roman" pitchFamily="18" charset="0"/>
                <a:ea typeface="Calibri"/>
                <a:cs typeface="Times New Roman" pitchFamily="18" charset="0"/>
              </a:endParaRPr>
            </a:p>
          </p:txBody>
        </p:sp>
        <p:sp>
          <p:nvSpPr>
            <p:cNvPr id="96" name="Text Box 131"/>
            <p:cNvSpPr txBox="1">
              <a:spLocks noChangeArrowheads="1"/>
            </p:cNvSpPr>
            <p:nvPr/>
          </p:nvSpPr>
          <p:spPr bwMode="auto">
            <a:xfrm>
              <a:off x="7581749" y="2590800"/>
              <a:ext cx="589166" cy="563259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 marL="0" marR="0">
                <a:lnSpc>
                  <a:spcPct val="115000"/>
                </a:lnSpc>
                <a:spcBef>
                  <a:spcPts val="0"/>
                </a:spcBef>
                <a:spcAft>
                  <a:spcPts val="1000"/>
                </a:spcAft>
              </a:pPr>
              <a:r>
                <a:rPr lang="en-US" sz="2000" dirty="0" smtClean="0">
                  <a:effectLst/>
                  <a:latin typeface="Times New Roman" pitchFamily="18" charset="0"/>
                  <a:ea typeface="Calibri"/>
                  <a:cs typeface="Times New Roman" pitchFamily="18" charset="0"/>
                </a:rPr>
                <a:t>30</a:t>
              </a:r>
              <a:endParaRPr lang="en-US" sz="2000" dirty="0">
                <a:effectLst/>
                <a:latin typeface="Times New Roman" pitchFamily="18" charset="0"/>
                <a:ea typeface="Calibri"/>
                <a:cs typeface="Times New Roman" pitchFamily="18" charset="0"/>
              </a:endParaRPr>
            </a:p>
          </p:txBody>
        </p:sp>
        <p:cxnSp>
          <p:nvCxnSpPr>
            <p:cNvPr id="97" name="Line 122"/>
            <p:cNvCxnSpPr/>
            <p:nvPr/>
          </p:nvCxnSpPr>
          <p:spPr bwMode="auto">
            <a:xfrm flipV="1">
              <a:off x="7848600" y="2971800"/>
              <a:ext cx="0" cy="175942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sp>
          <p:nvSpPr>
            <p:cNvPr id="98" name="Text Box 117"/>
            <p:cNvSpPr txBox="1">
              <a:spLocks noChangeArrowheads="1"/>
            </p:cNvSpPr>
            <p:nvPr/>
          </p:nvSpPr>
          <p:spPr bwMode="auto">
            <a:xfrm>
              <a:off x="5410200" y="3229580"/>
              <a:ext cx="633068" cy="5864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 marL="0" marR="0">
                <a:lnSpc>
                  <a:spcPct val="115000"/>
                </a:lnSpc>
                <a:spcBef>
                  <a:spcPts val="0"/>
                </a:spcBef>
                <a:spcAft>
                  <a:spcPts val="1000"/>
                </a:spcAft>
              </a:pPr>
              <a:r>
                <a:rPr lang="en-US" sz="2000" dirty="0" smtClean="0">
                  <a:effectLst/>
                  <a:latin typeface="Times New Roman" pitchFamily="18" charset="0"/>
                  <a:ea typeface="Calibri"/>
                  <a:cs typeface="Times New Roman" pitchFamily="18" charset="0"/>
                </a:rPr>
                <a:t>-1.0</a:t>
              </a:r>
              <a:endParaRPr lang="en-US" sz="2000" dirty="0">
                <a:effectLst/>
                <a:latin typeface="Times New Roman" pitchFamily="18" charset="0"/>
                <a:ea typeface="Calibri"/>
                <a:cs typeface="Times New Roman" pitchFamily="18" charset="0"/>
              </a:endParaRPr>
            </a:p>
          </p:txBody>
        </p:sp>
        <p:cxnSp>
          <p:nvCxnSpPr>
            <p:cNvPr id="101" name="Line 112"/>
            <p:cNvCxnSpPr/>
            <p:nvPr/>
          </p:nvCxnSpPr>
          <p:spPr bwMode="auto">
            <a:xfrm>
              <a:off x="6687969" y="3048000"/>
              <a:ext cx="601360" cy="0"/>
            </a:xfrm>
            <a:prstGeom prst="line">
              <a:avLst/>
            </a:prstGeom>
            <a:noFill/>
            <a:ln w="57150">
              <a:solidFill>
                <a:srgbClr val="000000"/>
              </a:solidFill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cxnSp>
          <p:nvCxnSpPr>
            <p:cNvPr id="102" name="Line 112"/>
            <p:cNvCxnSpPr/>
            <p:nvPr/>
          </p:nvCxnSpPr>
          <p:spPr bwMode="auto">
            <a:xfrm>
              <a:off x="7289329" y="4267200"/>
              <a:ext cx="612874" cy="0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cxnSp>
          <p:nvCxnSpPr>
            <p:cNvPr id="103" name="Straight Connector 102"/>
            <p:cNvCxnSpPr/>
            <p:nvPr/>
          </p:nvCxnSpPr>
          <p:spPr>
            <a:xfrm flipH="1" flipV="1">
              <a:off x="7289328" y="3136723"/>
              <a:ext cx="1" cy="1130478"/>
            </a:xfrm>
            <a:prstGeom prst="line">
              <a:avLst/>
            </a:prstGeom>
            <a:ln w="28575">
              <a:solidFill>
                <a:srgbClr val="000000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6" name="Straight Connector 105"/>
            <p:cNvCxnSpPr/>
            <p:nvPr/>
          </p:nvCxnSpPr>
          <p:spPr>
            <a:xfrm flipH="1" flipV="1">
              <a:off x="7848600" y="3136723"/>
              <a:ext cx="27732" cy="1130477"/>
            </a:xfrm>
            <a:prstGeom prst="line">
              <a:avLst/>
            </a:prstGeom>
            <a:ln w="28575">
              <a:solidFill>
                <a:srgbClr val="000000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7" name="Line 115"/>
            <p:cNvCxnSpPr/>
            <p:nvPr/>
          </p:nvCxnSpPr>
          <p:spPr bwMode="auto">
            <a:xfrm>
              <a:off x="1406342" y="4038600"/>
              <a:ext cx="117658" cy="0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cxnSp>
          <p:nvCxnSpPr>
            <p:cNvPr id="112" name="Line 115"/>
            <p:cNvCxnSpPr/>
            <p:nvPr/>
          </p:nvCxnSpPr>
          <p:spPr bwMode="auto">
            <a:xfrm>
              <a:off x="5987575" y="4273892"/>
              <a:ext cx="117658" cy="0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cxnSp>
          <p:nvCxnSpPr>
            <p:cNvPr id="114" name="Line 114"/>
            <p:cNvCxnSpPr/>
            <p:nvPr/>
          </p:nvCxnSpPr>
          <p:spPr bwMode="auto">
            <a:xfrm flipV="1">
              <a:off x="1524135" y="1447563"/>
              <a:ext cx="11415" cy="3060658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 type="arrow" w="sm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cxnSp>
          <p:nvCxnSpPr>
            <p:cNvPr id="115" name="Line 114"/>
            <p:cNvCxnSpPr/>
            <p:nvPr/>
          </p:nvCxnSpPr>
          <p:spPr bwMode="auto">
            <a:xfrm flipV="1">
              <a:off x="6109269" y="1447563"/>
              <a:ext cx="11415" cy="3060658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 type="arrow" w="sm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cxnSp>
          <p:nvCxnSpPr>
            <p:cNvPr id="116" name="Line 112"/>
            <p:cNvCxnSpPr/>
            <p:nvPr/>
          </p:nvCxnSpPr>
          <p:spPr bwMode="auto">
            <a:xfrm>
              <a:off x="6096000" y="3048000"/>
              <a:ext cx="2002814" cy="0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 type="arrow" w="sm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cxnSp>
          <p:nvCxnSpPr>
            <p:cNvPr id="119" name="Line 112"/>
            <p:cNvCxnSpPr/>
            <p:nvPr/>
          </p:nvCxnSpPr>
          <p:spPr bwMode="auto">
            <a:xfrm>
              <a:off x="1501306" y="3124200"/>
              <a:ext cx="2002814" cy="0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 type="arrow" w="sm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cxnSp>
          <p:nvCxnSpPr>
            <p:cNvPr id="120" name="Straight Connector 119"/>
            <p:cNvCxnSpPr/>
            <p:nvPr/>
          </p:nvCxnSpPr>
          <p:spPr>
            <a:xfrm>
              <a:off x="1524105" y="2209800"/>
              <a:ext cx="609495" cy="452225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xmlns="" val="256421725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164514" y="2621340"/>
            <a:ext cx="824265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9600" dirty="0" smtClean="0"/>
              <a:t>X</a:t>
            </a:r>
            <a:endParaRPr lang="en-US" sz="9600" dirty="0"/>
          </a:p>
        </p:txBody>
      </p:sp>
    </p:spTree>
    <p:extLst>
      <p:ext uri="{BB962C8B-B14F-4D97-AF65-F5344CB8AC3E}">
        <p14:creationId xmlns:p14="http://schemas.microsoft.com/office/powerpoint/2010/main" xmlns="" val="43284795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Rectangle 27"/>
          <p:cNvSpPr>
            <a:spLocks noChangeArrowheads="1"/>
          </p:cNvSpPr>
          <p:nvPr/>
        </p:nvSpPr>
        <p:spPr bwMode="auto">
          <a:xfrm>
            <a:off x="381000" y="106977"/>
            <a:ext cx="8298537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b="0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The motion of an object along a straight horizontal path is shown by the graphs below. Determine the time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t</a:t>
            </a:r>
            <a:r>
              <a:rPr kumimoji="0" lang="en-US" b="0" i="0" u="none" strike="noStrike" cap="none" normalizeH="0" baseline="-25000" dirty="0" err="1" smtClean="0">
                <a:ln>
                  <a:noFill/>
                </a:ln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f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. </a:t>
            </a:r>
            <a:endParaRPr kumimoji="0" lang="en-US" b="0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101" name="Group 100"/>
          <p:cNvGrpSpPr/>
          <p:nvPr/>
        </p:nvGrpSpPr>
        <p:grpSpPr>
          <a:xfrm>
            <a:off x="552259" y="1182329"/>
            <a:ext cx="8348544" cy="3793838"/>
            <a:chOff x="552259" y="1341421"/>
            <a:chExt cx="8348544" cy="3793838"/>
          </a:xfrm>
        </p:grpSpPr>
        <p:sp>
          <p:nvSpPr>
            <p:cNvPr id="102" name="Rectangle 101"/>
            <p:cNvSpPr/>
            <p:nvPr/>
          </p:nvSpPr>
          <p:spPr>
            <a:xfrm>
              <a:off x="552259" y="1341421"/>
              <a:ext cx="971741" cy="41787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lnSpc>
                  <a:spcPct val="115000"/>
                </a:lnSpc>
                <a:spcAft>
                  <a:spcPts val="1000"/>
                </a:spcAft>
              </a:pPr>
              <a:r>
                <a:rPr lang="en-ZA" sz="2000" i="1" dirty="0">
                  <a:latin typeface="Times New Roman" pitchFamily="18" charset="0"/>
                  <a:ea typeface="Calibri"/>
                  <a:cs typeface="Times New Roman" pitchFamily="18" charset="0"/>
                </a:rPr>
                <a:t>x</a:t>
              </a:r>
              <a:r>
                <a:rPr lang="en-ZA" sz="2000" dirty="0">
                  <a:latin typeface="Times New Roman" pitchFamily="18" charset="0"/>
                  <a:ea typeface="Calibri"/>
                  <a:cs typeface="Times New Roman" pitchFamily="18" charset="0"/>
                </a:rPr>
                <a:t>(</a:t>
              </a:r>
              <a:r>
                <a:rPr lang="en-ZA" sz="2000" i="1" dirty="0">
                  <a:latin typeface="Times New Roman" pitchFamily="18" charset="0"/>
                  <a:ea typeface="Calibri"/>
                  <a:cs typeface="Times New Roman" pitchFamily="18" charset="0"/>
                </a:rPr>
                <a:t>t</a:t>
              </a:r>
              <a:r>
                <a:rPr lang="en-ZA" sz="2000" dirty="0">
                  <a:latin typeface="Times New Roman" pitchFamily="18" charset="0"/>
                  <a:ea typeface="Calibri"/>
                  <a:cs typeface="Times New Roman" pitchFamily="18" charset="0"/>
                </a:rPr>
                <a:t>) (m)</a:t>
              </a:r>
              <a:endParaRPr lang="en-US" sz="2000" dirty="0">
                <a:latin typeface="Times New Roman" pitchFamily="18" charset="0"/>
                <a:ea typeface="Calibri"/>
                <a:cs typeface="Times New Roman" pitchFamily="18" charset="0"/>
              </a:endParaRPr>
            </a:p>
          </p:txBody>
        </p:sp>
        <p:cxnSp>
          <p:nvCxnSpPr>
            <p:cNvPr id="103" name="Straight Connector 102"/>
            <p:cNvCxnSpPr/>
            <p:nvPr/>
          </p:nvCxnSpPr>
          <p:spPr>
            <a:xfrm flipH="1">
              <a:off x="2077526" y="2209534"/>
              <a:ext cx="1122874" cy="1829066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4" name="Text Box 110"/>
            <p:cNvSpPr txBox="1">
              <a:spLocks noChangeArrowheads="1"/>
            </p:cNvSpPr>
            <p:nvPr/>
          </p:nvSpPr>
          <p:spPr bwMode="auto">
            <a:xfrm>
              <a:off x="1905000" y="3200400"/>
              <a:ext cx="589166" cy="56325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 marL="0" marR="0">
                <a:lnSpc>
                  <a:spcPct val="115000"/>
                </a:lnSpc>
                <a:spcBef>
                  <a:spcPts val="0"/>
                </a:spcBef>
                <a:spcAft>
                  <a:spcPts val="1000"/>
                </a:spcAft>
              </a:pPr>
              <a:r>
                <a:rPr lang="en-US" sz="2000" dirty="0">
                  <a:latin typeface="Times New Roman" pitchFamily="18" charset="0"/>
                  <a:ea typeface="Calibri"/>
                  <a:cs typeface="Times New Roman" pitchFamily="18" charset="0"/>
                </a:rPr>
                <a:t>5</a:t>
              </a:r>
              <a:endParaRPr lang="en-US" sz="2000" dirty="0">
                <a:effectLst/>
                <a:latin typeface="Times New Roman" pitchFamily="18" charset="0"/>
                <a:ea typeface="Calibri"/>
                <a:cs typeface="Times New Roman" pitchFamily="18" charset="0"/>
              </a:endParaRPr>
            </a:p>
          </p:txBody>
        </p:sp>
        <p:cxnSp>
          <p:nvCxnSpPr>
            <p:cNvPr id="105" name="Line 113"/>
            <p:cNvCxnSpPr/>
            <p:nvPr/>
          </p:nvCxnSpPr>
          <p:spPr bwMode="auto">
            <a:xfrm flipV="1">
              <a:off x="2057400" y="3129982"/>
              <a:ext cx="0" cy="146618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sp>
          <p:nvSpPr>
            <p:cNvPr id="106" name="Text Box 117"/>
            <p:cNvSpPr txBox="1">
              <a:spLocks noChangeArrowheads="1"/>
            </p:cNvSpPr>
            <p:nvPr/>
          </p:nvSpPr>
          <p:spPr bwMode="auto">
            <a:xfrm>
              <a:off x="738426" y="3810000"/>
              <a:ext cx="709374" cy="5864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 marL="0" marR="0">
                <a:lnSpc>
                  <a:spcPct val="115000"/>
                </a:lnSpc>
                <a:spcBef>
                  <a:spcPts val="0"/>
                </a:spcBef>
                <a:spcAft>
                  <a:spcPts val="1000"/>
                </a:spcAft>
              </a:pPr>
              <a:r>
                <a:rPr lang="en-US" sz="2000" dirty="0">
                  <a:latin typeface="Times New Roman" pitchFamily="18" charset="0"/>
                  <a:ea typeface="Calibri"/>
                  <a:cs typeface="Times New Roman" pitchFamily="18" charset="0"/>
                </a:rPr>
                <a:t>-</a:t>
              </a:r>
              <a:r>
                <a:rPr lang="en-US" sz="2000" dirty="0" smtClean="0">
                  <a:effectLst/>
                  <a:latin typeface="Times New Roman" pitchFamily="18" charset="0"/>
                  <a:ea typeface="Calibri"/>
                  <a:cs typeface="Times New Roman" pitchFamily="18" charset="0"/>
                </a:rPr>
                <a:t>100</a:t>
              </a:r>
              <a:endParaRPr lang="en-US" sz="2000" dirty="0">
                <a:effectLst/>
                <a:latin typeface="Times New Roman" pitchFamily="18" charset="0"/>
                <a:ea typeface="Calibri"/>
                <a:cs typeface="Times New Roman" pitchFamily="18" charset="0"/>
              </a:endParaRPr>
            </a:p>
          </p:txBody>
        </p:sp>
        <p:cxnSp>
          <p:nvCxnSpPr>
            <p:cNvPr id="107" name="Line 112"/>
            <p:cNvCxnSpPr/>
            <p:nvPr/>
          </p:nvCxnSpPr>
          <p:spPr bwMode="auto">
            <a:xfrm flipV="1">
              <a:off x="6096000" y="4495597"/>
              <a:ext cx="625524" cy="203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sp>
          <p:nvSpPr>
            <p:cNvPr id="108" name="Text Box 110"/>
            <p:cNvSpPr txBox="1">
              <a:spLocks noChangeArrowheads="1"/>
            </p:cNvSpPr>
            <p:nvPr/>
          </p:nvSpPr>
          <p:spPr bwMode="auto">
            <a:xfrm>
              <a:off x="6553200" y="4572000"/>
              <a:ext cx="294583" cy="56325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 marL="0" marR="0">
                <a:lnSpc>
                  <a:spcPct val="115000"/>
                </a:lnSpc>
                <a:spcBef>
                  <a:spcPts val="0"/>
                </a:spcBef>
                <a:spcAft>
                  <a:spcPts val="1000"/>
                </a:spcAft>
              </a:pPr>
              <a:r>
                <a:rPr lang="en-US" sz="2000" dirty="0">
                  <a:latin typeface="Times New Roman" pitchFamily="18" charset="0"/>
                  <a:ea typeface="Calibri"/>
                  <a:cs typeface="Times New Roman" pitchFamily="18" charset="0"/>
                </a:rPr>
                <a:t>5</a:t>
              </a:r>
              <a:endParaRPr lang="en-US" sz="2000" dirty="0">
                <a:effectLst/>
                <a:latin typeface="Times New Roman" pitchFamily="18" charset="0"/>
                <a:ea typeface="Calibri"/>
                <a:cs typeface="Times New Roman" pitchFamily="18" charset="0"/>
              </a:endParaRPr>
            </a:p>
          </p:txBody>
        </p:sp>
        <p:cxnSp>
          <p:nvCxnSpPr>
            <p:cNvPr id="109" name="Line 113"/>
            <p:cNvCxnSpPr/>
            <p:nvPr/>
          </p:nvCxnSpPr>
          <p:spPr bwMode="auto">
            <a:xfrm flipV="1">
              <a:off x="6705600" y="4501582"/>
              <a:ext cx="0" cy="146618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cxnSp>
          <p:nvCxnSpPr>
            <p:cNvPr id="110" name="Straight Connector 109"/>
            <p:cNvCxnSpPr/>
            <p:nvPr/>
          </p:nvCxnSpPr>
          <p:spPr>
            <a:xfrm flipV="1">
              <a:off x="6705600" y="3131444"/>
              <a:ext cx="0" cy="1332345"/>
            </a:xfrm>
            <a:prstGeom prst="line">
              <a:avLst/>
            </a:prstGeom>
            <a:ln w="28575">
              <a:solidFill>
                <a:srgbClr val="000000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1" name="Straight Connector 110"/>
            <p:cNvCxnSpPr/>
            <p:nvPr/>
          </p:nvCxnSpPr>
          <p:spPr>
            <a:xfrm>
              <a:off x="6705600" y="3119623"/>
              <a:ext cx="1066800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2" name="Straight Connector 111"/>
            <p:cNvCxnSpPr/>
            <p:nvPr/>
          </p:nvCxnSpPr>
          <p:spPr>
            <a:xfrm>
              <a:off x="7772399" y="3141785"/>
              <a:ext cx="1" cy="1354015"/>
            </a:xfrm>
            <a:prstGeom prst="line">
              <a:avLst/>
            </a:prstGeom>
            <a:ln w="28575">
              <a:solidFill>
                <a:schemeClr val="tx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3" name="Text Box 130"/>
            <p:cNvSpPr txBox="1">
              <a:spLocks noChangeArrowheads="1"/>
            </p:cNvSpPr>
            <p:nvPr/>
          </p:nvSpPr>
          <p:spPr bwMode="auto">
            <a:xfrm>
              <a:off x="5249757" y="2854745"/>
              <a:ext cx="770043" cy="5742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 marL="0" marR="0">
                <a:lnSpc>
                  <a:spcPct val="115000"/>
                </a:lnSpc>
                <a:spcBef>
                  <a:spcPts val="0"/>
                </a:spcBef>
                <a:spcAft>
                  <a:spcPts val="1000"/>
                </a:spcAft>
              </a:pPr>
              <a:r>
                <a:rPr lang="en-US" sz="2000" i="1" dirty="0">
                  <a:effectLst/>
                  <a:latin typeface="Times New Roman" pitchFamily="18" charset="0"/>
                  <a:ea typeface="Calibri"/>
                  <a:cs typeface="Times New Roman" pitchFamily="18" charset="0"/>
                </a:rPr>
                <a:t>    </a:t>
              </a:r>
              <a:r>
                <a:rPr lang="en-US" sz="2000" dirty="0" smtClean="0">
                  <a:effectLst/>
                  <a:latin typeface="Times New Roman" pitchFamily="18" charset="0"/>
                  <a:ea typeface="Calibri"/>
                  <a:cs typeface="Times New Roman" pitchFamily="18" charset="0"/>
                </a:rPr>
                <a:t>10</a:t>
              </a:r>
              <a:endParaRPr lang="en-US" sz="2000" dirty="0">
                <a:effectLst/>
                <a:latin typeface="Times New Roman" pitchFamily="18" charset="0"/>
                <a:ea typeface="Calibri"/>
                <a:cs typeface="Times New Roman" pitchFamily="18" charset="0"/>
              </a:endParaRPr>
            </a:p>
          </p:txBody>
        </p:sp>
        <p:cxnSp>
          <p:nvCxnSpPr>
            <p:cNvPr id="114" name="Line 115"/>
            <p:cNvCxnSpPr/>
            <p:nvPr/>
          </p:nvCxnSpPr>
          <p:spPr bwMode="auto">
            <a:xfrm>
              <a:off x="5978342" y="3124200"/>
              <a:ext cx="117658" cy="0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cxnSp>
          <p:nvCxnSpPr>
            <p:cNvPr id="115" name="Straight Connector 114"/>
            <p:cNvCxnSpPr/>
            <p:nvPr/>
          </p:nvCxnSpPr>
          <p:spPr>
            <a:xfrm>
              <a:off x="1489258" y="4038600"/>
              <a:ext cx="588267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6" name="Line 115"/>
            <p:cNvCxnSpPr/>
            <p:nvPr/>
          </p:nvCxnSpPr>
          <p:spPr bwMode="auto">
            <a:xfrm>
              <a:off x="1406342" y="4038600"/>
              <a:ext cx="117658" cy="0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cxnSp>
          <p:nvCxnSpPr>
            <p:cNvPr id="117" name="Line 114"/>
            <p:cNvCxnSpPr/>
            <p:nvPr/>
          </p:nvCxnSpPr>
          <p:spPr bwMode="auto">
            <a:xfrm flipV="1">
              <a:off x="1524135" y="1447563"/>
              <a:ext cx="11415" cy="3060658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 type="arrow" w="sm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cxnSp>
          <p:nvCxnSpPr>
            <p:cNvPr id="118" name="Line 114"/>
            <p:cNvCxnSpPr/>
            <p:nvPr/>
          </p:nvCxnSpPr>
          <p:spPr bwMode="auto">
            <a:xfrm flipV="1">
              <a:off x="6109269" y="1447563"/>
              <a:ext cx="11415" cy="3041884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 type="arrow" w="sm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cxnSp>
          <p:nvCxnSpPr>
            <p:cNvPr id="119" name="Line 112"/>
            <p:cNvCxnSpPr/>
            <p:nvPr/>
          </p:nvCxnSpPr>
          <p:spPr bwMode="auto">
            <a:xfrm>
              <a:off x="6096000" y="4495800"/>
              <a:ext cx="2002814" cy="0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 type="arrow" w="sm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cxnSp>
          <p:nvCxnSpPr>
            <p:cNvPr id="120" name="Line 112"/>
            <p:cNvCxnSpPr/>
            <p:nvPr/>
          </p:nvCxnSpPr>
          <p:spPr bwMode="auto">
            <a:xfrm>
              <a:off x="1501306" y="3124200"/>
              <a:ext cx="2002814" cy="0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 type="arrow" w="sm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sp>
          <p:nvSpPr>
            <p:cNvPr id="121" name="Text Box 119"/>
            <p:cNvSpPr txBox="1">
              <a:spLocks noChangeArrowheads="1"/>
            </p:cNvSpPr>
            <p:nvPr/>
          </p:nvSpPr>
          <p:spPr bwMode="auto">
            <a:xfrm>
              <a:off x="3581358" y="2901174"/>
              <a:ext cx="823603" cy="5278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 marL="0" marR="0">
                <a:lnSpc>
                  <a:spcPct val="115000"/>
                </a:lnSpc>
                <a:spcBef>
                  <a:spcPts val="0"/>
                </a:spcBef>
                <a:spcAft>
                  <a:spcPts val="1000"/>
                </a:spcAft>
              </a:pPr>
              <a:r>
                <a:rPr lang="en-US" sz="2000" i="1" dirty="0">
                  <a:effectLst/>
                  <a:latin typeface="Times New Roman" pitchFamily="18" charset="0"/>
                  <a:ea typeface="Calibri"/>
                  <a:cs typeface="Times New Roman" pitchFamily="18" charset="0"/>
                </a:rPr>
                <a:t>t (s)</a:t>
              </a:r>
              <a:endParaRPr lang="en-US" sz="2000" dirty="0">
                <a:effectLst/>
                <a:latin typeface="Times New Roman" pitchFamily="18" charset="0"/>
                <a:ea typeface="Calibri"/>
                <a:cs typeface="Times New Roman" pitchFamily="18" charset="0"/>
              </a:endParaRPr>
            </a:p>
          </p:txBody>
        </p:sp>
        <p:sp>
          <p:nvSpPr>
            <p:cNvPr id="122" name="Text Box 119"/>
            <p:cNvSpPr txBox="1">
              <a:spLocks noChangeArrowheads="1"/>
            </p:cNvSpPr>
            <p:nvPr/>
          </p:nvSpPr>
          <p:spPr bwMode="auto">
            <a:xfrm>
              <a:off x="8077200" y="4272774"/>
              <a:ext cx="823603" cy="5278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 marL="0" marR="0">
                <a:lnSpc>
                  <a:spcPct val="115000"/>
                </a:lnSpc>
                <a:spcBef>
                  <a:spcPts val="0"/>
                </a:spcBef>
                <a:spcAft>
                  <a:spcPts val="1000"/>
                </a:spcAft>
              </a:pPr>
              <a:r>
                <a:rPr lang="en-US" sz="2000" i="1" dirty="0">
                  <a:effectLst/>
                  <a:latin typeface="Times New Roman" pitchFamily="18" charset="0"/>
                  <a:ea typeface="Calibri"/>
                  <a:cs typeface="Times New Roman" pitchFamily="18" charset="0"/>
                </a:rPr>
                <a:t>t (s)</a:t>
              </a:r>
              <a:endParaRPr lang="en-US" sz="2000" dirty="0">
                <a:effectLst/>
                <a:latin typeface="Times New Roman" pitchFamily="18" charset="0"/>
                <a:ea typeface="Calibri"/>
                <a:cs typeface="Times New Roman" pitchFamily="18" charset="0"/>
              </a:endParaRPr>
            </a:p>
          </p:txBody>
        </p:sp>
        <p:sp>
          <p:nvSpPr>
            <p:cNvPr id="123" name="Text Box 110"/>
            <p:cNvSpPr txBox="1">
              <a:spLocks noChangeArrowheads="1"/>
            </p:cNvSpPr>
            <p:nvPr/>
          </p:nvSpPr>
          <p:spPr bwMode="auto">
            <a:xfrm>
              <a:off x="7625108" y="4544711"/>
              <a:ext cx="452092" cy="56325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 marL="0" marR="0">
                <a:lnSpc>
                  <a:spcPct val="115000"/>
                </a:lnSpc>
                <a:spcBef>
                  <a:spcPts val="0"/>
                </a:spcBef>
                <a:spcAft>
                  <a:spcPts val="1000"/>
                </a:spcAft>
              </a:pPr>
              <a:r>
                <a:rPr lang="en-US" sz="2000" i="1" dirty="0" err="1" smtClean="0">
                  <a:latin typeface="Times New Roman" pitchFamily="18" charset="0"/>
                  <a:ea typeface="Calibri"/>
                  <a:cs typeface="Times New Roman" pitchFamily="18" charset="0"/>
                </a:rPr>
                <a:t>t</a:t>
              </a:r>
              <a:r>
                <a:rPr lang="en-US" sz="2000" i="1" baseline="-25000" dirty="0" err="1" smtClean="0">
                  <a:latin typeface="Times New Roman" pitchFamily="18" charset="0"/>
                  <a:ea typeface="Calibri"/>
                  <a:cs typeface="Times New Roman" pitchFamily="18" charset="0"/>
                </a:rPr>
                <a:t>f</a:t>
              </a:r>
              <a:endParaRPr lang="en-US" sz="2000" i="1" baseline="-25000" dirty="0">
                <a:effectLst/>
                <a:latin typeface="Times New Roman" pitchFamily="18" charset="0"/>
                <a:ea typeface="Calibri"/>
                <a:cs typeface="Times New Roman" pitchFamily="18" charset="0"/>
              </a:endParaRPr>
            </a:p>
          </p:txBody>
        </p:sp>
        <p:sp>
          <p:nvSpPr>
            <p:cNvPr id="124" name="Text Box 110"/>
            <p:cNvSpPr txBox="1">
              <a:spLocks noChangeArrowheads="1"/>
            </p:cNvSpPr>
            <p:nvPr/>
          </p:nvSpPr>
          <p:spPr bwMode="auto">
            <a:xfrm>
              <a:off x="2976908" y="3124200"/>
              <a:ext cx="452092" cy="56325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 marL="0" marR="0">
                <a:lnSpc>
                  <a:spcPct val="115000"/>
                </a:lnSpc>
                <a:spcBef>
                  <a:spcPts val="0"/>
                </a:spcBef>
                <a:spcAft>
                  <a:spcPts val="1000"/>
                </a:spcAft>
              </a:pPr>
              <a:r>
                <a:rPr lang="en-US" sz="2000" i="1" dirty="0" err="1" smtClean="0">
                  <a:latin typeface="Times New Roman" pitchFamily="18" charset="0"/>
                  <a:ea typeface="Calibri"/>
                  <a:cs typeface="Times New Roman" pitchFamily="18" charset="0"/>
                </a:rPr>
                <a:t>t</a:t>
              </a:r>
              <a:r>
                <a:rPr lang="en-US" sz="2000" i="1" baseline="-25000" dirty="0" err="1" smtClean="0">
                  <a:latin typeface="Times New Roman" pitchFamily="18" charset="0"/>
                  <a:ea typeface="Calibri"/>
                  <a:cs typeface="Times New Roman" pitchFamily="18" charset="0"/>
                </a:rPr>
                <a:t>f</a:t>
              </a:r>
              <a:endParaRPr lang="en-US" sz="2000" i="1" baseline="-25000" dirty="0">
                <a:effectLst/>
                <a:latin typeface="Times New Roman" pitchFamily="18" charset="0"/>
                <a:ea typeface="Calibri"/>
                <a:cs typeface="Times New Roman" pitchFamily="18" charset="0"/>
              </a:endParaRPr>
            </a:p>
          </p:txBody>
        </p:sp>
        <p:cxnSp>
          <p:nvCxnSpPr>
            <p:cNvPr id="125" name="Line 113"/>
            <p:cNvCxnSpPr/>
            <p:nvPr/>
          </p:nvCxnSpPr>
          <p:spPr bwMode="auto">
            <a:xfrm flipV="1">
              <a:off x="3200400" y="3124200"/>
              <a:ext cx="0" cy="146618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cxnSp>
          <p:nvCxnSpPr>
            <p:cNvPr id="126" name="Line 113"/>
            <p:cNvCxnSpPr/>
            <p:nvPr/>
          </p:nvCxnSpPr>
          <p:spPr bwMode="auto">
            <a:xfrm flipV="1">
              <a:off x="7772400" y="4501582"/>
              <a:ext cx="0" cy="146618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</p:grpSp>
      <p:sp>
        <p:nvSpPr>
          <p:cNvPr id="127" name="Text Box 74"/>
          <p:cNvSpPr txBox="1">
            <a:spLocks noChangeArrowheads="1"/>
          </p:cNvSpPr>
          <p:nvPr/>
        </p:nvSpPr>
        <p:spPr bwMode="auto">
          <a:xfrm>
            <a:off x="4973825" y="1141414"/>
            <a:ext cx="1426627" cy="4591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ZA" sz="2000" i="1" dirty="0">
                <a:effectLst/>
                <a:latin typeface="Times New Roman" pitchFamily="18" charset="0"/>
                <a:ea typeface="Calibri"/>
                <a:cs typeface="Times New Roman" pitchFamily="18" charset="0"/>
              </a:rPr>
              <a:t>v</a:t>
            </a:r>
            <a:r>
              <a:rPr lang="en-ZA" sz="2000" dirty="0">
                <a:effectLst/>
                <a:latin typeface="Times New Roman" pitchFamily="18" charset="0"/>
                <a:ea typeface="Calibri"/>
                <a:cs typeface="Times New Roman" pitchFamily="18" charset="0"/>
              </a:rPr>
              <a:t>(</a:t>
            </a:r>
            <a:r>
              <a:rPr lang="en-ZA" sz="2000" i="1" dirty="0">
                <a:effectLst/>
                <a:latin typeface="Times New Roman" pitchFamily="18" charset="0"/>
                <a:ea typeface="Calibri"/>
                <a:cs typeface="Times New Roman" pitchFamily="18" charset="0"/>
              </a:rPr>
              <a:t>t</a:t>
            </a:r>
            <a:r>
              <a:rPr lang="en-ZA" sz="2000" dirty="0">
                <a:effectLst/>
                <a:latin typeface="Times New Roman" pitchFamily="18" charset="0"/>
                <a:ea typeface="Calibri"/>
                <a:cs typeface="Times New Roman" pitchFamily="18" charset="0"/>
              </a:rPr>
              <a:t>) (</a:t>
            </a:r>
            <a:r>
              <a:rPr lang="en-US" sz="2000" dirty="0" smtClean="0">
                <a:effectLst/>
                <a:latin typeface="Times New Roman" pitchFamily="18" charset="0"/>
                <a:ea typeface="Calibri"/>
                <a:cs typeface="Times New Roman" pitchFamily="18" charset="0"/>
              </a:rPr>
              <a:t>m/s)</a:t>
            </a:r>
            <a:endParaRPr lang="en-US" sz="2000" dirty="0">
              <a:effectLst/>
              <a:latin typeface="Times New Roman" pitchFamily="18" charset="0"/>
              <a:ea typeface="Calibri"/>
              <a:cs typeface="Times New Roman" pitchFamily="18" charset="0"/>
            </a:endParaRPr>
          </a:p>
        </p:txBody>
      </p:sp>
      <p:sp>
        <p:nvSpPr>
          <p:cNvPr id="128" name="Text Box 117"/>
          <p:cNvSpPr txBox="1">
            <a:spLocks noChangeArrowheads="1"/>
          </p:cNvSpPr>
          <p:nvPr/>
        </p:nvSpPr>
        <p:spPr bwMode="auto">
          <a:xfrm>
            <a:off x="738426" y="1833405"/>
            <a:ext cx="709374" cy="4525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2000" dirty="0"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en-US" sz="2000" dirty="0" smtClean="0">
                <a:effectLst/>
                <a:latin typeface="Times New Roman" pitchFamily="18" charset="0"/>
                <a:ea typeface="Calibri"/>
                <a:cs typeface="Times New Roman" pitchFamily="18" charset="0"/>
              </a:rPr>
              <a:t>100</a:t>
            </a:r>
            <a:endParaRPr lang="en-US" sz="2000" dirty="0">
              <a:effectLst/>
              <a:latin typeface="Times New Roman" pitchFamily="18" charset="0"/>
              <a:ea typeface="Calibri"/>
              <a:cs typeface="Times New Roman" pitchFamily="18" charset="0"/>
            </a:endParaRPr>
          </a:p>
        </p:txBody>
      </p:sp>
      <p:cxnSp>
        <p:nvCxnSpPr>
          <p:cNvPr id="129" name="Line 115"/>
          <p:cNvCxnSpPr/>
          <p:nvPr/>
        </p:nvCxnSpPr>
        <p:spPr bwMode="auto">
          <a:xfrm>
            <a:off x="1406342" y="2057400"/>
            <a:ext cx="117658" cy="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sp>
        <p:nvSpPr>
          <p:cNvPr id="32" name="Text Box 116"/>
          <p:cNvSpPr txBox="1">
            <a:spLocks noChangeArrowheads="1"/>
          </p:cNvSpPr>
          <p:nvPr/>
        </p:nvSpPr>
        <p:spPr bwMode="auto">
          <a:xfrm>
            <a:off x="776892" y="2794969"/>
            <a:ext cx="823603" cy="5510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2000" i="1" dirty="0">
                <a:effectLst/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en-US" sz="2000" dirty="0" smtClean="0">
                <a:effectLst/>
                <a:latin typeface="Times New Roman" pitchFamily="18" charset="0"/>
                <a:ea typeface="Calibri"/>
                <a:cs typeface="Times New Roman" pitchFamily="18" charset="0"/>
              </a:rPr>
              <a:t>(0,0</a:t>
            </a:r>
            <a:r>
              <a:rPr lang="en-US" sz="2000" dirty="0">
                <a:effectLst/>
                <a:latin typeface="Times New Roman" pitchFamily="18" charset="0"/>
                <a:ea typeface="Calibri"/>
                <a:cs typeface="Times New Roman" pitchFamily="18" charset="0"/>
              </a:rPr>
              <a:t>)</a:t>
            </a:r>
          </a:p>
        </p:txBody>
      </p:sp>
      <p:sp>
        <p:nvSpPr>
          <p:cNvPr id="33" name="Text Box 116"/>
          <p:cNvSpPr txBox="1">
            <a:spLocks noChangeArrowheads="1"/>
          </p:cNvSpPr>
          <p:nvPr/>
        </p:nvSpPr>
        <p:spPr bwMode="auto">
          <a:xfrm>
            <a:off x="5486400" y="4267200"/>
            <a:ext cx="823603" cy="5510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2000" i="1" dirty="0">
                <a:effectLst/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en-US" sz="2000" dirty="0" smtClean="0">
                <a:effectLst/>
                <a:latin typeface="Times New Roman" pitchFamily="18" charset="0"/>
                <a:ea typeface="Calibri"/>
                <a:cs typeface="Times New Roman" pitchFamily="18" charset="0"/>
              </a:rPr>
              <a:t>(0,0</a:t>
            </a:r>
            <a:r>
              <a:rPr lang="en-US" sz="2000" dirty="0">
                <a:effectLst/>
                <a:latin typeface="Times New Roman" pitchFamily="18" charset="0"/>
                <a:ea typeface="Calibri"/>
                <a:cs typeface="Times New Roman" pitchFamily="18" charset="0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xmlns="" val="53202388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164514" y="2621340"/>
            <a:ext cx="824265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9600" dirty="0" smtClean="0"/>
              <a:t>X</a:t>
            </a:r>
            <a:endParaRPr lang="en-US" sz="9600" dirty="0"/>
          </a:p>
        </p:txBody>
      </p:sp>
    </p:spTree>
    <p:extLst>
      <p:ext uri="{BB962C8B-B14F-4D97-AF65-F5344CB8AC3E}">
        <p14:creationId xmlns:p14="http://schemas.microsoft.com/office/powerpoint/2010/main" xmlns="" val="432847958"/>
      </p:ext>
    </p:extLst>
  </p:cSld>
  <p:clrMapOvr>
    <a:masterClrMapping/>
  </p:clrMapOvr>
  <p:transition advClick="0" advTm="300"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Rectangle 27"/>
          <p:cNvSpPr>
            <a:spLocks noChangeArrowheads="1"/>
          </p:cNvSpPr>
          <p:nvPr/>
        </p:nvSpPr>
        <p:spPr bwMode="auto">
          <a:xfrm>
            <a:off x="381000" y="106977"/>
            <a:ext cx="8298537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b="0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The motion of an object along a straight horizontal path is shown by the graphs below. Determine the time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t</a:t>
            </a:r>
            <a:r>
              <a:rPr kumimoji="0" lang="en-US" b="0" i="0" u="none" strike="noStrike" cap="none" normalizeH="0" baseline="-25000" dirty="0" err="1" smtClean="0">
                <a:ln>
                  <a:noFill/>
                </a:ln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f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. </a:t>
            </a:r>
            <a:endParaRPr kumimoji="0" lang="en-US" b="0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101" name="Group 100"/>
          <p:cNvGrpSpPr/>
          <p:nvPr/>
        </p:nvGrpSpPr>
        <p:grpSpPr>
          <a:xfrm>
            <a:off x="552259" y="1182329"/>
            <a:ext cx="8348544" cy="3793838"/>
            <a:chOff x="552259" y="1341421"/>
            <a:chExt cx="8348544" cy="3793838"/>
          </a:xfrm>
        </p:grpSpPr>
        <p:sp>
          <p:nvSpPr>
            <p:cNvPr id="102" name="Rectangle 101"/>
            <p:cNvSpPr/>
            <p:nvPr/>
          </p:nvSpPr>
          <p:spPr>
            <a:xfrm>
              <a:off x="552259" y="1341421"/>
              <a:ext cx="971741" cy="41787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lnSpc>
                  <a:spcPct val="115000"/>
                </a:lnSpc>
                <a:spcAft>
                  <a:spcPts val="1000"/>
                </a:spcAft>
              </a:pPr>
              <a:r>
                <a:rPr lang="en-ZA" sz="2000" i="1" dirty="0">
                  <a:latin typeface="Times New Roman" pitchFamily="18" charset="0"/>
                  <a:ea typeface="Calibri"/>
                  <a:cs typeface="Times New Roman" pitchFamily="18" charset="0"/>
                </a:rPr>
                <a:t>x</a:t>
              </a:r>
              <a:r>
                <a:rPr lang="en-ZA" sz="2000" dirty="0">
                  <a:latin typeface="Times New Roman" pitchFamily="18" charset="0"/>
                  <a:ea typeface="Calibri"/>
                  <a:cs typeface="Times New Roman" pitchFamily="18" charset="0"/>
                </a:rPr>
                <a:t>(</a:t>
              </a:r>
              <a:r>
                <a:rPr lang="en-ZA" sz="2000" i="1" dirty="0">
                  <a:latin typeface="Times New Roman" pitchFamily="18" charset="0"/>
                  <a:ea typeface="Calibri"/>
                  <a:cs typeface="Times New Roman" pitchFamily="18" charset="0"/>
                </a:rPr>
                <a:t>t</a:t>
              </a:r>
              <a:r>
                <a:rPr lang="en-ZA" sz="2000" dirty="0">
                  <a:latin typeface="Times New Roman" pitchFamily="18" charset="0"/>
                  <a:ea typeface="Calibri"/>
                  <a:cs typeface="Times New Roman" pitchFamily="18" charset="0"/>
                </a:rPr>
                <a:t>) (m)</a:t>
              </a:r>
              <a:endParaRPr lang="en-US" sz="2000" dirty="0">
                <a:latin typeface="Times New Roman" pitchFamily="18" charset="0"/>
                <a:ea typeface="Calibri"/>
                <a:cs typeface="Times New Roman" pitchFamily="18" charset="0"/>
              </a:endParaRPr>
            </a:p>
          </p:txBody>
        </p:sp>
        <p:cxnSp>
          <p:nvCxnSpPr>
            <p:cNvPr id="103" name="Straight Connector 102"/>
            <p:cNvCxnSpPr/>
            <p:nvPr/>
          </p:nvCxnSpPr>
          <p:spPr>
            <a:xfrm flipH="1">
              <a:off x="2077526" y="2209534"/>
              <a:ext cx="1122874" cy="1829066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4" name="Text Box 110"/>
            <p:cNvSpPr txBox="1">
              <a:spLocks noChangeArrowheads="1"/>
            </p:cNvSpPr>
            <p:nvPr/>
          </p:nvSpPr>
          <p:spPr bwMode="auto">
            <a:xfrm>
              <a:off x="1905000" y="3200400"/>
              <a:ext cx="589166" cy="56325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 marL="0" marR="0">
                <a:lnSpc>
                  <a:spcPct val="115000"/>
                </a:lnSpc>
                <a:spcBef>
                  <a:spcPts val="0"/>
                </a:spcBef>
                <a:spcAft>
                  <a:spcPts val="1000"/>
                </a:spcAft>
              </a:pPr>
              <a:r>
                <a:rPr lang="en-US" sz="2000" dirty="0">
                  <a:latin typeface="Times New Roman" pitchFamily="18" charset="0"/>
                  <a:ea typeface="Calibri"/>
                  <a:cs typeface="Times New Roman" pitchFamily="18" charset="0"/>
                </a:rPr>
                <a:t>5</a:t>
              </a:r>
              <a:endParaRPr lang="en-US" sz="2000" dirty="0">
                <a:effectLst/>
                <a:latin typeface="Times New Roman" pitchFamily="18" charset="0"/>
                <a:ea typeface="Calibri"/>
                <a:cs typeface="Times New Roman" pitchFamily="18" charset="0"/>
              </a:endParaRPr>
            </a:p>
          </p:txBody>
        </p:sp>
        <p:cxnSp>
          <p:nvCxnSpPr>
            <p:cNvPr id="105" name="Line 113"/>
            <p:cNvCxnSpPr/>
            <p:nvPr/>
          </p:nvCxnSpPr>
          <p:spPr bwMode="auto">
            <a:xfrm flipV="1">
              <a:off x="2057400" y="3129982"/>
              <a:ext cx="0" cy="146618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sp>
          <p:nvSpPr>
            <p:cNvPr id="106" name="Text Box 117"/>
            <p:cNvSpPr txBox="1">
              <a:spLocks noChangeArrowheads="1"/>
            </p:cNvSpPr>
            <p:nvPr/>
          </p:nvSpPr>
          <p:spPr bwMode="auto">
            <a:xfrm>
              <a:off x="738426" y="3810000"/>
              <a:ext cx="709374" cy="5864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 marL="0" marR="0">
                <a:lnSpc>
                  <a:spcPct val="115000"/>
                </a:lnSpc>
                <a:spcBef>
                  <a:spcPts val="0"/>
                </a:spcBef>
                <a:spcAft>
                  <a:spcPts val="1000"/>
                </a:spcAft>
              </a:pPr>
              <a:r>
                <a:rPr lang="en-US" sz="2000" dirty="0">
                  <a:latin typeface="Times New Roman" pitchFamily="18" charset="0"/>
                  <a:ea typeface="Calibri"/>
                  <a:cs typeface="Times New Roman" pitchFamily="18" charset="0"/>
                </a:rPr>
                <a:t>-</a:t>
              </a:r>
              <a:r>
                <a:rPr lang="en-US" sz="2000" dirty="0" smtClean="0">
                  <a:effectLst/>
                  <a:latin typeface="Times New Roman" pitchFamily="18" charset="0"/>
                  <a:ea typeface="Calibri"/>
                  <a:cs typeface="Times New Roman" pitchFamily="18" charset="0"/>
                </a:rPr>
                <a:t>100</a:t>
              </a:r>
              <a:endParaRPr lang="en-US" sz="2000" dirty="0">
                <a:effectLst/>
                <a:latin typeface="Times New Roman" pitchFamily="18" charset="0"/>
                <a:ea typeface="Calibri"/>
                <a:cs typeface="Times New Roman" pitchFamily="18" charset="0"/>
              </a:endParaRPr>
            </a:p>
          </p:txBody>
        </p:sp>
        <p:cxnSp>
          <p:nvCxnSpPr>
            <p:cNvPr id="107" name="Line 112"/>
            <p:cNvCxnSpPr/>
            <p:nvPr/>
          </p:nvCxnSpPr>
          <p:spPr bwMode="auto">
            <a:xfrm flipV="1">
              <a:off x="6096000" y="4495597"/>
              <a:ext cx="625524" cy="203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sp>
          <p:nvSpPr>
            <p:cNvPr id="108" name="Text Box 110"/>
            <p:cNvSpPr txBox="1">
              <a:spLocks noChangeArrowheads="1"/>
            </p:cNvSpPr>
            <p:nvPr/>
          </p:nvSpPr>
          <p:spPr bwMode="auto">
            <a:xfrm>
              <a:off x="6553200" y="4572000"/>
              <a:ext cx="294583" cy="56325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 marL="0" marR="0">
                <a:lnSpc>
                  <a:spcPct val="115000"/>
                </a:lnSpc>
                <a:spcBef>
                  <a:spcPts val="0"/>
                </a:spcBef>
                <a:spcAft>
                  <a:spcPts val="1000"/>
                </a:spcAft>
              </a:pPr>
              <a:r>
                <a:rPr lang="en-US" sz="2000" dirty="0">
                  <a:latin typeface="Times New Roman" pitchFamily="18" charset="0"/>
                  <a:ea typeface="Calibri"/>
                  <a:cs typeface="Times New Roman" pitchFamily="18" charset="0"/>
                </a:rPr>
                <a:t>5</a:t>
              </a:r>
              <a:endParaRPr lang="en-US" sz="2000" dirty="0">
                <a:effectLst/>
                <a:latin typeface="Times New Roman" pitchFamily="18" charset="0"/>
                <a:ea typeface="Calibri"/>
                <a:cs typeface="Times New Roman" pitchFamily="18" charset="0"/>
              </a:endParaRPr>
            </a:p>
          </p:txBody>
        </p:sp>
        <p:cxnSp>
          <p:nvCxnSpPr>
            <p:cNvPr id="109" name="Line 113"/>
            <p:cNvCxnSpPr/>
            <p:nvPr/>
          </p:nvCxnSpPr>
          <p:spPr bwMode="auto">
            <a:xfrm flipV="1">
              <a:off x="6705600" y="4501582"/>
              <a:ext cx="0" cy="146618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cxnSp>
          <p:nvCxnSpPr>
            <p:cNvPr id="110" name="Straight Connector 109"/>
            <p:cNvCxnSpPr/>
            <p:nvPr/>
          </p:nvCxnSpPr>
          <p:spPr>
            <a:xfrm flipV="1">
              <a:off x="6705600" y="3131444"/>
              <a:ext cx="0" cy="1332345"/>
            </a:xfrm>
            <a:prstGeom prst="line">
              <a:avLst/>
            </a:prstGeom>
            <a:ln w="28575">
              <a:solidFill>
                <a:srgbClr val="000000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1" name="Straight Connector 110"/>
            <p:cNvCxnSpPr/>
            <p:nvPr/>
          </p:nvCxnSpPr>
          <p:spPr>
            <a:xfrm>
              <a:off x="6705600" y="3119623"/>
              <a:ext cx="1066800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2" name="Straight Connector 111"/>
            <p:cNvCxnSpPr/>
            <p:nvPr/>
          </p:nvCxnSpPr>
          <p:spPr>
            <a:xfrm>
              <a:off x="7772399" y="3141785"/>
              <a:ext cx="1" cy="1354015"/>
            </a:xfrm>
            <a:prstGeom prst="line">
              <a:avLst/>
            </a:prstGeom>
            <a:ln w="28575">
              <a:solidFill>
                <a:schemeClr val="tx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3" name="Text Box 130"/>
            <p:cNvSpPr txBox="1">
              <a:spLocks noChangeArrowheads="1"/>
            </p:cNvSpPr>
            <p:nvPr/>
          </p:nvSpPr>
          <p:spPr bwMode="auto">
            <a:xfrm>
              <a:off x="5249757" y="2854745"/>
              <a:ext cx="770043" cy="5742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 marL="0" marR="0">
                <a:lnSpc>
                  <a:spcPct val="115000"/>
                </a:lnSpc>
                <a:spcBef>
                  <a:spcPts val="0"/>
                </a:spcBef>
                <a:spcAft>
                  <a:spcPts val="1000"/>
                </a:spcAft>
              </a:pPr>
              <a:r>
                <a:rPr lang="en-US" sz="2000" i="1" dirty="0">
                  <a:effectLst/>
                  <a:latin typeface="Times New Roman" pitchFamily="18" charset="0"/>
                  <a:ea typeface="Calibri"/>
                  <a:cs typeface="Times New Roman" pitchFamily="18" charset="0"/>
                </a:rPr>
                <a:t>    </a:t>
              </a:r>
              <a:r>
                <a:rPr lang="en-US" sz="2000" dirty="0" smtClean="0">
                  <a:effectLst/>
                  <a:latin typeface="Times New Roman" pitchFamily="18" charset="0"/>
                  <a:ea typeface="Calibri"/>
                  <a:cs typeface="Times New Roman" pitchFamily="18" charset="0"/>
                </a:rPr>
                <a:t>10</a:t>
              </a:r>
              <a:endParaRPr lang="en-US" sz="2000" dirty="0">
                <a:effectLst/>
                <a:latin typeface="Times New Roman" pitchFamily="18" charset="0"/>
                <a:ea typeface="Calibri"/>
                <a:cs typeface="Times New Roman" pitchFamily="18" charset="0"/>
              </a:endParaRPr>
            </a:p>
          </p:txBody>
        </p:sp>
        <p:cxnSp>
          <p:nvCxnSpPr>
            <p:cNvPr id="114" name="Line 115"/>
            <p:cNvCxnSpPr/>
            <p:nvPr/>
          </p:nvCxnSpPr>
          <p:spPr bwMode="auto">
            <a:xfrm>
              <a:off x="5978342" y="3124200"/>
              <a:ext cx="117658" cy="0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cxnSp>
          <p:nvCxnSpPr>
            <p:cNvPr id="115" name="Straight Connector 114"/>
            <p:cNvCxnSpPr/>
            <p:nvPr/>
          </p:nvCxnSpPr>
          <p:spPr>
            <a:xfrm>
              <a:off x="1489258" y="4038600"/>
              <a:ext cx="588267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6" name="Line 115"/>
            <p:cNvCxnSpPr/>
            <p:nvPr/>
          </p:nvCxnSpPr>
          <p:spPr bwMode="auto">
            <a:xfrm>
              <a:off x="1406342" y="4038600"/>
              <a:ext cx="117658" cy="0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cxnSp>
          <p:nvCxnSpPr>
            <p:cNvPr id="117" name="Line 114"/>
            <p:cNvCxnSpPr/>
            <p:nvPr/>
          </p:nvCxnSpPr>
          <p:spPr bwMode="auto">
            <a:xfrm flipV="1">
              <a:off x="1524135" y="1447563"/>
              <a:ext cx="11415" cy="3060658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 type="arrow" w="sm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cxnSp>
          <p:nvCxnSpPr>
            <p:cNvPr id="118" name="Line 114"/>
            <p:cNvCxnSpPr/>
            <p:nvPr/>
          </p:nvCxnSpPr>
          <p:spPr bwMode="auto">
            <a:xfrm flipV="1">
              <a:off x="6109269" y="1447563"/>
              <a:ext cx="11415" cy="3041884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 type="arrow" w="sm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cxnSp>
          <p:nvCxnSpPr>
            <p:cNvPr id="119" name="Line 112"/>
            <p:cNvCxnSpPr/>
            <p:nvPr/>
          </p:nvCxnSpPr>
          <p:spPr bwMode="auto">
            <a:xfrm>
              <a:off x="6096000" y="4495800"/>
              <a:ext cx="2002814" cy="0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 type="arrow" w="sm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cxnSp>
          <p:nvCxnSpPr>
            <p:cNvPr id="120" name="Line 112"/>
            <p:cNvCxnSpPr/>
            <p:nvPr/>
          </p:nvCxnSpPr>
          <p:spPr bwMode="auto">
            <a:xfrm>
              <a:off x="1501306" y="3124200"/>
              <a:ext cx="2002814" cy="0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 type="arrow" w="sm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sp>
          <p:nvSpPr>
            <p:cNvPr id="121" name="Text Box 119"/>
            <p:cNvSpPr txBox="1">
              <a:spLocks noChangeArrowheads="1"/>
            </p:cNvSpPr>
            <p:nvPr/>
          </p:nvSpPr>
          <p:spPr bwMode="auto">
            <a:xfrm>
              <a:off x="3581358" y="2901174"/>
              <a:ext cx="823603" cy="5278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 marL="0" marR="0">
                <a:lnSpc>
                  <a:spcPct val="115000"/>
                </a:lnSpc>
                <a:spcBef>
                  <a:spcPts val="0"/>
                </a:spcBef>
                <a:spcAft>
                  <a:spcPts val="1000"/>
                </a:spcAft>
              </a:pPr>
              <a:r>
                <a:rPr lang="en-US" sz="2000" i="1" dirty="0">
                  <a:effectLst/>
                  <a:latin typeface="Times New Roman" pitchFamily="18" charset="0"/>
                  <a:ea typeface="Calibri"/>
                  <a:cs typeface="Times New Roman" pitchFamily="18" charset="0"/>
                </a:rPr>
                <a:t>t (s)</a:t>
              </a:r>
              <a:endParaRPr lang="en-US" sz="2000" dirty="0">
                <a:effectLst/>
                <a:latin typeface="Times New Roman" pitchFamily="18" charset="0"/>
                <a:ea typeface="Calibri"/>
                <a:cs typeface="Times New Roman" pitchFamily="18" charset="0"/>
              </a:endParaRPr>
            </a:p>
          </p:txBody>
        </p:sp>
        <p:sp>
          <p:nvSpPr>
            <p:cNvPr id="122" name="Text Box 119"/>
            <p:cNvSpPr txBox="1">
              <a:spLocks noChangeArrowheads="1"/>
            </p:cNvSpPr>
            <p:nvPr/>
          </p:nvSpPr>
          <p:spPr bwMode="auto">
            <a:xfrm>
              <a:off x="8077200" y="4272774"/>
              <a:ext cx="823603" cy="5278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 marL="0" marR="0">
                <a:lnSpc>
                  <a:spcPct val="115000"/>
                </a:lnSpc>
                <a:spcBef>
                  <a:spcPts val="0"/>
                </a:spcBef>
                <a:spcAft>
                  <a:spcPts val="1000"/>
                </a:spcAft>
              </a:pPr>
              <a:r>
                <a:rPr lang="en-US" sz="2000" i="1" dirty="0">
                  <a:effectLst/>
                  <a:latin typeface="Times New Roman" pitchFamily="18" charset="0"/>
                  <a:ea typeface="Calibri"/>
                  <a:cs typeface="Times New Roman" pitchFamily="18" charset="0"/>
                </a:rPr>
                <a:t>t (s)</a:t>
              </a:r>
              <a:endParaRPr lang="en-US" sz="2000" dirty="0">
                <a:effectLst/>
                <a:latin typeface="Times New Roman" pitchFamily="18" charset="0"/>
                <a:ea typeface="Calibri"/>
                <a:cs typeface="Times New Roman" pitchFamily="18" charset="0"/>
              </a:endParaRPr>
            </a:p>
          </p:txBody>
        </p:sp>
        <p:sp>
          <p:nvSpPr>
            <p:cNvPr id="123" name="Text Box 110"/>
            <p:cNvSpPr txBox="1">
              <a:spLocks noChangeArrowheads="1"/>
            </p:cNvSpPr>
            <p:nvPr/>
          </p:nvSpPr>
          <p:spPr bwMode="auto">
            <a:xfrm>
              <a:off x="7625108" y="4544711"/>
              <a:ext cx="452092" cy="56325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 marL="0" marR="0">
                <a:lnSpc>
                  <a:spcPct val="115000"/>
                </a:lnSpc>
                <a:spcBef>
                  <a:spcPts val="0"/>
                </a:spcBef>
                <a:spcAft>
                  <a:spcPts val="1000"/>
                </a:spcAft>
              </a:pPr>
              <a:r>
                <a:rPr lang="en-US" sz="2000" i="1" dirty="0" err="1" smtClean="0">
                  <a:latin typeface="Times New Roman" pitchFamily="18" charset="0"/>
                  <a:ea typeface="Calibri"/>
                  <a:cs typeface="Times New Roman" pitchFamily="18" charset="0"/>
                </a:rPr>
                <a:t>t</a:t>
              </a:r>
              <a:r>
                <a:rPr lang="en-US" sz="2000" i="1" baseline="-25000" dirty="0" err="1" smtClean="0">
                  <a:latin typeface="Times New Roman" pitchFamily="18" charset="0"/>
                  <a:ea typeface="Calibri"/>
                  <a:cs typeface="Times New Roman" pitchFamily="18" charset="0"/>
                </a:rPr>
                <a:t>f</a:t>
              </a:r>
              <a:endParaRPr lang="en-US" sz="2000" i="1" baseline="-25000" dirty="0">
                <a:effectLst/>
                <a:latin typeface="Times New Roman" pitchFamily="18" charset="0"/>
                <a:ea typeface="Calibri"/>
                <a:cs typeface="Times New Roman" pitchFamily="18" charset="0"/>
              </a:endParaRPr>
            </a:p>
          </p:txBody>
        </p:sp>
        <p:sp>
          <p:nvSpPr>
            <p:cNvPr id="124" name="Text Box 110"/>
            <p:cNvSpPr txBox="1">
              <a:spLocks noChangeArrowheads="1"/>
            </p:cNvSpPr>
            <p:nvPr/>
          </p:nvSpPr>
          <p:spPr bwMode="auto">
            <a:xfrm>
              <a:off x="2976908" y="3124200"/>
              <a:ext cx="452092" cy="56325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 marL="0" marR="0">
                <a:lnSpc>
                  <a:spcPct val="115000"/>
                </a:lnSpc>
                <a:spcBef>
                  <a:spcPts val="0"/>
                </a:spcBef>
                <a:spcAft>
                  <a:spcPts val="1000"/>
                </a:spcAft>
              </a:pPr>
              <a:r>
                <a:rPr lang="en-US" sz="2000" i="1" dirty="0" err="1" smtClean="0">
                  <a:latin typeface="Times New Roman" pitchFamily="18" charset="0"/>
                  <a:ea typeface="Calibri"/>
                  <a:cs typeface="Times New Roman" pitchFamily="18" charset="0"/>
                </a:rPr>
                <a:t>t</a:t>
              </a:r>
              <a:r>
                <a:rPr lang="en-US" sz="2000" i="1" baseline="-25000" dirty="0" err="1" smtClean="0">
                  <a:latin typeface="Times New Roman" pitchFamily="18" charset="0"/>
                  <a:ea typeface="Calibri"/>
                  <a:cs typeface="Times New Roman" pitchFamily="18" charset="0"/>
                </a:rPr>
                <a:t>f</a:t>
              </a:r>
              <a:endParaRPr lang="en-US" sz="2000" i="1" baseline="-25000" dirty="0">
                <a:effectLst/>
                <a:latin typeface="Times New Roman" pitchFamily="18" charset="0"/>
                <a:ea typeface="Calibri"/>
                <a:cs typeface="Times New Roman" pitchFamily="18" charset="0"/>
              </a:endParaRPr>
            </a:p>
          </p:txBody>
        </p:sp>
        <p:cxnSp>
          <p:nvCxnSpPr>
            <p:cNvPr id="125" name="Line 113"/>
            <p:cNvCxnSpPr/>
            <p:nvPr/>
          </p:nvCxnSpPr>
          <p:spPr bwMode="auto">
            <a:xfrm flipV="1">
              <a:off x="3200400" y="3124200"/>
              <a:ext cx="0" cy="146618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cxnSp>
          <p:nvCxnSpPr>
            <p:cNvPr id="126" name="Line 113"/>
            <p:cNvCxnSpPr/>
            <p:nvPr/>
          </p:nvCxnSpPr>
          <p:spPr bwMode="auto">
            <a:xfrm flipV="1">
              <a:off x="7772400" y="4501582"/>
              <a:ext cx="0" cy="146618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</p:grpSp>
      <p:sp>
        <p:nvSpPr>
          <p:cNvPr id="127" name="Text Box 74"/>
          <p:cNvSpPr txBox="1">
            <a:spLocks noChangeArrowheads="1"/>
          </p:cNvSpPr>
          <p:nvPr/>
        </p:nvSpPr>
        <p:spPr bwMode="auto">
          <a:xfrm>
            <a:off x="4973825" y="1141414"/>
            <a:ext cx="1426627" cy="4591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ZA" sz="2000" i="1" dirty="0">
                <a:effectLst/>
                <a:latin typeface="Times New Roman" pitchFamily="18" charset="0"/>
                <a:ea typeface="Calibri"/>
                <a:cs typeface="Times New Roman" pitchFamily="18" charset="0"/>
              </a:rPr>
              <a:t>v</a:t>
            </a:r>
            <a:r>
              <a:rPr lang="en-ZA" sz="2000" dirty="0">
                <a:effectLst/>
                <a:latin typeface="Times New Roman" pitchFamily="18" charset="0"/>
                <a:ea typeface="Calibri"/>
                <a:cs typeface="Times New Roman" pitchFamily="18" charset="0"/>
              </a:rPr>
              <a:t>(</a:t>
            </a:r>
            <a:r>
              <a:rPr lang="en-ZA" sz="2000" i="1" dirty="0">
                <a:effectLst/>
                <a:latin typeface="Times New Roman" pitchFamily="18" charset="0"/>
                <a:ea typeface="Calibri"/>
                <a:cs typeface="Times New Roman" pitchFamily="18" charset="0"/>
              </a:rPr>
              <a:t>t</a:t>
            </a:r>
            <a:r>
              <a:rPr lang="en-ZA" sz="2000" dirty="0">
                <a:effectLst/>
                <a:latin typeface="Times New Roman" pitchFamily="18" charset="0"/>
                <a:ea typeface="Calibri"/>
                <a:cs typeface="Times New Roman" pitchFamily="18" charset="0"/>
              </a:rPr>
              <a:t>) (</a:t>
            </a:r>
            <a:r>
              <a:rPr lang="en-US" sz="2000" dirty="0" smtClean="0">
                <a:effectLst/>
                <a:latin typeface="Times New Roman" pitchFamily="18" charset="0"/>
                <a:ea typeface="Calibri"/>
                <a:cs typeface="Times New Roman" pitchFamily="18" charset="0"/>
              </a:rPr>
              <a:t>m/s)</a:t>
            </a:r>
            <a:endParaRPr lang="en-US" sz="2000" dirty="0">
              <a:effectLst/>
              <a:latin typeface="Times New Roman" pitchFamily="18" charset="0"/>
              <a:ea typeface="Calibri"/>
              <a:cs typeface="Times New Roman" pitchFamily="18" charset="0"/>
            </a:endParaRPr>
          </a:p>
        </p:txBody>
      </p:sp>
      <p:sp>
        <p:nvSpPr>
          <p:cNvPr id="128" name="Text Box 117"/>
          <p:cNvSpPr txBox="1">
            <a:spLocks noChangeArrowheads="1"/>
          </p:cNvSpPr>
          <p:nvPr/>
        </p:nvSpPr>
        <p:spPr bwMode="auto">
          <a:xfrm>
            <a:off x="738426" y="1833405"/>
            <a:ext cx="709374" cy="4525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2000" dirty="0"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en-US" sz="2000" dirty="0" smtClean="0">
                <a:effectLst/>
                <a:latin typeface="Times New Roman" pitchFamily="18" charset="0"/>
                <a:ea typeface="Calibri"/>
                <a:cs typeface="Times New Roman" pitchFamily="18" charset="0"/>
              </a:rPr>
              <a:t>100</a:t>
            </a:r>
            <a:endParaRPr lang="en-US" sz="2000" dirty="0">
              <a:effectLst/>
              <a:latin typeface="Times New Roman" pitchFamily="18" charset="0"/>
              <a:ea typeface="Calibri"/>
              <a:cs typeface="Times New Roman" pitchFamily="18" charset="0"/>
            </a:endParaRPr>
          </a:p>
        </p:txBody>
      </p:sp>
      <p:cxnSp>
        <p:nvCxnSpPr>
          <p:cNvPr id="129" name="Line 115"/>
          <p:cNvCxnSpPr/>
          <p:nvPr/>
        </p:nvCxnSpPr>
        <p:spPr bwMode="auto">
          <a:xfrm>
            <a:off x="1406342" y="2057400"/>
            <a:ext cx="117658" cy="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sp>
        <p:nvSpPr>
          <p:cNvPr id="32" name="Text Box 116"/>
          <p:cNvSpPr txBox="1">
            <a:spLocks noChangeArrowheads="1"/>
          </p:cNvSpPr>
          <p:nvPr/>
        </p:nvSpPr>
        <p:spPr bwMode="auto">
          <a:xfrm>
            <a:off x="776892" y="2794969"/>
            <a:ext cx="823603" cy="5510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2000" i="1" dirty="0">
                <a:effectLst/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en-US" sz="2000" dirty="0" smtClean="0">
                <a:effectLst/>
                <a:latin typeface="Times New Roman" pitchFamily="18" charset="0"/>
                <a:ea typeface="Calibri"/>
                <a:cs typeface="Times New Roman" pitchFamily="18" charset="0"/>
              </a:rPr>
              <a:t>(0,0</a:t>
            </a:r>
            <a:r>
              <a:rPr lang="en-US" sz="2000" dirty="0">
                <a:effectLst/>
                <a:latin typeface="Times New Roman" pitchFamily="18" charset="0"/>
                <a:ea typeface="Calibri"/>
                <a:cs typeface="Times New Roman" pitchFamily="18" charset="0"/>
              </a:rPr>
              <a:t>)</a:t>
            </a:r>
          </a:p>
        </p:txBody>
      </p:sp>
      <p:sp>
        <p:nvSpPr>
          <p:cNvPr id="33" name="Text Box 116"/>
          <p:cNvSpPr txBox="1">
            <a:spLocks noChangeArrowheads="1"/>
          </p:cNvSpPr>
          <p:nvPr/>
        </p:nvSpPr>
        <p:spPr bwMode="auto">
          <a:xfrm>
            <a:off x="5424797" y="4249559"/>
            <a:ext cx="823603" cy="5510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2000" i="1" dirty="0">
                <a:effectLst/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en-US" sz="2000" dirty="0" smtClean="0">
                <a:effectLst/>
                <a:latin typeface="Times New Roman" pitchFamily="18" charset="0"/>
                <a:ea typeface="Calibri"/>
                <a:cs typeface="Times New Roman" pitchFamily="18" charset="0"/>
              </a:rPr>
              <a:t>(0,0</a:t>
            </a:r>
            <a:r>
              <a:rPr lang="en-US" sz="2000" dirty="0">
                <a:effectLst/>
                <a:latin typeface="Times New Roman" pitchFamily="18" charset="0"/>
                <a:ea typeface="Calibri"/>
                <a:cs typeface="Times New Roman" pitchFamily="18" charset="0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xmlns="" val="114175699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164514" y="2621340"/>
            <a:ext cx="824265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9600" dirty="0" smtClean="0"/>
              <a:t>X</a:t>
            </a:r>
            <a:endParaRPr lang="en-US" sz="9600" dirty="0"/>
          </a:p>
        </p:txBody>
      </p:sp>
    </p:spTree>
    <p:extLst>
      <p:ext uri="{BB962C8B-B14F-4D97-AF65-F5344CB8AC3E}">
        <p14:creationId xmlns:p14="http://schemas.microsoft.com/office/powerpoint/2010/main" xmlns="" val="217552631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33400" y="130314"/>
            <a:ext cx="8305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Arial" pitchFamily="34" charset="0"/>
                <a:cs typeface="Arial" pitchFamily="34" charset="0"/>
              </a:rPr>
              <a:t>The motion of an object along a straight horizontal path is shown by the graphs 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below. Determine </a:t>
            </a:r>
            <a:r>
              <a:rPr lang="en-US" dirty="0">
                <a:latin typeface="Arial" pitchFamily="34" charset="0"/>
                <a:cs typeface="Arial" pitchFamily="34" charset="0"/>
              </a:rPr>
              <a:t>the 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displacement of the object.</a:t>
            </a:r>
            <a:endParaRPr lang="en-US" dirty="0"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381104" y="1142758"/>
            <a:ext cx="8381794" cy="3434100"/>
            <a:chOff x="381104" y="1295158"/>
            <a:chExt cx="8381794" cy="3434100"/>
          </a:xfrm>
        </p:grpSpPr>
        <p:grpSp>
          <p:nvGrpSpPr>
            <p:cNvPr id="25" name="Group 24"/>
            <p:cNvGrpSpPr>
              <a:grpSpLocks/>
            </p:cNvGrpSpPr>
            <p:nvPr/>
          </p:nvGrpSpPr>
          <p:grpSpPr bwMode="auto">
            <a:xfrm>
              <a:off x="381104" y="1295158"/>
              <a:ext cx="8381794" cy="3434100"/>
              <a:chOff x="2252" y="3044"/>
              <a:chExt cx="8354" cy="2577"/>
            </a:xfrm>
          </p:grpSpPr>
          <p:sp>
            <p:nvSpPr>
              <p:cNvPr id="37" name="Text Box 209"/>
              <p:cNvSpPr txBox="1">
                <a:spLocks noChangeArrowheads="1"/>
              </p:cNvSpPr>
              <p:nvPr/>
            </p:nvSpPr>
            <p:spPr bwMode="auto">
              <a:xfrm>
                <a:off x="3827" y="5160"/>
                <a:ext cx="400" cy="46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pPr marL="0" marR="0">
                  <a:lnSpc>
                    <a:spcPct val="115000"/>
                  </a:lnSpc>
                  <a:spcBef>
                    <a:spcPts val="0"/>
                  </a:spcBef>
                  <a:spcAft>
                    <a:spcPts val="1000"/>
                  </a:spcAft>
                </a:pPr>
                <a:r>
                  <a:rPr lang="en-US" sz="2000" dirty="0">
                    <a:effectLst/>
                    <a:latin typeface="Times New Roman" pitchFamily="18" charset="0"/>
                    <a:ea typeface="Calibri"/>
                    <a:cs typeface="Times New Roman" pitchFamily="18" charset="0"/>
                  </a:rPr>
                  <a:t>5</a:t>
                </a:r>
              </a:p>
            </p:txBody>
          </p:sp>
          <p:sp>
            <p:nvSpPr>
              <p:cNvPr id="38" name="Text Box 210"/>
              <p:cNvSpPr txBox="1">
                <a:spLocks noChangeArrowheads="1"/>
              </p:cNvSpPr>
              <p:nvPr/>
            </p:nvSpPr>
            <p:spPr bwMode="auto">
              <a:xfrm>
                <a:off x="5365" y="4900"/>
                <a:ext cx="759" cy="4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pPr marL="0" marR="0">
                  <a:lnSpc>
                    <a:spcPct val="115000"/>
                  </a:lnSpc>
                  <a:spcBef>
                    <a:spcPts val="0"/>
                  </a:spcBef>
                  <a:spcAft>
                    <a:spcPts val="1000"/>
                  </a:spcAft>
                </a:pPr>
                <a:r>
                  <a:rPr lang="en-US" sz="2000" i="1" dirty="0">
                    <a:effectLst/>
                    <a:latin typeface="Times New Roman" pitchFamily="18" charset="0"/>
                    <a:ea typeface="Calibri"/>
                    <a:cs typeface="Times New Roman" pitchFamily="18" charset="0"/>
                  </a:rPr>
                  <a:t>t (s)</a:t>
                </a:r>
                <a:endParaRPr lang="en-US" sz="2000" dirty="0">
                  <a:effectLst/>
                  <a:latin typeface="Times New Roman" pitchFamily="18" charset="0"/>
                  <a:ea typeface="Calibri"/>
                  <a:cs typeface="Times New Roman" pitchFamily="18" charset="0"/>
                </a:endParaRPr>
              </a:p>
            </p:txBody>
          </p:sp>
          <p:cxnSp>
            <p:nvCxnSpPr>
              <p:cNvPr id="40" name="Line 212"/>
              <p:cNvCxnSpPr/>
              <p:nvPr/>
            </p:nvCxnSpPr>
            <p:spPr bwMode="auto">
              <a:xfrm flipV="1">
                <a:off x="4606" y="5103"/>
                <a:ext cx="0" cy="120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</p:cxnSp>
          <p:cxnSp>
            <p:nvCxnSpPr>
              <p:cNvPr id="42" name="Line 214"/>
              <p:cNvCxnSpPr/>
              <p:nvPr/>
            </p:nvCxnSpPr>
            <p:spPr bwMode="auto">
              <a:xfrm>
                <a:off x="3257" y="3731"/>
                <a:ext cx="134" cy="0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</p:cxnSp>
          <p:sp>
            <p:nvSpPr>
              <p:cNvPr id="43" name="Text Box 215"/>
              <p:cNvSpPr txBox="1">
                <a:spLocks noChangeArrowheads="1"/>
              </p:cNvSpPr>
              <p:nvPr/>
            </p:nvSpPr>
            <p:spPr bwMode="auto">
              <a:xfrm>
                <a:off x="2641" y="5046"/>
                <a:ext cx="902" cy="45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pPr marL="0" marR="0">
                  <a:lnSpc>
                    <a:spcPct val="115000"/>
                  </a:lnSpc>
                  <a:spcBef>
                    <a:spcPts val="0"/>
                  </a:spcBef>
                  <a:spcAft>
                    <a:spcPts val="1000"/>
                  </a:spcAft>
                </a:pPr>
                <a:r>
                  <a:rPr lang="en-US" sz="2000" i="1" dirty="0">
                    <a:effectLst/>
                    <a:latin typeface="Times New Roman" pitchFamily="18" charset="0"/>
                    <a:ea typeface="Calibri"/>
                    <a:cs typeface="Times New Roman" pitchFamily="18" charset="0"/>
                  </a:rPr>
                  <a:t> </a:t>
                </a:r>
                <a:r>
                  <a:rPr lang="en-US" sz="2000" dirty="0">
                    <a:effectLst/>
                    <a:latin typeface="Times New Roman" pitchFamily="18" charset="0"/>
                    <a:ea typeface="Calibri"/>
                    <a:cs typeface="Times New Roman" pitchFamily="18" charset="0"/>
                  </a:rPr>
                  <a:t>(0,0)</a:t>
                </a:r>
              </a:p>
            </p:txBody>
          </p:sp>
          <p:sp>
            <p:nvSpPr>
              <p:cNvPr id="44" name="Text Box 218"/>
              <p:cNvSpPr txBox="1">
                <a:spLocks noChangeArrowheads="1"/>
              </p:cNvSpPr>
              <p:nvPr/>
            </p:nvSpPr>
            <p:spPr bwMode="auto">
              <a:xfrm>
                <a:off x="2812" y="3489"/>
                <a:ext cx="503" cy="47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pPr marL="0" marR="0">
                  <a:lnSpc>
                    <a:spcPct val="115000"/>
                  </a:lnSpc>
                  <a:spcBef>
                    <a:spcPts val="0"/>
                  </a:spcBef>
                  <a:spcAft>
                    <a:spcPts val="1000"/>
                  </a:spcAft>
                </a:pPr>
                <a:r>
                  <a:rPr lang="en-US" sz="2000" i="1" dirty="0" err="1" smtClean="0">
                    <a:effectLst/>
                    <a:latin typeface="Times New Roman" pitchFamily="18" charset="0"/>
                    <a:ea typeface="Calibri"/>
                    <a:cs typeface="Times New Roman" pitchFamily="18" charset="0"/>
                  </a:rPr>
                  <a:t>v</a:t>
                </a:r>
                <a:r>
                  <a:rPr lang="en-US" sz="2000" i="1" baseline="-25000" dirty="0" err="1" smtClean="0">
                    <a:effectLst/>
                    <a:latin typeface="Times New Roman" pitchFamily="18" charset="0"/>
                    <a:ea typeface="Calibri"/>
                    <a:cs typeface="Times New Roman" pitchFamily="18" charset="0"/>
                  </a:rPr>
                  <a:t>f</a:t>
                </a:r>
                <a:endParaRPr lang="en-US" sz="2000" dirty="0">
                  <a:effectLst/>
                  <a:latin typeface="Times New Roman" pitchFamily="18" charset="0"/>
                  <a:ea typeface="Calibri"/>
                  <a:cs typeface="Times New Roman" pitchFamily="18" charset="0"/>
                </a:endParaRPr>
              </a:p>
            </p:txBody>
          </p:sp>
          <p:sp>
            <p:nvSpPr>
              <p:cNvPr id="45" name="Text Box 219"/>
              <p:cNvSpPr txBox="1">
                <a:spLocks noChangeArrowheads="1"/>
              </p:cNvSpPr>
              <p:nvPr/>
            </p:nvSpPr>
            <p:spPr bwMode="auto">
              <a:xfrm>
                <a:off x="2252" y="3044"/>
                <a:ext cx="1367" cy="34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pPr marL="0" marR="0">
                  <a:lnSpc>
                    <a:spcPct val="115000"/>
                  </a:lnSpc>
                  <a:spcBef>
                    <a:spcPts val="0"/>
                  </a:spcBef>
                  <a:spcAft>
                    <a:spcPts val="1000"/>
                  </a:spcAft>
                </a:pPr>
                <a:r>
                  <a:rPr lang="en-ZA" sz="2000" i="1" dirty="0">
                    <a:effectLst/>
                    <a:latin typeface="Times New Roman" pitchFamily="18" charset="0"/>
                    <a:ea typeface="Calibri"/>
                    <a:cs typeface="Times New Roman" pitchFamily="18" charset="0"/>
                  </a:rPr>
                  <a:t>v</a:t>
                </a:r>
                <a:r>
                  <a:rPr lang="en-ZA" sz="2000" dirty="0">
                    <a:effectLst/>
                    <a:latin typeface="Times New Roman" pitchFamily="18" charset="0"/>
                    <a:ea typeface="Calibri"/>
                    <a:cs typeface="Times New Roman" pitchFamily="18" charset="0"/>
                  </a:rPr>
                  <a:t>(</a:t>
                </a:r>
                <a:r>
                  <a:rPr lang="en-ZA" sz="2000" i="1" dirty="0">
                    <a:effectLst/>
                    <a:latin typeface="Times New Roman" pitchFamily="18" charset="0"/>
                    <a:ea typeface="Calibri"/>
                    <a:cs typeface="Times New Roman" pitchFamily="18" charset="0"/>
                  </a:rPr>
                  <a:t>t</a:t>
                </a:r>
                <a:r>
                  <a:rPr lang="en-ZA" sz="2000" dirty="0">
                    <a:effectLst/>
                    <a:latin typeface="Times New Roman" pitchFamily="18" charset="0"/>
                    <a:ea typeface="Calibri"/>
                    <a:cs typeface="Times New Roman" pitchFamily="18" charset="0"/>
                  </a:rPr>
                  <a:t>) (</a:t>
                </a:r>
                <a:r>
                  <a:rPr lang="en-US" sz="2000" dirty="0" smtClean="0">
                    <a:effectLst/>
                    <a:latin typeface="Times New Roman" pitchFamily="18" charset="0"/>
                    <a:ea typeface="Calibri"/>
                    <a:cs typeface="Times New Roman" pitchFamily="18" charset="0"/>
                  </a:rPr>
                  <a:t>m/s)</a:t>
                </a:r>
                <a:endParaRPr lang="en-US" sz="2000" dirty="0">
                  <a:effectLst/>
                  <a:latin typeface="Times New Roman" pitchFamily="18" charset="0"/>
                  <a:ea typeface="Calibri"/>
                  <a:cs typeface="Times New Roman" pitchFamily="18" charset="0"/>
                </a:endParaRPr>
              </a:p>
            </p:txBody>
          </p:sp>
          <p:cxnSp>
            <p:nvCxnSpPr>
              <p:cNvPr id="46" name="Line 220"/>
              <p:cNvCxnSpPr/>
              <p:nvPr/>
            </p:nvCxnSpPr>
            <p:spPr bwMode="auto">
              <a:xfrm flipV="1">
                <a:off x="3391" y="4017"/>
                <a:ext cx="636" cy="1086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</p:cxnSp>
          <p:grpSp>
            <p:nvGrpSpPr>
              <p:cNvPr id="47" name="Group 46"/>
              <p:cNvGrpSpPr>
                <a:grpSpLocks/>
              </p:cNvGrpSpPr>
              <p:nvPr/>
            </p:nvGrpSpPr>
            <p:grpSpPr bwMode="auto">
              <a:xfrm>
                <a:off x="6626" y="3044"/>
                <a:ext cx="3980" cy="2478"/>
                <a:chOff x="6626" y="3044"/>
                <a:chExt cx="3980" cy="2478"/>
              </a:xfrm>
            </p:grpSpPr>
            <p:sp>
              <p:nvSpPr>
                <p:cNvPr id="50" name="Text Box 225"/>
                <p:cNvSpPr txBox="1">
                  <a:spLocks noChangeArrowheads="1"/>
                </p:cNvSpPr>
                <p:nvPr/>
              </p:nvSpPr>
              <p:spPr bwMode="auto">
                <a:xfrm>
                  <a:off x="7195" y="5046"/>
                  <a:ext cx="927" cy="37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rot="0" vert="horz" wrap="square" lIns="91440" tIns="45720" rIns="91440" bIns="45720" anchor="t" anchorCtr="0" upright="1">
                  <a:noAutofit/>
                </a:bodyPr>
                <a:lstStyle/>
                <a:p>
                  <a:pPr marL="0" marR="0">
                    <a:lnSpc>
                      <a:spcPct val="115000"/>
                    </a:lnSpc>
                    <a:spcBef>
                      <a:spcPts val="0"/>
                    </a:spcBef>
                    <a:spcAft>
                      <a:spcPts val="1000"/>
                    </a:spcAft>
                  </a:pPr>
                  <a:r>
                    <a:rPr lang="en-US" sz="2000" i="1" dirty="0">
                      <a:effectLst/>
                      <a:latin typeface="Times New Roman" pitchFamily="18" charset="0"/>
                      <a:ea typeface="Calibri"/>
                      <a:cs typeface="Times New Roman" pitchFamily="18" charset="0"/>
                    </a:rPr>
                    <a:t> </a:t>
                  </a:r>
                  <a:r>
                    <a:rPr lang="en-US" sz="2000" dirty="0">
                      <a:effectLst/>
                      <a:latin typeface="Times New Roman" pitchFamily="18" charset="0"/>
                      <a:ea typeface="Calibri"/>
                      <a:cs typeface="Times New Roman" pitchFamily="18" charset="0"/>
                    </a:rPr>
                    <a:t>(0,0)</a:t>
                  </a:r>
                </a:p>
              </p:txBody>
            </p:sp>
            <p:sp>
              <p:nvSpPr>
                <p:cNvPr id="51" name="Text Box 226"/>
                <p:cNvSpPr txBox="1">
                  <a:spLocks noChangeArrowheads="1"/>
                </p:cNvSpPr>
                <p:nvPr/>
              </p:nvSpPr>
              <p:spPr bwMode="auto">
                <a:xfrm>
                  <a:off x="7340" y="3502"/>
                  <a:ext cx="589" cy="416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rot="0" vert="horz" wrap="square" lIns="91440" tIns="45720" rIns="91440" bIns="45720" anchor="t" anchorCtr="0" upright="1">
                  <a:noAutofit/>
                </a:bodyPr>
                <a:lstStyle/>
                <a:p>
                  <a:pPr marL="0" marR="0">
                    <a:lnSpc>
                      <a:spcPct val="115000"/>
                    </a:lnSpc>
                    <a:spcBef>
                      <a:spcPts val="0"/>
                    </a:spcBef>
                    <a:spcAft>
                      <a:spcPts val="1000"/>
                    </a:spcAft>
                  </a:pPr>
                  <a:r>
                    <a:rPr lang="en-US" sz="2000" dirty="0">
                      <a:effectLst/>
                      <a:latin typeface="Times New Roman" pitchFamily="18" charset="0"/>
                      <a:ea typeface="Calibri"/>
                      <a:cs typeface="Times New Roman" pitchFamily="18" charset="0"/>
                    </a:rPr>
                    <a:t>20</a:t>
                  </a:r>
                </a:p>
              </p:txBody>
            </p:sp>
            <p:cxnSp>
              <p:nvCxnSpPr>
                <p:cNvPr id="52" name="Line 227"/>
                <p:cNvCxnSpPr/>
                <p:nvPr/>
              </p:nvCxnSpPr>
              <p:spPr bwMode="auto">
                <a:xfrm>
                  <a:off x="7804" y="3731"/>
                  <a:ext cx="144" cy="0"/>
                </a:xfrm>
                <a:prstGeom prst="line">
                  <a:avLst/>
                </a:prstGeom>
                <a:noFill/>
                <a:ln w="2857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</p:cxnSp>
            <p:sp>
              <p:nvSpPr>
                <p:cNvPr id="53" name="Text Box 228"/>
                <p:cNvSpPr txBox="1">
                  <a:spLocks noChangeArrowheads="1"/>
                </p:cNvSpPr>
                <p:nvPr/>
              </p:nvSpPr>
              <p:spPr bwMode="auto">
                <a:xfrm>
                  <a:off x="9902" y="4900"/>
                  <a:ext cx="704" cy="43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rot="0" vert="horz" wrap="square" lIns="91440" tIns="45720" rIns="91440" bIns="45720" anchor="t" anchorCtr="0" upright="1">
                  <a:noAutofit/>
                </a:bodyPr>
                <a:lstStyle/>
                <a:p>
                  <a:pPr marL="0" marR="0">
                    <a:lnSpc>
                      <a:spcPct val="115000"/>
                    </a:lnSpc>
                    <a:spcBef>
                      <a:spcPts val="0"/>
                    </a:spcBef>
                    <a:spcAft>
                      <a:spcPts val="1000"/>
                    </a:spcAft>
                  </a:pPr>
                  <a:r>
                    <a:rPr lang="en-US" sz="2000" i="1" dirty="0">
                      <a:effectLst/>
                      <a:latin typeface="Times New Roman" pitchFamily="18" charset="0"/>
                      <a:ea typeface="Calibri"/>
                      <a:cs typeface="Times New Roman" pitchFamily="18" charset="0"/>
                    </a:rPr>
                    <a:t>t (s)</a:t>
                  </a:r>
                  <a:endParaRPr lang="en-US" sz="2000" dirty="0">
                    <a:effectLst/>
                    <a:latin typeface="Times New Roman" pitchFamily="18" charset="0"/>
                    <a:ea typeface="Calibri"/>
                    <a:cs typeface="Times New Roman" pitchFamily="18" charset="0"/>
                  </a:endParaRPr>
                </a:p>
              </p:txBody>
            </p:sp>
            <p:sp>
              <p:nvSpPr>
                <p:cNvPr id="54" name="Text Box 229"/>
                <p:cNvSpPr txBox="1">
                  <a:spLocks noChangeArrowheads="1"/>
                </p:cNvSpPr>
                <p:nvPr/>
              </p:nvSpPr>
              <p:spPr bwMode="auto">
                <a:xfrm>
                  <a:off x="6626" y="3044"/>
                  <a:ext cx="1550" cy="349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rot="0" vert="horz" wrap="square" lIns="91440" tIns="45720" rIns="91440" bIns="45720" anchor="t" anchorCtr="0" upright="1">
                  <a:noAutofit/>
                </a:bodyPr>
                <a:lstStyle/>
                <a:p>
                  <a:pPr marL="0" marR="0">
                    <a:lnSpc>
                      <a:spcPct val="115000"/>
                    </a:lnSpc>
                    <a:spcBef>
                      <a:spcPts val="0"/>
                    </a:spcBef>
                    <a:spcAft>
                      <a:spcPts val="1000"/>
                    </a:spcAft>
                  </a:pPr>
                  <a:r>
                    <a:rPr lang="en-ZA" sz="2000" i="1" dirty="0">
                      <a:effectLst/>
                      <a:latin typeface="Times New Roman" pitchFamily="18" charset="0"/>
                      <a:ea typeface="Calibri"/>
                      <a:cs typeface="Times New Roman" pitchFamily="18" charset="0"/>
                    </a:rPr>
                    <a:t>a </a:t>
                  </a:r>
                  <a:r>
                    <a:rPr lang="en-ZA" sz="2000" dirty="0">
                      <a:effectLst/>
                      <a:latin typeface="Times New Roman" pitchFamily="18" charset="0"/>
                      <a:ea typeface="Calibri"/>
                      <a:cs typeface="Times New Roman" pitchFamily="18" charset="0"/>
                    </a:rPr>
                    <a:t>(</a:t>
                  </a:r>
                  <a:r>
                    <a:rPr lang="en-ZA" sz="2000" i="1" dirty="0">
                      <a:effectLst/>
                      <a:latin typeface="Times New Roman" pitchFamily="18" charset="0"/>
                      <a:ea typeface="Calibri"/>
                      <a:cs typeface="Times New Roman" pitchFamily="18" charset="0"/>
                    </a:rPr>
                    <a:t>t</a:t>
                  </a:r>
                  <a:r>
                    <a:rPr lang="en-ZA" sz="2000" dirty="0">
                      <a:effectLst/>
                      <a:latin typeface="Times New Roman" pitchFamily="18" charset="0"/>
                      <a:ea typeface="Calibri"/>
                      <a:cs typeface="Times New Roman" pitchFamily="18" charset="0"/>
                    </a:rPr>
                    <a:t>) (</a:t>
                  </a:r>
                  <a:r>
                    <a:rPr lang="en-US" sz="2000" dirty="0" smtClean="0">
                      <a:effectLst/>
                      <a:latin typeface="Times New Roman" pitchFamily="18" charset="0"/>
                      <a:ea typeface="Calibri"/>
                      <a:cs typeface="Times New Roman" pitchFamily="18" charset="0"/>
                    </a:rPr>
                    <a:t>m/s</a:t>
                  </a:r>
                  <a:r>
                    <a:rPr lang="en-US" sz="2000" baseline="30000" dirty="0" smtClean="0">
                      <a:effectLst/>
                      <a:latin typeface="Times New Roman" pitchFamily="18" charset="0"/>
                      <a:ea typeface="Calibri"/>
                      <a:cs typeface="Times New Roman" pitchFamily="18" charset="0"/>
                    </a:rPr>
                    <a:t>2</a:t>
                  </a:r>
                  <a:r>
                    <a:rPr lang="en-US" sz="2000" dirty="0">
                      <a:effectLst/>
                      <a:latin typeface="Times New Roman" pitchFamily="18" charset="0"/>
                      <a:ea typeface="Calibri"/>
                      <a:cs typeface="Times New Roman" pitchFamily="18" charset="0"/>
                    </a:rPr>
                    <a:t>)</a:t>
                  </a:r>
                </a:p>
              </p:txBody>
            </p:sp>
            <p:cxnSp>
              <p:nvCxnSpPr>
                <p:cNvPr id="55" name="Line 230"/>
                <p:cNvCxnSpPr/>
                <p:nvPr/>
              </p:nvCxnSpPr>
              <p:spPr bwMode="auto">
                <a:xfrm>
                  <a:off x="7948" y="3731"/>
                  <a:ext cx="608" cy="0"/>
                </a:xfrm>
                <a:prstGeom prst="line">
                  <a:avLst/>
                </a:prstGeom>
                <a:noFill/>
                <a:ln w="2857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</p:cxnSp>
            <p:sp>
              <p:nvSpPr>
                <p:cNvPr id="56" name="Text Box 231"/>
                <p:cNvSpPr txBox="1">
                  <a:spLocks noChangeArrowheads="1"/>
                </p:cNvSpPr>
                <p:nvPr/>
              </p:nvSpPr>
              <p:spPr bwMode="auto">
                <a:xfrm>
                  <a:off x="8379" y="5160"/>
                  <a:ext cx="404" cy="36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rot="0" vert="horz" wrap="square" lIns="91440" tIns="45720" rIns="91440" bIns="45720" anchor="t" anchorCtr="0" upright="1">
                  <a:noAutofit/>
                </a:bodyPr>
                <a:lstStyle/>
                <a:p>
                  <a:pPr marL="0" marR="0">
                    <a:lnSpc>
                      <a:spcPct val="115000"/>
                    </a:lnSpc>
                    <a:spcBef>
                      <a:spcPts val="0"/>
                    </a:spcBef>
                    <a:spcAft>
                      <a:spcPts val="1000"/>
                    </a:spcAft>
                  </a:pPr>
                  <a:r>
                    <a:rPr lang="en-US" sz="2000" dirty="0">
                      <a:effectLst/>
                      <a:latin typeface="Times New Roman" pitchFamily="18" charset="0"/>
                      <a:ea typeface="Calibri"/>
                      <a:cs typeface="Times New Roman" pitchFamily="18" charset="0"/>
                    </a:rPr>
                    <a:t>5</a:t>
                  </a:r>
                </a:p>
              </p:txBody>
            </p:sp>
          </p:grpSp>
        </p:grpSp>
        <p:cxnSp>
          <p:nvCxnSpPr>
            <p:cNvPr id="26" name="Line 230"/>
            <p:cNvCxnSpPr/>
            <p:nvPr/>
          </p:nvCxnSpPr>
          <p:spPr bwMode="auto">
            <a:xfrm flipH="1" flipV="1">
              <a:off x="6705123" y="2201323"/>
              <a:ext cx="478" cy="1380576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cxnSp>
          <p:nvCxnSpPr>
            <p:cNvPr id="27" name="Line 223"/>
            <p:cNvCxnSpPr/>
            <p:nvPr/>
          </p:nvCxnSpPr>
          <p:spPr bwMode="auto">
            <a:xfrm flipV="1">
              <a:off x="7315202" y="4039098"/>
              <a:ext cx="0" cy="191880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sp>
          <p:nvSpPr>
            <p:cNvPr id="28" name="Text Box 231"/>
            <p:cNvSpPr txBox="1">
              <a:spLocks noChangeArrowheads="1"/>
            </p:cNvSpPr>
            <p:nvPr/>
          </p:nvSpPr>
          <p:spPr bwMode="auto">
            <a:xfrm>
              <a:off x="7086603" y="4115298"/>
              <a:ext cx="552785" cy="5008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 marL="0" marR="0">
                <a:lnSpc>
                  <a:spcPct val="115000"/>
                </a:lnSpc>
                <a:spcBef>
                  <a:spcPts val="0"/>
                </a:spcBef>
                <a:spcAft>
                  <a:spcPts val="1000"/>
                </a:spcAft>
              </a:pPr>
              <a:r>
                <a:rPr lang="en-US" sz="2000" dirty="0">
                  <a:effectLst/>
                  <a:latin typeface="Times New Roman" pitchFamily="18" charset="0"/>
                  <a:ea typeface="Calibri"/>
                  <a:cs typeface="Times New Roman" pitchFamily="18" charset="0"/>
                </a:rPr>
                <a:t>10</a:t>
              </a:r>
              <a:endParaRPr lang="en-US" sz="2000" dirty="0">
                <a:effectLst/>
                <a:latin typeface="Times New Roman" pitchFamily="18" charset="0"/>
                <a:ea typeface="Times New Roman"/>
                <a:cs typeface="Times New Roman" pitchFamily="18" charset="0"/>
              </a:endParaRPr>
            </a:p>
          </p:txBody>
        </p:sp>
        <p:cxnSp>
          <p:nvCxnSpPr>
            <p:cNvPr id="29" name="Line 212"/>
            <p:cNvCxnSpPr/>
            <p:nvPr/>
          </p:nvCxnSpPr>
          <p:spPr bwMode="auto">
            <a:xfrm flipV="1">
              <a:off x="2133601" y="4039098"/>
              <a:ext cx="0" cy="159900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sp>
          <p:nvSpPr>
            <p:cNvPr id="30" name="Text Box 209"/>
            <p:cNvSpPr txBox="1">
              <a:spLocks noChangeArrowheads="1"/>
            </p:cNvSpPr>
            <p:nvPr/>
          </p:nvSpPr>
          <p:spPr bwMode="auto">
            <a:xfrm>
              <a:off x="2514601" y="4115298"/>
              <a:ext cx="552785" cy="50217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 marL="0" marR="0">
                <a:lnSpc>
                  <a:spcPct val="115000"/>
                </a:lnSpc>
                <a:spcBef>
                  <a:spcPts val="0"/>
                </a:spcBef>
                <a:spcAft>
                  <a:spcPts val="1000"/>
                </a:spcAft>
              </a:pPr>
              <a:r>
                <a:rPr lang="en-US" sz="2000" dirty="0">
                  <a:effectLst/>
                  <a:latin typeface="Times New Roman" pitchFamily="18" charset="0"/>
                  <a:ea typeface="Calibri"/>
                  <a:cs typeface="Times New Roman" pitchFamily="18" charset="0"/>
                </a:rPr>
                <a:t>10</a:t>
              </a:r>
              <a:endParaRPr lang="en-US" sz="2000" dirty="0">
                <a:effectLst/>
                <a:latin typeface="Times New Roman" pitchFamily="18" charset="0"/>
                <a:ea typeface="Times New Roman"/>
                <a:cs typeface="Times New Roman" pitchFamily="18" charset="0"/>
              </a:endParaRPr>
            </a:p>
          </p:txBody>
        </p:sp>
        <p:cxnSp>
          <p:nvCxnSpPr>
            <p:cNvPr id="31" name="Line 220"/>
            <p:cNvCxnSpPr/>
            <p:nvPr/>
          </p:nvCxnSpPr>
          <p:spPr bwMode="auto">
            <a:xfrm flipV="1">
              <a:off x="2162009" y="2210652"/>
              <a:ext cx="580926" cy="381122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cxnSp>
          <p:nvCxnSpPr>
            <p:cNvPr id="33" name="Line 230"/>
            <p:cNvCxnSpPr/>
            <p:nvPr/>
          </p:nvCxnSpPr>
          <p:spPr bwMode="auto">
            <a:xfrm>
              <a:off x="6705601" y="3581900"/>
              <a:ext cx="609601" cy="0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cxnSp>
          <p:nvCxnSpPr>
            <p:cNvPr id="34" name="Line 223"/>
            <p:cNvCxnSpPr/>
            <p:nvPr/>
          </p:nvCxnSpPr>
          <p:spPr bwMode="auto">
            <a:xfrm flipV="1">
              <a:off x="6705603" y="4039098"/>
              <a:ext cx="0" cy="191880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cxnSp>
          <p:nvCxnSpPr>
            <p:cNvPr id="35" name="Line 227"/>
            <p:cNvCxnSpPr/>
            <p:nvPr/>
          </p:nvCxnSpPr>
          <p:spPr bwMode="auto">
            <a:xfrm>
              <a:off x="5951536" y="3581900"/>
              <a:ext cx="144466" cy="0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sp>
          <p:nvSpPr>
            <p:cNvPr id="36" name="Text Box 226"/>
            <p:cNvSpPr txBox="1">
              <a:spLocks noChangeArrowheads="1"/>
            </p:cNvSpPr>
            <p:nvPr/>
          </p:nvSpPr>
          <p:spPr bwMode="auto">
            <a:xfrm>
              <a:off x="5664731" y="3332380"/>
              <a:ext cx="431269" cy="5543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 marL="0" marR="0">
                <a:lnSpc>
                  <a:spcPct val="115000"/>
                </a:lnSpc>
                <a:spcBef>
                  <a:spcPts val="0"/>
                </a:spcBef>
                <a:spcAft>
                  <a:spcPts val="1000"/>
                </a:spcAft>
              </a:pPr>
              <a:r>
                <a:rPr lang="en-US" sz="2000" dirty="0">
                  <a:effectLst/>
                  <a:latin typeface="Times New Roman" pitchFamily="18" charset="0"/>
                  <a:ea typeface="Calibri"/>
                  <a:cs typeface="Times New Roman" pitchFamily="18" charset="0"/>
                </a:rPr>
                <a:t>5</a:t>
              </a:r>
              <a:endParaRPr lang="en-US" sz="2000" dirty="0">
                <a:effectLst/>
                <a:latin typeface="Times New Roman" pitchFamily="18" charset="0"/>
                <a:ea typeface="Times New Roman"/>
                <a:cs typeface="Times New Roman" pitchFamily="18" charset="0"/>
              </a:endParaRPr>
            </a:p>
          </p:txBody>
        </p:sp>
        <p:cxnSp>
          <p:nvCxnSpPr>
            <p:cNvPr id="48" name="Line 114"/>
            <p:cNvCxnSpPr/>
            <p:nvPr/>
          </p:nvCxnSpPr>
          <p:spPr bwMode="auto">
            <a:xfrm flipV="1">
              <a:off x="1523893" y="1448063"/>
              <a:ext cx="11657" cy="2591483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 type="arrow" w="sm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cxnSp>
          <p:nvCxnSpPr>
            <p:cNvPr id="61" name="Line 112"/>
            <p:cNvCxnSpPr/>
            <p:nvPr/>
          </p:nvCxnSpPr>
          <p:spPr bwMode="auto">
            <a:xfrm>
              <a:off x="1510850" y="4039099"/>
              <a:ext cx="1993270" cy="447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 type="arrow" w="sm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cxnSp>
          <p:nvCxnSpPr>
            <p:cNvPr id="62" name="Line 114"/>
            <p:cNvCxnSpPr/>
            <p:nvPr/>
          </p:nvCxnSpPr>
          <p:spPr bwMode="auto">
            <a:xfrm flipV="1">
              <a:off x="6077519" y="1435458"/>
              <a:ext cx="5708" cy="2604088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 type="arrow" w="sm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cxnSp>
          <p:nvCxnSpPr>
            <p:cNvPr id="63" name="Line 112"/>
            <p:cNvCxnSpPr/>
            <p:nvPr/>
          </p:nvCxnSpPr>
          <p:spPr bwMode="auto">
            <a:xfrm>
              <a:off x="6074386" y="4039099"/>
              <a:ext cx="2002814" cy="0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 type="arrow" w="sm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sp>
          <p:nvSpPr>
            <p:cNvPr id="64" name="Text Box 218"/>
            <p:cNvSpPr txBox="1">
              <a:spLocks noChangeArrowheads="1"/>
            </p:cNvSpPr>
            <p:nvPr/>
          </p:nvSpPr>
          <p:spPr bwMode="auto">
            <a:xfrm>
              <a:off x="762000" y="2354444"/>
              <a:ext cx="702633" cy="4654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 marL="0" marR="0">
                <a:lnSpc>
                  <a:spcPct val="115000"/>
                </a:lnSpc>
                <a:spcBef>
                  <a:spcPts val="0"/>
                </a:spcBef>
                <a:spcAft>
                  <a:spcPts val="1000"/>
                </a:spcAft>
              </a:pPr>
              <a:r>
                <a:rPr lang="en-US" sz="2000" dirty="0" smtClean="0">
                  <a:effectLst/>
                  <a:latin typeface="Times New Roman" pitchFamily="18" charset="0"/>
                  <a:ea typeface="Calibri"/>
                  <a:cs typeface="Times New Roman" pitchFamily="18" charset="0"/>
                </a:rPr>
                <a:t>100</a:t>
              </a:r>
              <a:endParaRPr lang="en-US" sz="2000" dirty="0">
                <a:effectLst/>
                <a:latin typeface="Times New Roman" pitchFamily="18" charset="0"/>
                <a:ea typeface="Calibri"/>
                <a:cs typeface="Times New Roman" pitchFamily="18" charset="0"/>
              </a:endParaRPr>
            </a:p>
          </p:txBody>
        </p:sp>
        <p:cxnSp>
          <p:nvCxnSpPr>
            <p:cNvPr id="65" name="Line 214"/>
            <p:cNvCxnSpPr/>
            <p:nvPr/>
          </p:nvCxnSpPr>
          <p:spPr bwMode="auto">
            <a:xfrm>
              <a:off x="1389554" y="2591299"/>
              <a:ext cx="134446" cy="0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</p:grpSp>
    </p:spTree>
    <p:extLst>
      <p:ext uri="{BB962C8B-B14F-4D97-AF65-F5344CB8AC3E}">
        <p14:creationId xmlns:p14="http://schemas.microsoft.com/office/powerpoint/2010/main" xmlns="" val="702116263"/>
      </p:ext>
    </p:extLst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164514" y="2621340"/>
            <a:ext cx="824265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9600" dirty="0" smtClean="0"/>
              <a:t>X</a:t>
            </a:r>
            <a:endParaRPr lang="en-US" sz="9600" dirty="0"/>
          </a:p>
        </p:txBody>
      </p:sp>
    </p:spTree>
    <p:extLst>
      <p:ext uri="{BB962C8B-B14F-4D97-AF65-F5344CB8AC3E}">
        <p14:creationId xmlns:p14="http://schemas.microsoft.com/office/powerpoint/2010/main" xmlns="" val="432847958"/>
      </p:ext>
    </p:extLst>
  </p:cSld>
  <p:clrMapOvr>
    <a:masterClrMapping/>
  </p:clrMapOvr>
  <p:transition advClick="0" advTm="300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7"/>
          <p:cNvSpPr>
            <a:spLocks noChangeArrowheads="1"/>
          </p:cNvSpPr>
          <p:nvPr/>
        </p:nvSpPr>
        <p:spPr bwMode="auto">
          <a:xfrm>
            <a:off x="381000" y="84891"/>
            <a:ext cx="8298537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b="0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The motion of an object along a straight horizontal path is shown by the graphs below. Determine the velocity of the object at 10 seconds. </a:t>
            </a:r>
            <a:endParaRPr kumimoji="0" lang="en-US" b="0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3" name="Rectangle 32"/>
          <p:cNvSpPr/>
          <p:nvPr/>
        </p:nvSpPr>
        <p:spPr>
          <a:xfrm>
            <a:off x="228600" y="685800"/>
            <a:ext cx="8686800" cy="4572000"/>
          </a:xfrm>
          <a:prstGeom prst="rect">
            <a:avLst/>
          </a:prstGeom>
          <a:noFill/>
        </p:spPr>
      </p:sp>
      <p:grpSp>
        <p:nvGrpSpPr>
          <p:cNvPr id="140" name="Group 139"/>
          <p:cNvGrpSpPr/>
          <p:nvPr/>
        </p:nvGrpSpPr>
        <p:grpSpPr>
          <a:xfrm>
            <a:off x="552259" y="1182329"/>
            <a:ext cx="8363232" cy="3343890"/>
            <a:chOff x="552259" y="1334161"/>
            <a:chExt cx="8363232" cy="3343890"/>
          </a:xfrm>
        </p:grpSpPr>
        <p:grpSp>
          <p:nvGrpSpPr>
            <p:cNvPr id="141" name="Group 33"/>
            <p:cNvGrpSpPr>
              <a:grpSpLocks/>
            </p:cNvGrpSpPr>
            <p:nvPr/>
          </p:nvGrpSpPr>
          <p:grpSpPr bwMode="auto">
            <a:xfrm>
              <a:off x="749703" y="1338819"/>
              <a:ext cx="8165788" cy="3339232"/>
              <a:chOff x="1791" y="7776"/>
              <a:chExt cx="9300" cy="2733"/>
            </a:xfrm>
          </p:grpSpPr>
          <p:grpSp>
            <p:nvGrpSpPr>
              <p:cNvPr id="145" name="Group 34"/>
              <p:cNvGrpSpPr>
                <a:grpSpLocks/>
              </p:cNvGrpSpPr>
              <p:nvPr/>
            </p:nvGrpSpPr>
            <p:grpSpPr bwMode="auto">
              <a:xfrm>
                <a:off x="1791" y="7865"/>
                <a:ext cx="4052" cy="2644"/>
                <a:chOff x="1791" y="7759"/>
                <a:chExt cx="4052" cy="2644"/>
              </a:xfrm>
            </p:grpSpPr>
            <p:sp>
              <p:nvSpPr>
                <p:cNvPr id="156" name="Text Box 110"/>
                <p:cNvSpPr txBox="1">
                  <a:spLocks noChangeArrowheads="1"/>
                </p:cNvSpPr>
                <p:nvPr/>
              </p:nvSpPr>
              <p:spPr bwMode="auto">
                <a:xfrm>
                  <a:off x="3801" y="9942"/>
                  <a:ext cx="671" cy="461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rot="0" vert="horz" wrap="square" lIns="91440" tIns="45720" rIns="91440" bIns="45720" anchor="t" anchorCtr="0" upright="1">
                  <a:noAutofit/>
                </a:bodyPr>
                <a:lstStyle/>
                <a:p>
                  <a:pPr marL="0" marR="0">
                    <a:lnSpc>
                      <a:spcPct val="115000"/>
                    </a:lnSpc>
                    <a:spcBef>
                      <a:spcPts val="0"/>
                    </a:spcBef>
                    <a:spcAft>
                      <a:spcPts val="1000"/>
                    </a:spcAft>
                  </a:pPr>
                  <a:r>
                    <a:rPr lang="en-US" sz="2000" dirty="0">
                      <a:effectLst/>
                      <a:latin typeface="Times New Roman" pitchFamily="18" charset="0"/>
                      <a:ea typeface="Calibri"/>
                      <a:cs typeface="Times New Roman" pitchFamily="18" charset="0"/>
                    </a:rPr>
                    <a:t>10</a:t>
                  </a:r>
                </a:p>
              </p:txBody>
            </p:sp>
            <p:cxnSp>
              <p:nvCxnSpPr>
                <p:cNvPr id="157" name="Line 112"/>
                <p:cNvCxnSpPr/>
                <p:nvPr/>
              </p:nvCxnSpPr>
              <p:spPr bwMode="auto">
                <a:xfrm>
                  <a:off x="2647" y="9880"/>
                  <a:ext cx="2281" cy="0"/>
                </a:xfrm>
                <a:prstGeom prst="line">
                  <a:avLst/>
                </a:prstGeom>
                <a:noFill/>
                <a:ln w="25400">
                  <a:solidFill>
                    <a:srgbClr val="000000"/>
                  </a:solidFill>
                  <a:round/>
                  <a:headEnd/>
                  <a:tailEnd type="arrow" w="sm" len="med"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</p:cxnSp>
            <p:cxnSp>
              <p:nvCxnSpPr>
                <p:cNvPr id="158" name="Line 113"/>
                <p:cNvCxnSpPr/>
                <p:nvPr/>
              </p:nvCxnSpPr>
              <p:spPr bwMode="auto">
                <a:xfrm flipV="1">
                  <a:off x="4061" y="9880"/>
                  <a:ext cx="0" cy="120"/>
                </a:xfrm>
                <a:prstGeom prst="line">
                  <a:avLst/>
                </a:prstGeom>
                <a:noFill/>
                <a:ln w="2857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</p:cxnSp>
            <p:cxnSp>
              <p:nvCxnSpPr>
                <p:cNvPr id="159" name="Line 114"/>
                <p:cNvCxnSpPr/>
                <p:nvPr/>
              </p:nvCxnSpPr>
              <p:spPr bwMode="auto">
                <a:xfrm flipV="1">
                  <a:off x="2673" y="7759"/>
                  <a:ext cx="13" cy="2121"/>
                </a:xfrm>
                <a:prstGeom prst="line">
                  <a:avLst/>
                </a:prstGeom>
                <a:noFill/>
                <a:ln w="25400">
                  <a:solidFill>
                    <a:srgbClr val="000000"/>
                  </a:solidFill>
                  <a:round/>
                  <a:headEnd/>
                  <a:tailEnd type="arrow" w="sm" len="med"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</p:cxnSp>
            <p:cxnSp>
              <p:nvCxnSpPr>
                <p:cNvPr id="160" name="Line 115"/>
                <p:cNvCxnSpPr/>
                <p:nvPr/>
              </p:nvCxnSpPr>
              <p:spPr bwMode="auto">
                <a:xfrm>
                  <a:off x="2539" y="8383"/>
                  <a:ext cx="134" cy="0"/>
                </a:xfrm>
                <a:prstGeom prst="line">
                  <a:avLst/>
                </a:prstGeom>
                <a:noFill/>
                <a:ln w="2857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</p:cxnSp>
            <p:sp>
              <p:nvSpPr>
                <p:cNvPr id="161" name="Text Box 116"/>
                <p:cNvSpPr txBox="1">
                  <a:spLocks noChangeArrowheads="1"/>
                </p:cNvSpPr>
                <p:nvPr/>
              </p:nvSpPr>
              <p:spPr bwMode="auto">
                <a:xfrm>
                  <a:off x="1898" y="9817"/>
                  <a:ext cx="948" cy="451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rot="0" vert="horz" wrap="square" lIns="91440" tIns="45720" rIns="91440" bIns="45720" anchor="t" anchorCtr="0" upright="1">
                  <a:noAutofit/>
                </a:bodyPr>
                <a:lstStyle/>
                <a:p>
                  <a:pPr marL="0" marR="0">
                    <a:lnSpc>
                      <a:spcPct val="115000"/>
                    </a:lnSpc>
                    <a:spcBef>
                      <a:spcPts val="0"/>
                    </a:spcBef>
                    <a:spcAft>
                      <a:spcPts val="1000"/>
                    </a:spcAft>
                  </a:pPr>
                  <a:r>
                    <a:rPr lang="en-US" sz="2000" i="1" dirty="0">
                      <a:effectLst/>
                      <a:latin typeface="Times New Roman" pitchFamily="18" charset="0"/>
                      <a:ea typeface="Calibri"/>
                      <a:cs typeface="Times New Roman" pitchFamily="18" charset="0"/>
                    </a:rPr>
                    <a:t> </a:t>
                  </a:r>
                  <a:r>
                    <a:rPr lang="en-US" sz="2000" dirty="0" smtClean="0">
                      <a:effectLst/>
                      <a:latin typeface="Times New Roman" pitchFamily="18" charset="0"/>
                      <a:ea typeface="Calibri"/>
                      <a:cs typeface="Times New Roman" pitchFamily="18" charset="0"/>
                    </a:rPr>
                    <a:t>(0,0</a:t>
                  </a:r>
                  <a:r>
                    <a:rPr lang="en-US" sz="2000" dirty="0">
                      <a:effectLst/>
                      <a:latin typeface="Times New Roman" pitchFamily="18" charset="0"/>
                      <a:ea typeface="Calibri"/>
                      <a:cs typeface="Times New Roman" pitchFamily="18" charset="0"/>
                    </a:rPr>
                    <a:t>)</a:t>
                  </a:r>
                </a:p>
              </p:txBody>
            </p:sp>
            <p:sp>
              <p:nvSpPr>
                <p:cNvPr id="162" name="Text Box 117"/>
                <p:cNvSpPr txBox="1">
                  <a:spLocks noChangeArrowheads="1"/>
                </p:cNvSpPr>
                <p:nvPr/>
              </p:nvSpPr>
              <p:spPr bwMode="auto">
                <a:xfrm>
                  <a:off x="1791" y="8214"/>
                  <a:ext cx="969" cy="48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rot="0" vert="horz" wrap="square" lIns="91440" tIns="45720" rIns="91440" bIns="45720" anchor="t" anchorCtr="0" upright="1">
                  <a:noAutofit/>
                </a:bodyPr>
                <a:lstStyle/>
                <a:p>
                  <a:pPr marL="0" marR="0">
                    <a:lnSpc>
                      <a:spcPct val="115000"/>
                    </a:lnSpc>
                    <a:spcBef>
                      <a:spcPts val="0"/>
                    </a:spcBef>
                    <a:spcAft>
                      <a:spcPts val="1000"/>
                    </a:spcAft>
                  </a:pPr>
                  <a:r>
                    <a:rPr lang="en-US" sz="2000" dirty="0">
                      <a:effectLst/>
                      <a:latin typeface="Times New Roman" pitchFamily="18" charset="0"/>
                      <a:ea typeface="Calibri"/>
                      <a:cs typeface="Times New Roman" pitchFamily="18" charset="0"/>
                    </a:rPr>
                    <a:t>  </a:t>
                  </a:r>
                  <a:r>
                    <a:rPr lang="en-US" sz="2000" dirty="0" smtClean="0">
                      <a:effectLst/>
                      <a:latin typeface="Times New Roman" pitchFamily="18" charset="0"/>
                      <a:ea typeface="Calibri"/>
                      <a:cs typeface="Times New Roman" pitchFamily="18" charset="0"/>
                    </a:rPr>
                    <a:t>120</a:t>
                  </a:r>
                  <a:endParaRPr lang="en-US" sz="2000" dirty="0">
                    <a:effectLst/>
                    <a:latin typeface="Times New Roman" pitchFamily="18" charset="0"/>
                    <a:ea typeface="Calibri"/>
                    <a:cs typeface="Times New Roman" pitchFamily="18" charset="0"/>
                  </a:endParaRPr>
                </a:p>
              </p:txBody>
            </p:sp>
            <p:sp>
              <p:nvSpPr>
                <p:cNvPr id="163" name="Arc 118"/>
                <p:cNvSpPr>
                  <a:spLocks/>
                </p:cNvSpPr>
                <p:nvPr/>
              </p:nvSpPr>
              <p:spPr bwMode="auto">
                <a:xfrm rot="21439697">
                  <a:off x="2628" y="8396"/>
                  <a:ext cx="1902" cy="1764"/>
                </a:xfrm>
                <a:custGeom>
                  <a:avLst/>
                  <a:gdLst>
                    <a:gd name="T0" fmla="*/ 0 w 21248"/>
                    <a:gd name="T1" fmla="*/ 159 h 21078"/>
                    <a:gd name="T2" fmla="*/ 175 w 21248"/>
                    <a:gd name="T3" fmla="*/ 0 h 21078"/>
                    <a:gd name="T4" fmla="*/ 225 w 21248"/>
                    <a:gd name="T5" fmla="*/ 195 h 21078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21248" h="21078" fill="none" extrusionOk="0">
                      <a:moveTo>
                        <a:pt x="-1" y="17196"/>
                      </a:moveTo>
                      <a:cubicBezTo>
                        <a:pt x="1557" y="8666"/>
                        <a:pt x="8066" y="1894"/>
                        <a:pt x="16528" y="-1"/>
                      </a:cubicBezTo>
                    </a:path>
                    <a:path w="21248" h="21078" stroke="0" extrusionOk="0">
                      <a:moveTo>
                        <a:pt x="-1" y="17196"/>
                      </a:moveTo>
                      <a:cubicBezTo>
                        <a:pt x="1557" y="8666"/>
                        <a:pt x="8066" y="1894"/>
                        <a:pt x="16528" y="-1"/>
                      </a:cubicBezTo>
                      <a:lnTo>
                        <a:pt x="21248" y="21078"/>
                      </a:lnTo>
                      <a:lnTo>
                        <a:pt x="-1" y="17196"/>
                      </a:lnTo>
                      <a:close/>
                    </a:path>
                  </a:pathLst>
                </a:custGeom>
                <a:noFill/>
                <a:ln w="2857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rot="0" vert="horz" wrap="square" lIns="91440" tIns="45720" rIns="91440" bIns="45720" anchor="t" anchorCtr="0" upright="1">
                  <a:noAutofit/>
                </a:bodyPr>
                <a:lstStyle/>
                <a:p>
                  <a:endParaRPr lang="en-US" sz="2000"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164" name="Text Box 119"/>
                <p:cNvSpPr txBox="1">
                  <a:spLocks noChangeArrowheads="1"/>
                </p:cNvSpPr>
                <p:nvPr/>
              </p:nvSpPr>
              <p:spPr bwMode="auto">
                <a:xfrm>
                  <a:off x="4905" y="9693"/>
                  <a:ext cx="938" cy="43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rot="0" vert="horz" wrap="square" lIns="91440" tIns="45720" rIns="91440" bIns="45720" anchor="t" anchorCtr="0" upright="1">
                  <a:noAutofit/>
                </a:bodyPr>
                <a:lstStyle/>
                <a:p>
                  <a:pPr marL="0" marR="0">
                    <a:lnSpc>
                      <a:spcPct val="115000"/>
                    </a:lnSpc>
                    <a:spcBef>
                      <a:spcPts val="0"/>
                    </a:spcBef>
                    <a:spcAft>
                      <a:spcPts val="1000"/>
                    </a:spcAft>
                  </a:pPr>
                  <a:r>
                    <a:rPr lang="en-US" sz="2000" i="1" dirty="0">
                      <a:effectLst/>
                      <a:latin typeface="Times New Roman" pitchFamily="18" charset="0"/>
                      <a:ea typeface="Calibri"/>
                      <a:cs typeface="Times New Roman" pitchFamily="18" charset="0"/>
                    </a:rPr>
                    <a:t>t (s)</a:t>
                  </a:r>
                  <a:endParaRPr lang="en-US" sz="2000" dirty="0">
                    <a:effectLst/>
                    <a:latin typeface="Times New Roman" pitchFamily="18" charset="0"/>
                    <a:ea typeface="Calibri"/>
                    <a:cs typeface="Times New Roman" pitchFamily="18" charset="0"/>
                  </a:endParaRPr>
                </a:p>
              </p:txBody>
            </p:sp>
          </p:grpSp>
          <p:sp>
            <p:nvSpPr>
              <p:cNvPr id="146" name="Text Box 120"/>
              <p:cNvSpPr txBox="1">
                <a:spLocks noChangeArrowheads="1"/>
              </p:cNvSpPr>
              <p:nvPr/>
            </p:nvSpPr>
            <p:spPr bwMode="auto">
              <a:xfrm>
                <a:off x="6528" y="7776"/>
                <a:ext cx="1525" cy="40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pPr marL="0" marR="0">
                  <a:lnSpc>
                    <a:spcPct val="115000"/>
                  </a:lnSpc>
                  <a:spcBef>
                    <a:spcPts val="0"/>
                  </a:spcBef>
                  <a:spcAft>
                    <a:spcPts val="1000"/>
                  </a:spcAft>
                </a:pPr>
                <a:r>
                  <a:rPr lang="en-ZA" sz="2000" i="1" dirty="0">
                    <a:effectLst/>
                    <a:latin typeface="Times New Roman" pitchFamily="18" charset="0"/>
                    <a:ea typeface="Calibri"/>
                    <a:cs typeface="Times New Roman" pitchFamily="18" charset="0"/>
                  </a:rPr>
                  <a:t>v</a:t>
                </a:r>
                <a:r>
                  <a:rPr lang="en-ZA" sz="2000" dirty="0">
                    <a:effectLst/>
                    <a:latin typeface="Times New Roman" pitchFamily="18" charset="0"/>
                    <a:ea typeface="Calibri"/>
                    <a:cs typeface="Times New Roman" pitchFamily="18" charset="0"/>
                  </a:rPr>
                  <a:t>(</a:t>
                </a:r>
                <a:r>
                  <a:rPr lang="en-ZA" sz="2000" i="1" dirty="0">
                    <a:effectLst/>
                    <a:latin typeface="Times New Roman" pitchFamily="18" charset="0"/>
                    <a:ea typeface="Calibri"/>
                    <a:cs typeface="Times New Roman" pitchFamily="18" charset="0"/>
                  </a:rPr>
                  <a:t>t</a:t>
                </a:r>
                <a:r>
                  <a:rPr lang="en-ZA" sz="2000" dirty="0">
                    <a:effectLst/>
                    <a:latin typeface="Times New Roman" pitchFamily="18" charset="0"/>
                    <a:ea typeface="Calibri"/>
                    <a:cs typeface="Times New Roman" pitchFamily="18" charset="0"/>
                  </a:rPr>
                  <a:t>) (</a:t>
                </a:r>
                <a:r>
                  <a:rPr lang="en-US" sz="2000" dirty="0" smtClean="0">
                    <a:effectLst/>
                    <a:latin typeface="Times New Roman" pitchFamily="18" charset="0"/>
                    <a:ea typeface="Calibri"/>
                    <a:cs typeface="Times New Roman" pitchFamily="18" charset="0"/>
                  </a:rPr>
                  <a:t>m/s)</a:t>
                </a:r>
                <a:endParaRPr lang="en-US" sz="2000" dirty="0">
                  <a:effectLst/>
                  <a:latin typeface="Times New Roman" pitchFamily="18" charset="0"/>
                  <a:ea typeface="Calibri"/>
                  <a:cs typeface="Times New Roman" pitchFamily="18" charset="0"/>
                </a:endParaRPr>
              </a:p>
            </p:txBody>
          </p:sp>
          <p:cxnSp>
            <p:nvCxnSpPr>
              <p:cNvPr id="147" name="Line 122"/>
              <p:cNvCxnSpPr/>
              <p:nvPr/>
            </p:nvCxnSpPr>
            <p:spPr bwMode="auto">
              <a:xfrm flipV="1">
                <a:off x="9268" y="9986"/>
                <a:ext cx="0" cy="144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</p:cxnSp>
          <p:sp>
            <p:nvSpPr>
              <p:cNvPr id="148" name="Text Box 124"/>
              <p:cNvSpPr txBox="1">
                <a:spLocks noChangeArrowheads="1"/>
              </p:cNvSpPr>
              <p:nvPr/>
            </p:nvSpPr>
            <p:spPr bwMode="auto">
              <a:xfrm>
                <a:off x="7151" y="8302"/>
                <a:ext cx="603" cy="41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pPr marL="0" marR="0">
                  <a:lnSpc>
                    <a:spcPct val="115000"/>
                  </a:lnSpc>
                  <a:spcBef>
                    <a:spcPts val="0"/>
                  </a:spcBef>
                  <a:spcAft>
                    <a:spcPts val="1000"/>
                  </a:spcAft>
                </a:pPr>
                <a:r>
                  <a:rPr lang="en-US" sz="2000" dirty="0">
                    <a:effectLst/>
                    <a:latin typeface="Times New Roman" pitchFamily="18" charset="0"/>
                    <a:ea typeface="Calibri"/>
                    <a:cs typeface="Times New Roman" pitchFamily="18" charset="0"/>
                  </a:rPr>
                  <a:t>20</a:t>
                </a:r>
              </a:p>
            </p:txBody>
          </p:sp>
          <p:cxnSp>
            <p:nvCxnSpPr>
              <p:cNvPr id="149" name="Line 125"/>
              <p:cNvCxnSpPr/>
              <p:nvPr/>
            </p:nvCxnSpPr>
            <p:spPr bwMode="auto">
              <a:xfrm>
                <a:off x="7706" y="8489"/>
                <a:ext cx="144" cy="0"/>
              </a:xfrm>
              <a:prstGeom prst="line">
                <a:avLst/>
              </a:prstGeom>
              <a:noFill/>
              <a:ln w="254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</p:cxnSp>
          <p:cxnSp>
            <p:nvCxnSpPr>
              <p:cNvPr id="150" name="Line 126"/>
              <p:cNvCxnSpPr/>
              <p:nvPr/>
            </p:nvCxnSpPr>
            <p:spPr bwMode="auto">
              <a:xfrm>
                <a:off x="7866" y="8489"/>
                <a:ext cx="1402" cy="1122"/>
              </a:xfrm>
              <a:prstGeom prst="line">
                <a:avLst/>
              </a:prstGeom>
              <a:noFill/>
              <a:ln w="254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</p:cxnSp>
          <p:sp>
            <p:nvSpPr>
              <p:cNvPr id="151" name="Text Box 127"/>
              <p:cNvSpPr txBox="1">
                <a:spLocks noChangeArrowheads="1"/>
              </p:cNvSpPr>
              <p:nvPr/>
            </p:nvSpPr>
            <p:spPr bwMode="auto">
              <a:xfrm>
                <a:off x="7060" y="9923"/>
                <a:ext cx="1080" cy="39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pPr marL="0" marR="0">
                  <a:lnSpc>
                    <a:spcPct val="115000"/>
                  </a:lnSpc>
                  <a:spcBef>
                    <a:spcPts val="0"/>
                  </a:spcBef>
                  <a:spcAft>
                    <a:spcPts val="1000"/>
                  </a:spcAft>
                </a:pPr>
                <a:r>
                  <a:rPr lang="en-US" sz="2000" i="1" dirty="0">
                    <a:effectLst/>
                    <a:latin typeface="Times New Roman" pitchFamily="18" charset="0"/>
                    <a:ea typeface="Calibri"/>
                    <a:cs typeface="Times New Roman" pitchFamily="18" charset="0"/>
                  </a:rPr>
                  <a:t> </a:t>
                </a:r>
                <a:r>
                  <a:rPr lang="en-US" sz="2000" dirty="0">
                    <a:effectLst/>
                    <a:latin typeface="Times New Roman" pitchFamily="18" charset="0"/>
                    <a:ea typeface="Calibri"/>
                    <a:cs typeface="Times New Roman" pitchFamily="18" charset="0"/>
                  </a:rPr>
                  <a:t>(0,0)</a:t>
                </a:r>
              </a:p>
            </p:txBody>
          </p:sp>
          <p:cxnSp>
            <p:nvCxnSpPr>
              <p:cNvPr id="152" name="Line 128"/>
              <p:cNvCxnSpPr/>
              <p:nvPr/>
            </p:nvCxnSpPr>
            <p:spPr bwMode="auto">
              <a:xfrm>
                <a:off x="7736" y="9611"/>
                <a:ext cx="144" cy="0"/>
              </a:xfrm>
              <a:prstGeom prst="line">
                <a:avLst/>
              </a:prstGeom>
              <a:noFill/>
              <a:ln w="254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</p:cxnSp>
          <p:sp>
            <p:nvSpPr>
              <p:cNvPr id="153" name="Text Box 129"/>
              <p:cNvSpPr txBox="1">
                <a:spLocks noChangeArrowheads="1"/>
              </p:cNvSpPr>
              <p:nvPr/>
            </p:nvSpPr>
            <p:spPr bwMode="auto">
              <a:xfrm>
                <a:off x="10153" y="9799"/>
                <a:ext cx="938" cy="4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pPr marL="0" marR="0">
                  <a:lnSpc>
                    <a:spcPct val="115000"/>
                  </a:lnSpc>
                  <a:spcBef>
                    <a:spcPts val="0"/>
                  </a:spcBef>
                  <a:spcAft>
                    <a:spcPts val="1000"/>
                  </a:spcAft>
                </a:pPr>
                <a:r>
                  <a:rPr lang="en-US" sz="2000" i="1" dirty="0">
                    <a:effectLst/>
                    <a:latin typeface="Times New Roman" pitchFamily="18" charset="0"/>
                    <a:ea typeface="Calibri"/>
                    <a:cs typeface="Times New Roman" pitchFamily="18" charset="0"/>
                  </a:rPr>
                  <a:t>t (s)</a:t>
                </a:r>
                <a:endParaRPr lang="en-US" sz="2000" dirty="0">
                  <a:effectLst/>
                  <a:latin typeface="Times New Roman" pitchFamily="18" charset="0"/>
                  <a:ea typeface="Calibri"/>
                  <a:cs typeface="Times New Roman" pitchFamily="18" charset="0"/>
                </a:endParaRPr>
              </a:p>
            </p:txBody>
          </p:sp>
          <p:sp>
            <p:nvSpPr>
              <p:cNvPr id="154" name="Text Box 130"/>
              <p:cNvSpPr txBox="1">
                <a:spLocks noChangeArrowheads="1"/>
              </p:cNvSpPr>
              <p:nvPr/>
            </p:nvSpPr>
            <p:spPr bwMode="auto">
              <a:xfrm>
                <a:off x="7272" y="9362"/>
                <a:ext cx="676" cy="47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pPr marL="0" marR="0">
                  <a:lnSpc>
                    <a:spcPct val="115000"/>
                  </a:lnSpc>
                  <a:spcBef>
                    <a:spcPts val="0"/>
                  </a:spcBef>
                  <a:spcAft>
                    <a:spcPts val="1000"/>
                  </a:spcAft>
                </a:pPr>
                <a:r>
                  <a:rPr lang="en-US" sz="2000" i="1" dirty="0">
                    <a:effectLst/>
                    <a:latin typeface="Times New Roman" pitchFamily="18" charset="0"/>
                    <a:ea typeface="Calibri"/>
                    <a:cs typeface="Times New Roman" pitchFamily="18" charset="0"/>
                  </a:rPr>
                  <a:t> </a:t>
                </a:r>
                <a:r>
                  <a:rPr lang="en-US" sz="2000" i="1" dirty="0" err="1" smtClean="0">
                    <a:effectLst/>
                    <a:latin typeface="Times New Roman" pitchFamily="18" charset="0"/>
                    <a:ea typeface="Calibri"/>
                    <a:cs typeface="Times New Roman" pitchFamily="18" charset="0"/>
                  </a:rPr>
                  <a:t>v</a:t>
                </a:r>
                <a:r>
                  <a:rPr lang="en-US" sz="2000" i="1" baseline="-25000" dirty="0" err="1" smtClean="0">
                    <a:effectLst/>
                    <a:latin typeface="Times New Roman" pitchFamily="18" charset="0"/>
                    <a:ea typeface="Calibri"/>
                    <a:cs typeface="Times New Roman" pitchFamily="18" charset="0"/>
                  </a:rPr>
                  <a:t>f</a:t>
                </a:r>
                <a:endParaRPr lang="en-US" sz="2000" dirty="0">
                  <a:effectLst/>
                  <a:latin typeface="Times New Roman" pitchFamily="18" charset="0"/>
                  <a:ea typeface="Calibri"/>
                  <a:cs typeface="Times New Roman" pitchFamily="18" charset="0"/>
                </a:endParaRPr>
              </a:p>
            </p:txBody>
          </p:sp>
          <p:sp>
            <p:nvSpPr>
              <p:cNvPr id="155" name="Text Box 131"/>
              <p:cNvSpPr txBox="1">
                <a:spLocks noChangeArrowheads="1"/>
              </p:cNvSpPr>
              <p:nvPr/>
            </p:nvSpPr>
            <p:spPr bwMode="auto">
              <a:xfrm>
                <a:off x="8973" y="10048"/>
                <a:ext cx="671" cy="461"/>
              </a:xfrm>
              <a:prstGeom prst="rect">
                <a:avLst/>
              </a:prstGeom>
              <a:noFill/>
              <a:ln w="25400">
                <a:noFill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pPr marL="0" marR="0">
                  <a:lnSpc>
                    <a:spcPct val="115000"/>
                  </a:lnSpc>
                  <a:spcBef>
                    <a:spcPts val="0"/>
                  </a:spcBef>
                  <a:spcAft>
                    <a:spcPts val="1000"/>
                  </a:spcAft>
                </a:pPr>
                <a:r>
                  <a:rPr lang="en-US" sz="2000" dirty="0">
                    <a:effectLst/>
                    <a:latin typeface="Times New Roman" pitchFamily="18" charset="0"/>
                    <a:ea typeface="Calibri"/>
                    <a:cs typeface="Times New Roman" pitchFamily="18" charset="0"/>
                  </a:rPr>
                  <a:t>10</a:t>
                </a:r>
              </a:p>
            </p:txBody>
          </p:sp>
        </p:grpSp>
        <p:sp>
          <p:nvSpPr>
            <p:cNvPr id="142" name="Rectangle 141"/>
            <p:cNvSpPr/>
            <p:nvPr/>
          </p:nvSpPr>
          <p:spPr>
            <a:xfrm>
              <a:off x="552259" y="1334161"/>
              <a:ext cx="971741" cy="41787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lnSpc>
                  <a:spcPct val="115000"/>
                </a:lnSpc>
                <a:spcAft>
                  <a:spcPts val="1000"/>
                </a:spcAft>
              </a:pPr>
              <a:r>
                <a:rPr lang="en-ZA" sz="2000" i="1" dirty="0">
                  <a:latin typeface="Times New Roman" pitchFamily="18" charset="0"/>
                  <a:ea typeface="Calibri"/>
                  <a:cs typeface="Times New Roman" pitchFamily="18" charset="0"/>
                </a:rPr>
                <a:t>x</a:t>
              </a:r>
              <a:r>
                <a:rPr lang="en-ZA" sz="2000" dirty="0">
                  <a:latin typeface="Times New Roman" pitchFamily="18" charset="0"/>
                  <a:ea typeface="Calibri"/>
                  <a:cs typeface="Times New Roman" pitchFamily="18" charset="0"/>
                </a:rPr>
                <a:t>(</a:t>
              </a:r>
              <a:r>
                <a:rPr lang="en-ZA" sz="2000" i="1" dirty="0">
                  <a:latin typeface="Times New Roman" pitchFamily="18" charset="0"/>
                  <a:ea typeface="Calibri"/>
                  <a:cs typeface="Times New Roman" pitchFamily="18" charset="0"/>
                </a:rPr>
                <a:t>t</a:t>
              </a:r>
              <a:r>
                <a:rPr lang="en-ZA" sz="2000" dirty="0">
                  <a:latin typeface="Times New Roman" pitchFamily="18" charset="0"/>
                  <a:ea typeface="Calibri"/>
                  <a:cs typeface="Times New Roman" pitchFamily="18" charset="0"/>
                </a:rPr>
                <a:t>) (m)</a:t>
              </a:r>
              <a:endParaRPr lang="en-US" sz="2000" dirty="0">
                <a:latin typeface="Times New Roman" pitchFamily="18" charset="0"/>
                <a:ea typeface="Calibri"/>
                <a:cs typeface="Times New Roman" pitchFamily="18" charset="0"/>
              </a:endParaRPr>
            </a:p>
          </p:txBody>
        </p:sp>
        <p:cxnSp>
          <p:nvCxnSpPr>
            <p:cNvPr id="143" name="Line 112"/>
            <p:cNvCxnSpPr/>
            <p:nvPr/>
          </p:nvCxnSpPr>
          <p:spPr bwMode="auto">
            <a:xfrm>
              <a:off x="6074386" y="4038600"/>
              <a:ext cx="2002814" cy="0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 type="arrow" w="sm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cxnSp>
          <p:nvCxnSpPr>
            <p:cNvPr id="144" name="Line 114"/>
            <p:cNvCxnSpPr/>
            <p:nvPr/>
          </p:nvCxnSpPr>
          <p:spPr bwMode="auto">
            <a:xfrm flipV="1">
              <a:off x="6069758" y="1447563"/>
              <a:ext cx="26242" cy="2591477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 type="arrow" w="sm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</p:grpSp>
    </p:spTree>
    <p:extLst>
      <p:ext uri="{BB962C8B-B14F-4D97-AF65-F5344CB8AC3E}">
        <p14:creationId xmlns:p14="http://schemas.microsoft.com/office/powerpoint/2010/main" xmlns="" val="4661350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33400" y="130314"/>
            <a:ext cx="8305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Arial" pitchFamily="34" charset="0"/>
                <a:cs typeface="Arial" pitchFamily="34" charset="0"/>
              </a:rPr>
              <a:t>The motion of an object along a straight horizontal path is shown by the graphs 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below. Determine </a:t>
            </a:r>
            <a:r>
              <a:rPr lang="en-US" dirty="0">
                <a:latin typeface="Arial" pitchFamily="34" charset="0"/>
                <a:cs typeface="Arial" pitchFamily="34" charset="0"/>
              </a:rPr>
              <a:t>the 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displacement of the object.</a:t>
            </a:r>
            <a:endParaRPr lang="en-US" dirty="0"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381104" y="1142758"/>
            <a:ext cx="8381794" cy="3434100"/>
            <a:chOff x="381104" y="1295158"/>
            <a:chExt cx="8381794" cy="3434100"/>
          </a:xfrm>
        </p:grpSpPr>
        <p:grpSp>
          <p:nvGrpSpPr>
            <p:cNvPr id="25" name="Group 24"/>
            <p:cNvGrpSpPr>
              <a:grpSpLocks/>
            </p:cNvGrpSpPr>
            <p:nvPr/>
          </p:nvGrpSpPr>
          <p:grpSpPr bwMode="auto">
            <a:xfrm>
              <a:off x="381104" y="1295158"/>
              <a:ext cx="8381794" cy="3434100"/>
              <a:chOff x="2252" y="3044"/>
              <a:chExt cx="8354" cy="2577"/>
            </a:xfrm>
          </p:grpSpPr>
          <p:sp>
            <p:nvSpPr>
              <p:cNvPr id="37" name="Text Box 209"/>
              <p:cNvSpPr txBox="1">
                <a:spLocks noChangeArrowheads="1"/>
              </p:cNvSpPr>
              <p:nvPr/>
            </p:nvSpPr>
            <p:spPr bwMode="auto">
              <a:xfrm>
                <a:off x="3827" y="5160"/>
                <a:ext cx="400" cy="46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pPr marL="0" marR="0">
                  <a:lnSpc>
                    <a:spcPct val="115000"/>
                  </a:lnSpc>
                  <a:spcBef>
                    <a:spcPts val="0"/>
                  </a:spcBef>
                  <a:spcAft>
                    <a:spcPts val="1000"/>
                  </a:spcAft>
                </a:pPr>
                <a:r>
                  <a:rPr lang="en-US" sz="2000" dirty="0">
                    <a:effectLst/>
                    <a:latin typeface="Times New Roman" pitchFamily="18" charset="0"/>
                    <a:ea typeface="Calibri"/>
                    <a:cs typeface="Times New Roman" pitchFamily="18" charset="0"/>
                  </a:rPr>
                  <a:t>5</a:t>
                </a:r>
              </a:p>
            </p:txBody>
          </p:sp>
          <p:sp>
            <p:nvSpPr>
              <p:cNvPr id="38" name="Text Box 210"/>
              <p:cNvSpPr txBox="1">
                <a:spLocks noChangeArrowheads="1"/>
              </p:cNvSpPr>
              <p:nvPr/>
            </p:nvSpPr>
            <p:spPr bwMode="auto">
              <a:xfrm>
                <a:off x="5365" y="4900"/>
                <a:ext cx="759" cy="4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pPr marL="0" marR="0">
                  <a:lnSpc>
                    <a:spcPct val="115000"/>
                  </a:lnSpc>
                  <a:spcBef>
                    <a:spcPts val="0"/>
                  </a:spcBef>
                  <a:spcAft>
                    <a:spcPts val="1000"/>
                  </a:spcAft>
                </a:pPr>
                <a:r>
                  <a:rPr lang="en-US" sz="2000" i="1" dirty="0">
                    <a:effectLst/>
                    <a:latin typeface="Times New Roman" pitchFamily="18" charset="0"/>
                    <a:ea typeface="Calibri"/>
                    <a:cs typeface="Times New Roman" pitchFamily="18" charset="0"/>
                  </a:rPr>
                  <a:t>t (s)</a:t>
                </a:r>
                <a:endParaRPr lang="en-US" sz="2000" dirty="0">
                  <a:effectLst/>
                  <a:latin typeface="Times New Roman" pitchFamily="18" charset="0"/>
                  <a:ea typeface="Calibri"/>
                  <a:cs typeface="Times New Roman" pitchFamily="18" charset="0"/>
                </a:endParaRPr>
              </a:p>
            </p:txBody>
          </p:sp>
          <p:cxnSp>
            <p:nvCxnSpPr>
              <p:cNvPr id="40" name="Line 212"/>
              <p:cNvCxnSpPr/>
              <p:nvPr/>
            </p:nvCxnSpPr>
            <p:spPr bwMode="auto">
              <a:xfrm flipV="1">
                <a:off x="4606" y="5103"/>
                <a:ext cx="0" cy="120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</p:cxnSp>
          <p:cxnSp>
            <p:nvCxnSpPr>
              <p:cNvPr id="42" name="Line 214"/>
              <p:cNvCxnSpPr/>
              <p:nvPr/>
            </p:nvCxnSpPr>
            <p:spPr bwMode="auto">
              <a:xfrm>
                <a:off x="3257" y="3731"/>
                <a:ext cx="134" cy="0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</p:cxnSp>
          <p:sp>
            <p:nvSpPr>
              <p:cNvPr id="43" name="Text Box 215"/>
              <p:cNvSpPr txBox="1">
                <a:spLocks noChangeArrowheads="1"/>
              </p:cNvSpPr>
              <p:nvPr/>
            </p:nvSpPr>
            <p:spPr bwMode="auto">
              <a:xfrm>
                <a:off x="2641" y="5046"/>
                <a:ext cx="902" cy="45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pPr marL="0" marR="0">
                  <a:lnSpc>
                    <a:spcPct val="115000"/>
                  </a:lnSpc>
                  <a:spcBef>
                    <a:spcPts val="0"/>
                  </a:spcBef>
                  <a:spcAft>
                    <a:spcPts val="1000"/>
                  </a:spcAft>
                </a:pPr>
                <a:r>
                  <a:rPr lang="en-US" sz="2000" i="1" dirty="0">
                    <a:effectLst/>
                    <a:latin typeface="Times New Roman" pitchFamily="18" charset="0"/>
                    <a:ea typeface="Calibri"/>
                    <a:cs typeface="Times New Roman" pitchFamily="18" charset="0"/>
                  </a:rPr>
                  <a:t> </a:t>
                </a:r>
                <a:r>
                  <a:rPr lang="en-US" sz="2000" dirty="0">
                    <a:effectLst/>
                    <a:latin typeface="Times New Roman" pitchFamily="18" charset="0"/>
                    <a:ea typeface="Calibri"/>
                    <a:cs typeface="Times New Roman" pitchFamily="18" charset="0"/>
                  </a:rPr>
                  <a:t>(0,0)</a:t>
                </a:r>
              </a:p>
            </p:txBody>
          </p:sp>
          <p:sp>
            <p:nvSpPr>
              <p:cNvPr id="44" name="Text Box 218"/>
              <p:cNvSpPr txBox="1">
                <a:spLocks noChangeArrowheads="1"/>
              </p:cNvSpPr>
              <p:nvPr/>
            </p:nvSpPr>
            <p:spPr bwMode="auto">
              <a:xfrm>
                <a:off x="2812" y="3489"/>
                <a:ext cx="503" cy="47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pPr marL="0" marR="0">
                  <a:lnSpc>
                    <a:spcPct val="115000"/>
                  </a:lnSpc>
                  <a:spcBef>
                    <a:spcPts val="0"/>
                  </a:spcBef>
                  <a:spcAft>
                    <a:spcPts val="1000"/>
                  </a:spcAft>
                </a:pPr>
                <a:r>
                  <a:rPr lang="en-US" sz="2000" i="1" dirty="0" err="1" smtClean="0">
                    <a:effectLst/>
                    <a:latin typeface="Times New Roman" pitchFamily="18" charset="0"/>
                    <a:ea typeface="Calibri"/>
                    <a:cs typeface="Times New Roman" pitchFamily="18" charset="0"/>
                  </a:rPr>
                  <a:t>v</a:t>
                </a:r>
                <a:r>
                  <a:rPr lang="en-US" sz="2000" i="1" baseline="-25000" dirty="0" err="1" smtClean="0">
                    <a:effectLst/>
                    <a:latin typeface="Times New Roman" pitchFamily="18" charset="0"/>
                    <a:ea typeface="Calibri"/>
                    <a:cs typeface="Times New Roman" pitchFamily="18" charset="0"/>
                  </a:rPr>
                  <a:t>f</a:t>
                </a:r>
                <a:endParaRPr lang="en-US" sz="2000" dirty="0">
                  <a:effectLst/>
                  <a:latin typeface="Times New Roman" pitchFamily="18" charset="0"/>
                  <a:ea typeface="Calibri"/>
                  <a:cs typeface="Times New Roman" pitchFamily="18" charset="0"/>
                </a:endParaRPr>
              </a:p>
            </p:txBody>
          </p:sp>
          <p:sp>
            <p:nvSpPr>
              <p:cNvPr id="45" name="Text Box 219"/>
              <p:cNvSpPr txBox="1">
                <a:spLocks noChangeArrowheads="1"/>
              </p:cNvSpPr>
              <p:nvPr/>
            </p:nvSpPr>
            <p:spPr bwMode="auto">
              <a:xfrm>
                <a:off x="2252" y="3044"/>
                <a:ext cx="1367" cy="34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pPr marL="0" marR="0">
                  <a:lnSpc>
                    <a:spcPct val="115000"/>
                  </a:lnSpc>
                  <a:spcBef>
                    <a:spcPts val="0"/>
                  </a:spcBef>
                  <a:spcAft>
                    <a:spcPts val="1000"/>
                  </a:spcAft>
                </a:pPr>
                <a:r>
                  <a:rPr lang="en-ZA" sz="2000" i="1" dirty="0">
                    <a:effectLst/>
                    <a:latin typeface="Times New Roman" pitchFamily="18" charset="0"/>
                    <a:ea typeface="Calibri"/>
                    <a:cs typeface="Times New Roman" pitchFamily="18" charset="0"/>
                  </a:rPr>
                  <a:t>v</a:t>
                </a:r>
                <a:r>
                  <a:rPr lang="en-ZA" sz="2000" dirty="0">
                    <a:effectLst/>
                    <a:latin typeface="Times New Roman" pitchFamily="18" charset="0"/>
                    <a:ea typeface="Calibri"/>
                    <a:cs typeface="Times New Roman" pitchFamily="18" charset="0"/>
                  </a:rPr>
                  <a:t>(</a:t>
                </a:r>
                <a:r>
                  <a:rPr lang="en-ZA" sz="2000" i="1" dirty="0">
                    <a:effectLst/>
                    <a:latin typeface="Times New Roman" pitchFamily="18" charset="0"/>
                    <a:ea typeface="Calibri"/>
                    <a:cs typeface="Times New Roman" pitchFamily="18" charset="0"/>
                  </a:rPr>
                  <a:t>t</a:t>
                </a:r>
                <a:r>
                  <a:rPr lang="en-ZA" sz="2000" dirty="0">
                    <a:effectLst/>
                    <a:latin typeface="Times New Roman" pitchFamily="18" charset="0"/>
                    <a:ea typeface="Calibri"/>
                    <a:cs typeface="Times New Roman" pitchFamily="18" charset="0"/>
                  </a:rPr>
                  <a:t>) (</a:t>
                </a:r>
                <a:r>
                  <a:rPr lang="en-US" sz="2000" dirty="0" smtClean="0">
                    <a:effectLst/>
                    <a:latin typeface="Times New Roman" pitchFamily="18" charset="0"/>
                    <a:ea typeface="Calibri"/>
                    <a:cs typeface="Times New Roman" pitchFamily="18" charset="0"/>
                  </a:rPr>
                  <a:t>m/s)</a:t>
                </a:r>
                <a:endParaRPr lang="en-US" sz="2000" dirty="0">
                  <a:effectLst/>
                  <a:latin typeface="Times New Roman" pitchFamily="18" charset="0"/>
                  <a:ea typeface="Calibri"/>
                  <a:cs typeface="Times New Roman" pitchFamily="18" charset="0"/>
                </a:endParaRPr>
              </a:p>
            </p:txBody>
          </p:sp>
          <p:cxnSp>
            <p:nvCxnSpPr>
              <p:cNvPr id="46" name="Line 220"/>
              <p:cNvCxnSpPr/>
              <p:nvPr/>
            </p:nvCxnSpPr>
            <p:spPr bwMode="auto">
              <a:xfrm flipV="1">
                <a:off x="3391" y="4017"/>
                <a:ext cx="636" cy="1086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</p:cxnSp>
          <p:grpSp>
            <p:nvGrpSpPr>
              <p:cNvPr id="47" name="Group 46"/>
              <p:cNvGrpSpPr>
                <a:grpSpLocks/>
              </p:cNvGrpSpPr>
              <p:nvPr/>
            </p:nvGrpSpPr>
            <p:grpSpPr bwMode="auto">
              <a:xfrm>
                <a:off x="6626" y="3044"/>
                <a:ext cx="3980" cy="2478"/>
                <a:chOff x="6626" y="3044"/>
                <a:chExt cx="3980" cy="2478"/>
              </a:xfrm>
            </p:grpSpPr>
            <p:sp>
              <p:nvSpPr>
                <p:cNvPr id="50" name="Text Box 225"/>
                <p:cNvSpPr txBox="1">
                  <a:spLocks noChangeArrowheads="1"/>
                </p:cNvSpPr>
                <p:nvPr/>
              </p:nvSpPr>
              <p:spPr bwMode="auto">
                <a:xfrm>
                  <a:off x="7195" y="5046"/>
                  <a:ext cx="927" cy="37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rot="0" vert="horz" wrap="square" lIns="91440" tIns="45720" rIns="91440" bIns="45720" anchor="t" anchorCtr="0" upright="1">
                  <a:noAutofit/>
                </a:bodyPr>
                <a:lstStyle/>
                <a:p>
                  <a:pPr marL="0" marR="0">
                    <a:lnSpc>
                      <a:spcPct val="115000"/>
                    </a:lnSpc>
                    <a:spcBef>
                      <a:spcPts val="0"/>
                    </a:spcBef>
                    <a:spcAft>
                      <a:spcPts val="1000"/>
                    </a:spcAft>
                  </a:pPr>
                  <a:r>
                    <a:rPr lang="en-US" sz="2000" i="1" dirty="0">
                      <a:effectLst/>
                      <a:latin typeface="Times New Roman" pitchFamily="18" charset="0"/>
                      <a:ea typeface="Calibri"/>
                      <a:cs typeface="Times New Roman" pitchFamily="18" charset="0"/>
                    </a:rPr>
                    <a:t> </a:t>
                  </a:r>
                  <a:r>
                    <a:rPr lang="en-US" sz="2000" dirty="0">
                      <a:effectLst/>
                      <a:latin typeface="Times New Roman" pitchFamily="18" charset="0"/>
                      <a:ea typeface="Calibri"/>
                      <a:cs typeface="Times New Roman" pitchFamily="18" charset="0"/>
                    </a:rPr>
                    <a:t>(0,0)</a:t>
                  </a:r>
                </a:p>
              </p:txBody>
            </p:sp>
            <p:sp>
              <p:nvSpPr>
                <p:cNvPr id="51" name="Text Box 226"/>
                <p:cNvSpPr txBox="1">
                  <a:spLocks noChangeArrowheads="1"/>
                </p:cNvSpPr>
                <p:nvPr/>
              </p:nvSpPr>
              <p:spPr bwMode="auto">
                <a:xfrm>
                  <a:off x="7340" y="3502"/>
                  <a:ext cx="589" cy="416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rot="0" vert="horz" wrap="square" lIns="91440" tIns="45720" rIns="91440" bIns="45720" anchor="t" anchorCtr="0" upright="1">
                  <a:noAutofit/>
                </a:bodyPr>
                <a:lstStyle/>
                <a:p>
                  <a:pPr marL="0" marR="0">
                    <a:lnSpc>
                      <a:spcPct val="115000"/>
                    </a:lnSpc>
                    <a:spcBef>
                      <a:spcPts val="0"/>
                    </a:spcBef>
                    <a:spcAft>
                      <a:spcPts val="1000"/>
                    </a:spcAft>
                  </a:pPr>
                  <a:r>
                    <a:rPr lang="en-US" sz="2000" dirty="0">
                      <a:effectLst/>
                      <a:latin typeface="Times New Roman" pitchFamily="18" charset="0"/>
                      <a:ea typeface="Calibri"/>
                      <a:cs typeface="Times New Roman" pitchFamily="18" charset="0"/>
                    </a:rPr>
                    <a:t>20</a:t>
                  </a:r>
                </a:p>
              </p:txBody>
            </p:sp>
            <p:cxnSp>
              <p:nvCxnSpPr>
                <p:cNvPr id="52" name="Line 227"/>
                <p:cNvCxnSpPr/>
                <p:nvPr/>
              </p:nvCxnSpPr>
              <p:spPr bwMode="auto">
                <a:xfrm>
                  <a:off x="7804" y="3731"/>
                  <a:ext cx="144" cy="0"/>
                </a:xfrm>
                <a:prstGeom prst="line">
                  <a:avLst/>
                </a:prstGeom>
                <a:noFill/>
                <a:ln w="2857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</p:cxnSp>
            <p:sp>
              <p:nvSpPr>
                <p:cNvPr id="53" name="Text Box 228"/>
                <p:cNvSpPr txBox="1">
                  <a:spLocks noChangeArrowheads="1"/>
                </p:cNvSpPr>
                <p:nvPr/>
              </p:nvSpPr>
              <p:spPr bwMode="auto">
                <a:xfrm>
                  <a:off x="9902" y="4900"/>
                  <a:ext cx="704" cy="43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rot="0" vert="horz" wrap="square" lIns="91440" tIns="45720" rIns="91440" bIns="45720" anchor="t" anchorCtr="0" upright="1">
                  <a:noAutofit/>
                </a:bodyPr>
                <a:lstStyle/>
                <a:p>
                  <a:pPr marL="0" marR="0">
                    <a:lnSpc>
                      <a:spcPct val="115000"/>
                    </a:lnSpc>
                    <a:spcBef>
                      <a:spcPts val="0"/>
                    </a:spcBef>
                    <a:spcAft>
                      <a:spcPts val="1000"/>
                    </a:spcAft>
                  </a:pPr>
                  <a:r>
                    <a:rPr lang="en-US" sz="2000" i="1" dirty="0">
                      <a:effectLst/>
                      <a:latin typeface="Times New Roman" pitchFamily="18" charset="0"/>
                      <a:ea typeface="Calibri"/>
                      <a:cs typeface="Times New Roman" pitchFamily="18" charset="0"/>
                    </a:rPr>
                    <a:t>t (s)</a:t>
                  </a:r>
                  <a:endParaRPr lang="en-US" sz="2000" dirty="0">
                    <a:effectLst/>
                    <a:latin typeface="Times New Roman" pitchFamily="18" charset="0"/>
                    <a:ea typeface="Calibri"/>
                    <a:cs typeface="Times New Roman" pitchFamily="18" charset="0"/>
                  </a:endParaRPr>
                </a:p>
              </p:txBody>
            </p:sp>
            <p:sp>
              <p:nvSpPr>
                <p:cNvPr id="54" name="Text Box 229"/>
                <p:cNvSpPr txBox="1">
                  <a:spLocks noChangeArrowheads="1"/>
                </p:cNvSpPr>
                <p:nvPr/>
              </p:nvSpPr>
              <p:spPr bwMode="auto">
                <a:xfrm>
                  <a:off x="6626" y="3044"/>
                  <a:ext cx="1550" cy="349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rot="0" vert="horz" wrap="square" lIns="91440" tIns="45720" rIns="91440" bIns="45720" anchor="t" anchorCtr="0" upright="1">
                  <a:noAutofit/>
                </a:bodyPr>
                <a:lstStyle/>
                <a:p>
                  <a:pPr marL="0" marR="0">
                    <a:lnSpc>
                      <a:spcPct val="115000"/>
                    </a:lnSpc>
                    <a:spcBef>
                      <a:spcPts val="0"/>
                    </a:spcBef>
                    <a:spcAft>
                      <a:spcPts val="1000"/>
                    </a:spcAft>
                  </a:pPr>
                  <a:r>
                    <a:rPr lang="en-ZA" sz="2000" i="1" dirty="0">
                      <a:effectLst/>
                      <a:latin typeface="Times New Roman" pitchFamily="18" charset="0"/>
                      <a:ea typeface="Calibri"/>
                      <a:cs typeface="Times New Roman" pitchFamily="18" charset="0"/>
                    </a:rPr>
                    <a:t>a </a:t>
                  </a:r>
                  <a:r>
                    <a:rPr lang="en-ZA" sz="2000" dirty="0">
                      <a:effectLst/>
                      <a:latin typeface="Times New Roman" pitchFamily="18" charset="0"/>
                      <a:ea typeface="Calibri"/>
                      <a:cs typeface="Times New Roman" pitchFamily="18" charset="0"/>
                    </a:rPr>
                    <a:t>(</a:t>
                  </a:r>
                  <a:r>
                    <a:rPr lang="en-ZA" sz="2000" i="1" dirty="0">
                      <a:effectLst/>
                      <a:latin typeface="Times New Roman" pitchFamily="18" charset="0"/>
                      <a:ea typeface="Calibri"/>
                      <a:cs typeface="Times New Roman" pitchFamily="18" charset="0"/>
                    </a:rPr>
                    <a:t>t</a:t>
                  </a:r>
                  <a:r>
                    <a:rPr lang="en-ZA" sz="2000" dirty="0">
                      <a:effectLst/>
                      <a:latin typeface="Times New Roman" pitchFamily="18" charset="0"/>
                      <a:ea typeface="Calibri"/>
                      <a:cs typeface="Times New Roman" pitchFamily="18" charset="0"/>
                    </a:rPr>
                    <a:t>) (</a:t>
                  </a:r>
                  <a:r>
                    <a:rPr lang="en-US" sz="2000" dirty="0" smtClean="0">
                      <a:effectLst/>
                      <a:latin typeface="Times New Roman" pitchFamily="18" charset="0"/>
                      <a:ea typeface="Calibri"/>
                      <a:cs typeface="Times New Roman" pitchFamily="18" charset="0"/>
                    </a:rPr>
                    <a:t>m/s</a:t>
                  </a:r>
                  <a:r>
                    <a:rPr lang="en-US" sz="2000" baseline="30000" dirty="0" smtClean="0">
                      <a:effectLst/>
                      <a:latin typeface="Times New Roman" pitchFamily="18" charset="0"/>
                      <a:ea typeface="Calibri"/>
                      <a:cs typeface="Times New Roman" pitchFamily="18" charset="0"/>
                    </a:rPr>
                    <a:t>2</a:t>
                  </a:r>
                  <a:r>
                    <a:rPr lang="en-US" sz="2000" dirty="0">
                      <a:effectLst/>
                      <a:latin typeface="Times New Roman" pitchFamily="18" charset="0"/>
                      <a:ea typeface="Calibri"/>
                      <a:cs typeface="Times New Roman" pitchFamily="18" charset="0"/>
                    </a:rPr>
                    <a:t>)</a:t>
                  </a:r>
                </a:p>
              </p:txBody>
            </p:sp>
            <p:cxnSp>
              <p:nvCxnSpPr>
                <p:cNvPr id="55" name="Line 230"/>
                <p:cNvCxnSpPr/>
                <p:nvPr/>
              </p:nvCxnSpPr>
              <p:spPr bwMode="auto">
                <a:xfrm>
                  <a:off x="7948" y="3731"/>
                  <a:ext cx="607" cy="0"/>
                </a:xfrm>
                <a:prstGeom prst="line">
                  <a:avLst/>
                </a:prstGeom>
                <a:noFill/>
                <a:ln w="2857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</p:cxnSp>
            <p:sp>
              <p:nvSpPr>
                <p:cNvPr id="56" name="Text Box 231"/>
                <p:cNvSpPr txBox="1">
                  <a:spLocks noChangeArrowheads="1"/>
                </p:cNvSpPr>
                <p:nvPr/>
              </p:nvSpPr>
              <p:spPr bwMode="auto">
                <a:xfrm>
                  <a:off x="8379" y="5160"/>
                  <a:ext cx="404" cy="36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rot="0" vert="horz" wrap="square" lIns="91440" tIns="45720" rIns="91440" bIns="45720" anchor="t" anchorCtr="0" upright="1">
                  <a:noAutofit/>
                </a:bodyPr>
                <a:lstStyle/>
                <a:p>
                  <a:pPr marL="0" marR="0">
                    <a:lnSpc>
                      <a:spcPct val="115000"/>
                    </a:lnSpc>
                    <a:spcBef>
                      <a:spcPts val="0"/>
                    </a:spcBef>
                    <a:spcAft>
                      <a:spcPts val="1000"/>
                    </a:spcAft>
                  </a:pPr>
                  <a:r>
                    <a:rPr lang="en-US" sz="2000" dirty="0">
                      <a:effectLst/>
                      <a:latin typeface="Times New Roman" pitchFamily="18" charset="0"/>
                      <a:ea typeface="Calibri"/>
                      <a:cs typeface="Times New Roman" pitchFamily="18" charset="0"/>
                    </a:rPr>
                    <a:t>5</a:t>
                  </a:r>
                </a:p>
              </p:txBody>
            </p:sp>
          </p:grpSp>
        </p:grpSp>
        <p:cxnSp>
          <p:nvCxnSpPr>
            <p:cNvPr id="26" name="Line 230"/>
            <p:cNvCxnSpPr/>
            <p:nvPr/>
          </p:nvCxnSpPr>
          <p:spPr bwMode="auto">
            <a:xfrm flipH="1" flipV="1">
              <a:off x="6705123" y="2210299"/>
              <a:ext cx="477" cy="1371600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cxnSp>
          <p:nvCxnSpPr>
            <p:cNvPr id="27" name="Line 223"/>
            <p:cNvCxnSpPr/>
            <p:nvPr/>
          </p:nvCxnSpPr>
          <p:spPr bwMode="auto">
            <a:xfrm flipV="1">
              <a:off x="7315202" y="4039098"/>
              <a:ext cx="0" cy="191880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sp>
          <p:nvSpPr>
            <p:cNvPr id="28" name="Text Box 231"/>
            <p:cNvSpPr txBox="1">
              <a:spLocks noChangeArrowheads="1"/>
            </p:cNvSpPr>
            <p:nvPr/>
          </p:nvSpPr>
          <p:spPr bwMode="auto">
            <a:xfrm>
              <a:off x="7086603" y="4115298"/>
              <a:ext cx="552785" cy="5008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 marL="0" marR="0">
                <a:lnSpc>
                  <a:spcPct val="115000"/>
                </a:lnSpc>
                <a:spcBef>
                  <a:spcPts val="0"/>
                </a:spcBef>
                <a:spcAft>
                  <a:spcPts val="1000"/>
                </a:spcAft>
              </a:pPr>
              <a:r>
                <a:rPr lang="en-US" sz="2000" dirty="0">
                  <a:effectLst/>
                  <a:latin typeface="Times New Roman" pitchFamily="18" charset="0"/>
                  <a:ea typeface="Calibri"/>
                  <a:cs typeface="Times New Roman" pitchFamily="18" charset="0"/>
                </a:rPr>
                <a:t>10</a:t>
              </a:r>
              <a:endParaRPr lang="en-US" sz="2000" dirty="0">
                <a:effectLst/>
                <a:latin typeface="Times New Roman" pitchFamily="18" charset="0"/>
                <a:ea typeface="Times New Roman"/>
                <a:cs typeface="Times New Roman" pitchFamily="18" charset="0"/>
              </a:endParaRPr>
            </a:p>
          </p:txBody>
        </p:sp>
        <p:cxnSp>
          <p:nvCxnSpPr>
            <p:cNvPr id="29" name="Line 212"/>
            <p:cNvCxnSpPr/>
            <p:nvPr/>
          </p:nvCxnSpPr>
          <p:spPr bwMode="auto">
            <a:xfrm flipV="1">
              <a:off x="2133601" y="4039098"/>
              <a:ext cx="0" cy="159900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sp>
          <p:nvSpPr>
            <p:cNvPr id="30" name="Text Box 209"/>
            <p:cNvSpPr txBox="1">
              <a:spLocks noChangeArrowheads="1"/>
            </p:cNvSpPr>
            <p:nvPr/>
          </p:nvSpPr>
          <p:spPr bwMode="auto">
            <a:xfrm>
              <a:off x="2514601" y="4115298"/>
              <a:ext cx="552785" cy="50217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 marL="0" marR="0">
                <a:lnSpc>
                  <a:spcPct val="115000"/>
                </a:lnSpc>
                <a:spcBef>
                  <a:spcPts val="0"/>
                </a:spcBef>
                <a:spcAft>
                  <a:spcPts val="1000"/>
                </a:spcAft>
              </a:pPr>
              <a:r>
                <a:rPr lang="en-US" sz="2000" dirty="0">
                  <a:effectLst/>
                  <a:latin typeface="Times New Roman" pitchFamily="18" charset="0"/>
                  <a:ea typeface="Calibri"/>
                  <a:cs typeface="Times New Roman" pitchFamily="18" charset="0"/>
                </a:rPr>
                <a:t>10</a:t>
              </a:r>
              <a:endParaRPr lang="en-US" sz="2000" dirty="0">
                <a:effectLst/>
                <a:latin typeface="Times New Roman" pitchFamily="18" charset="0"/>
                <a:ea typeface="Times New Roman"/>
                <a:cs typeface="Times New Roman" pitchFamily="18" charset="0"/>
              </a:endParaRPr>
            </a:p>
          </p:txBody>
        </p:sp>
        <p:cxnSp>
          <p:nvCxnSpPr>
            <p:cNvPr id="31" name="Line 220"/>
            <p:cNvCxnSpPr/>
            <p:nvPr/>
          </p:nvCxnSpPr>
          <p:spPr bwMode="auto">
            <a:xfrm flipV="1">
              <a:off x="2162009" y="2210652"/>
              <a:ext cx="580926" cy="381122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cxnSp>
          <p:nvCxnSpPr>
            <p:cNvPr id="33" name="Line 230"/>
            <p:cNvCxnSpPr/>
            <p:nvPr/>
          </p:nvCxnSpPr>
          <p:spPr bwMode="auto">
            <a:xfrm>
              <a:off x="6705601" y="3581900"/>
              <a:ext cx="609601" cy="0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cxnSp>
          <p:nvCxnSpPr>
            <p:cNvPr id="34" name="Line 223"/>
            <p:cNvCxnSpPr/>
            <p:nvPr/>
          </p:nvCxnSpPr>
          <p:spPr bwMode="auto">
            <a:xfrm flipV="1">
              <a:off x="6705603" y="4039098"/>
              <a:ext cx="0" cy="191880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cxnSp>
          <p:nvCxnSpPr>
            <p:cNvPr id="35" name="Line 227"/>
            <p:cNvCxnSpPr/>
            <p:nvPr/>
          </p:nvCxnSpPr>
          <p:spPr bwMode="auto">
            <a:xfrm>
              <a:off x="5951536" y="3581900"/>
              <a:ext cx="144466" cy="0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sp>
          <p:nvSpPr>
            <p:cNvPr id="36" name="Text Box 226"/>
            <p:cNvSpPr txBox="1">
              <a:spLocks noChangeArrowheads="1"/>
            </p:cNvSpPr>
            <p:nvPr/>
          </p:nvSpPr>
          <p:spPr bwMode="auto">
            <a:xfrm>
              <a:off x="5664731" y="3332380"/>
              <a:ext cx="431269" cy="5543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 marL="0" marR="0">
                <a:lnSpc>
                  <a:spcPct val="115000"/>
                </a:lnSpc>
                <a:spcBef>
                  <a:spcPts val="0"/>
                </a:spcBef>
                <a:spcAft>
                  <a:spcPts val="1000"/>
                </a:spcAft>
              </a:pPr>
              <a:r>
                <a:rPr lang="en-US" sz="2000" dirty="0">
                  <a:effectLst/>
                  <a:latin typeface="Times New Roman" pitchFamily="18" charset="0"/>
                  <a:ea typeface="Calibri"/>
                  <a:cs typeface="Times New Roman" pitchFamily="18" charset="0"/>
                </a:rPr>
                <a:t>5</a:t>
              </a:r>
              <a:endParaRPr lang="en-US" sz="2000" dirty="0">
                <a:effectLst/>
                <a:latin typeface="Times New Roman" pitchFamily="18" charset="0"/>
                <a:ea typeface="Times New Roman"/>
                <a:cs typeface="Times New Roman" pitchFamily="18" charset="0"/>
              </a:endParaRPr>
            </a:p>
          </p:txBody>
        </p:sp>
        <p:cxnSp>
          <p:nvCxnSpPr>
            <p:cNvPr id="48" name="Line 114"/>
            <p:cNvCxnSpPr/>
            <p:nvPr/>
          </p:nvCxnSpPr>
          <p:spPr bwMode="auto">
            <a:xfrm flipV="1">
              <a:off x="1523893" y="1448063"/>
              <a:ext cx="11657" cy="2591483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 type="arrow" w="sm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cxnSp>
          <p:nvCxnSpPr>
            <p:cNvPr id="61" name="Line 112"/>
            <p:cNvCxnSpPr/>
            <p:nvPr/>
          </p:nvCxnSpPr>
          <p:spPr bwMode="auto">
            <a:xfrm>
              <a:off x="1510850" y="4039099"/>
              <a:ext cx="1993270" cy="447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 type="arrow" w="sm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cxnSp>
          <p:nvCxnSpPr>
            <p:cNvPr id="62" name="Line 114"/>
            <p:cNvCxnSpPr/>
            <p:nvPr/>
          </p:nvCxnSpPr>
          <p:spPr bwMode="auto">
            <a:xfrm flipV="1">
              <a:off x="6077519" y="1435458"/>
              <a:ext cx="5708" cy="2604088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 type="arrow" w="sm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cxnSp>
          <p:nvCxnSpPr>
            <p:cNvPr id="63" name="Line 112"/>
            <p:cNvCxnSpPr/>
            <p:nvPr/>
          </p:nvCxnSpPr>
          <p:spPr bwMode="auto">
            <a:xfrm>
              <a:off x="6074386" y="4039099"/>
              <a:ext cx="2002814" cy="0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 type="arrow" w="sm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sp>
          <p:nvSpPr>
            <p:cNvPr id="64" name="Text Box 218"/>
            <p:cNvSpPr txBox="1">
              <a:spLocks noChangeArrowheads="1"/>
            </p:cNvSpPr>
            <p:nvPr/>
          </p:nvSpPr>
          <p:spPr bwMode="auto">
            <a:xfrm>
              <a:off x="762000" y="2354444"/>
              <a:ext cx="702633" cy="4654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 marL="0" marR="0">
                <a:lnSpc>
                  <a:spcPct val="115000"/>
                </a:lnSpc>
                <a:spcBef>
                  <a:spcPts val="0"/>
                </a:spcBef>
                <a:spcAft>
                  <a:spcPts val="1000"/>
                </a:spcAft>
              </a:pPr>
              <a:r>
                <a:rPr lang="en-US" sz="2000" dirty="0" smtClean="0">
                  <a:effectLst/>
                  <a:latin typeface="Times New Roman" pitchFamily="18" charset="0"/>
                  <a:ea typeface="Calibri"/>
                  <a:cs typeface="Times New Roman" pitchFamily="18" charset="0"/>
                </a:rPr>
                <a:t>100</a:t>
              </a:r>
              <a:endParaRPr lang="en-US" sz="2000" dirty="0">
                <a:effectLst/>
                <a:latin typeface="Times New Roman" pitchFamily="18" charset="0"/>
                <a:ea typeface="Calibri"/>
                <a:cs typeface="Times New Roman" pitchFamily="18" charset="0"/>
              </a:endParaRPr>
            </a:p>
          </p:txBody>
        </p:sp>
        <p:cxnSp>
          <p:nvCxnSpPr>
            <p:cNvPr id="65" name="Line 214"/>
            <p:cNvCxnSpPr/>
            <p:nvPr/>
          </p:nvCxnSpPr>
          <p:spPr bwMode="auto">
            <a:xfrm>
              <a:off x="1389554" y="2591299"/>
              <a:ext cx="134446" cy="0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</p:grpSp>
    </p:spTree>
    <p:extLst>
      <p:ext uri="{BB962C8B-B14F-4D97-AF65-F5344CB8AC3E}">
        <p14:creationId xmlns:p14="http://schemas.microsoft.com/office/powerpoint/2010/main" xmlns="" val="128556994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164514" y="2621340"/>
            <a:ext cx="824265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9600" dirty="0" smtClean="0"/>
              <a:t>X</a:t>
            </a:r>
            <a:endParaRPr lang="en-US" sz="9600" dirty="0"/>
          </a:p>
        </p:txBody>
      </p:sp>
    </p:spTree>
    <p:extLst>
      <p:ext uri="{BB962C8B-B14F-4D97-AF65-F5344CB8AC3E}">
        <p14:creationId xmlns:p14="http://schemas.microsoft.com/office/powerpoint/2010/main" xmlns="" val="302931999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Rectangle 95"/>
          <p:cNvSpPr/>
          <p:nvPr/>
        </p:nvSpPr>
        <p:spPr>
          <a:xfrm>
            <a:off x="6686348" y="3657600"/>
            <a:ext cx="624014" cy="675068"/>
          </a:xfrm>
          <a:prstGeom prst="rect">
            <a:avLst/>
          </a:prstGeom>
          <a:solidFill>
            <a:srgbClr val="CC6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7" name="Rectangle 96"/>
          <p:cNvSpPr/>
          <p:nvPr/>
        </p:nvSpPr>
        <p:spPr>
          <a:xfrm>
            <a:off x="6071812" y="2059302"/>
            <a:ext cx="633787" cy="2273717"/>
          </a:xfrm>
          <a:prstGeom prst="rect">
            <a:avLst/>
          </a:prstGeom>
          <a:solidFill>
            <a:srgbClr val="FF0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TextBox 37"/>
          <p:cNvSpPr txBox="1"/>
          <p:nvPr/>
        </p:nvSpPr>
        <p:spPr>
          <a:xfrm>
            <a:off x="533400" y="76200"/>
            <a:ext cx="8305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Arial" pitchFamily="34" charset="0"/>
                <a:cs typeface="Arial" pitchFamily="34" charset="0"/>
              </a:rPr>
              <a:t>The motion of an object along a straight horizontal path is shown by the graphs 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below. </a:t>
            </a:r>
            <a:r>
              <a:rPr lang="en-US" dirty="0">
                <a:latin typeface="Arial" pitchFamily="34" charset="0"/>
                <a:cs typeface="Arial" pitchFamily="34" charset="0"/>
              </a:rPr>
              <a:t>Determine the displacement of the 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object. </a:t>
            </a:r>
            <a:endParaRPr lang="en-US" dirty="0"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10" name="Group 9"/>
          <p:cNvGrpSpPr/>
          <p:nvPr/>
        </p:nvGrpSpPr>
        <p:grpSpPr>
          <a:xfrm>
            <a:off x="396956" y="1143346"/>
            <a:ext cx="8292978" cy="3809653"/>
            <a:chOff x="396956" y="1295746"/>
            <a:chExt cx="8292978" cy="3809653"/>
          </a:xfrm>
        </p:grpSpPr>
        <p:grpSp>
          <p:nvGrpSpPr>
            <p:cNvPr id="3" name="Group 2"/>
            <p:cNvGrpSpPr>
              <a:grpSpLocks/>
            </p:cNvGrpSpPr>
            <p:nvPr/>
          </p:nvGrpSpPr>
          <p:grpSpPr bwMode="auto">
            <a:xfrm>
              <a:off x="396956" y="1295746"/>
              <a:ext cx="8292978" cy="3732583"/>
              <a:chOff x="2162" y="3230"/>
              <a:chExt cx="8423" cy="2877"/>
            </a:xfrm>
          </p:grpSpPr>
          <p:sp>
            <p:nvSpPr>
              <p:cNvPr id="17" name="Text Box 209"/>
              <p:cNvSpPr txBox="1">
                <a:spLocks noChangeArrowheads="1"/>
              </p:cNvSpPr>
              <p:nvPr/>
            </p:nvSpPr>
            <p:spPr bwMode="auto">
              <a:xfrm>
                <a:off x="3771" y="5755"/>
                <a:ext cx="551" cy="33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pPr marL="0" marR="0">
                  <a:lnSpc>
                    <a:spcPct val="115000"/>
                  </a:lnSpc>
                  <a:spcBef>
                    <a:spcPts val="0"/>
                  </a:spcBef>
                  <a:spcAft>
                    <a:spcPts val="1000"/>
                  </a:spcAft>
                </a:pPr>
                <a:r>
                  <a:rPr lang="en-US" sz="2000" dirty="0" smtClean="0">
                    <a:effectLst/>
                    <a:latin typeface="Times New Roman" pitchFamily="18" charset="0"/>
                    <a:ea typeface="Calibri"/>
                    <a:cs typeface="Times New Roman" pitchFamily="18" charset="0"/>
                  </a:rPr>
                  <a:t>5</a:t>
                </a:r>
                <a:endParaRPr lang="en-US" sz="2000" dirty="0">
                  <a:effectLst/>
                  <a:latin typeface="Times New Roman" pitchFamily="18" charset="0"/>
                  <a:ea typeface="Calibri"/>
                  <a:cs typeface="Times New Roman" pitchFamily="18" charset="0"/>
                </a:endParaRPr>
              </a:p>
            </p:txBody>
          </p:sp>
          <p:sp>
            <p:nvSpPr>
              <p:cNvPr id="18" name="Text Box 210"/>
              <p:cNvSpPr txBox="1">
                <a:spLocks noChangeArrowheads="1"/>
              </p:cNvSpPr>
              <p:nvPr/>
            </p:nvSpPr>
            <p:spPr bwMode="auto">
              <a:xfrm>
                <a:off x="5293" y="5501"/>
                <a:ext cx="723" cy="4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pPr marL="0" marR="0">
                  <a:lnSpc>
                    <a:spcPct val="115000"/>
                  </a:lnSpc>
                  <a:spcBef>
                    <a:spcPts val="0"/>
                  </a:spcBef>
                  <a:spcAft>
                    <a:spcPts val="1000"/>
                  </a:spcAft>
                </a:pPr>
                <a:r>
                  <a:rPr lang="en-US" sz="2000" i="1" dirty="0">
                    <a:effectLst/>
                    <a:latin typeface="Times New Roman" pitchFamily="18" charset="0"/>
                    <a:ea typeface="Calibri"/>
                    <a:cs typeface="Times New Roman" pitchFamily="18" charset="0"/>
                  </a:rPr>
                  <a:t>t (s)</a:t>
                </a:r>
                <a:endParaRPr lang="en-US" sz="2000" dirty="0">
                  <a:effectLst/>
                  <a:latin typeface="Times New Roman" pitchFamily="18" charset="0"/>
                  <a:ea typeface="Calibri"/>
                  <a:cs typeface="Times New Roman" pitchFamily="18" charset="0"/>
                </a:endParaRPr>
              </a:p>
            </p:txBody>
          </p:sp>
          <p:cxnSp>
            <p:nvCxnSpPr>
              <p:cNvPr id="20" name="Line 212"/>
              <p:cNvCxnSpPr/>
              <p:nvPr/>
            </p:nvCxnSpPr>
            <p:spPr bwMode="auto">
              <a:xfrm flipV="1">
                <a:off x="4545" y="5694"/>
                <a:ext cx="0" cy="120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</p:cxnSp>
          <p:cxnSp>
            <p:nvCxnSpPr>
              <p:cNvPr id="22" name="Line 214"/>
              <p:cNvCxnSpPr/>
              <p:nvPr/>
            </p:nvCxnSpPr>
            <p:spPr bwMode="auto">
              <a:xfrm>
                <a:off x="3188" y="3934"/>
                <a:ext cx="134" cy="0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</p:cxnSp>
          <p:sp>
            <p:nvSpPr>
              <p:cNvPr id="23" name="Text Box 215"/>
              <p:cNvSpPr txBox="1">
                <a:spLocks noChangeArrowheads="1"/>
              </p:cNvSpPr>
              <p:nvPr/>
            </p:nvSpPr>
            <p:spPr bwMode="auto">
              <a:xfrm>
                <a:off x="2533" y="5618"/>
                <a:ext cx="851" cy="37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pPr marL="0" marR="0">
                  <a:lnSpc>
                    <a:spcPct val="115000"/>
                  </a:lnSpc>
                  <a:spcBef>
                    <a:spcPts val="0"/>
                  </a:spcBef>
                  <a:spcAft>
                    <a:spcPts val="1000"/>
                  </a:spcAft>
                </a:pPr>
                <a:r>
                  <a:rPr lang="en-US" sz="2000" i="1" dirty="0">
                    <a:effectLst/>
                    <a:latin typeface="Times New Roman" pitchFamily="18" charset="0"/>
                    <a:ea typeface="Calibri"/>
                    <a:cs typeface="Times New Roman" pitchFamily="18" charset="0"/>
                  </a:rPr>
                  <a:t> </a:t>
                </a:r>
                <a:r>
                  <a:rPr lang="en-US" sz="2000" dirty="0">
                    <a:effectLst/>
                    <a:latin typeface="Times New Roman" pitchFamily="18" charset="0"/>
                    <a:ea typeface="Calibri"/>
                    <a:cs typeface="Times New Roman" pitchFamily="18" charset="0"/>
                  </a:rPr>
                  <a:t>(0,0)</a:t>
                </a:r>
              </a:p>
            </p:txBody>
          </p:sp>
          <p:sp>
            <p:nvSpPr>
              <p:cNvPr id="25" name="Text Box 219"/>
              <p:cNvSpPr txBox="1">
                <a:spLocks noChangeArrowheads="1"/>
              </p:cNvSpPr>
              <p:nvPr/>
            </p:nvSpPr>
            <p:spPr bwMode="auto">
              <a:xfrm>
                <a:off x="2162" y="3230"/>
                <a:ext cx="1377" cy="29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pPr marL="0" marR="0">
                  <a:lnSpc>
                    <a:spcPct val="115000"/>
                  </a:lnSpc>
                  <a:spcBef>
                    <a:spcPts val="0"/>
                  </a:spcBef>
                  <a:spcAft>
                    <a:spcPts val="1000"/>
                  </a:spcAft>
                </a:pPr>
                <a:r>
                  <a:rPr lang="en-ZA" sz="2000" i="1" dirty="0">
                    <a:effectLst/>
                    <a:latin typeface="Times New Roman" pitchFamily="18" charset="0"/>
                    <a:ea typeface="Calibri"/>
                    <a:cs typeface="Times New Roman" pitchFamily="18" charset="0"/>
                  </a:rPr>
                  <a:t>v</a:t>
                </a:r>
                <a:r>
                  <a:rPr lang="en-ZA" sz="2000" dirty="0">
                    <a:effectLst/>
                    <a:latin typeface="Times New Roman" pitchFamily="18" charset="0"/>
                    <a:ea typeface="Calibri"/>
                    <a:cs typeface="Times New Roman" pitchFamily="18" charset="0"/>
                  </a:rPr>
                  <a:t>(</a:t>
                </a:r>
                <a:r>
                  <a:rPr lang="en-ZA" sz="2000" i="1" dirty="0">
                    <a:effectLst/>
                    <a:latin typeface="Times New Roman" pitchFamily="18" charset="0"/>
                    <a:ea typeface="Calibri"/>
                    <a:cs typeface="Times New Roman" pitchFamily="18" charset="0"/>
                  </a:rPr>
                  <a:t>t</a:t>
                </a:r>
                <a:r>
                  <a:rPr lang="en-ZA" sz="2000" dirty="0">
                    <a:effectLst/>
                    <a:latin typeface="Times New Roman" pitchFamily="18" charset="0"/>
                    <a:ea typeface="Calibri"/>
                    <a:cs typeface="Times New Roman" pitchFamily="18" charset="0"/>
                  </a:rPr>
                  <a:t>) (</a:t>
                </a:r>
                <a:r>
                  <a:rPr lang="en-US" sz="2000" dirty="0" smtClean="0">
                    <a:effectLst/>
                    <a:latin typeface="Times New Roman" pitchFamily="18" charset="0"/>
                    <a:ea typeface="Calibri"/>
                    <a:cs typeface="Times New Roman" pitchFamily="18" charset="0"/>
                  </a:rPr>
                  <a:t>m/s)</a:t>
                </a:r>
                <a:endParaRPr lang="en-US" sz="2000" dirty="0">
                  <a:effectLst/>
                  <a:latin typeface="Times New Roman" pitchFamily="18" charset="0"/>
                  <a:ea typeface="Calibri"/>
                  <a:cs typeface="Times New Roman" pitchFamily="18" charset="0"/>
                </a:endParaRPr>
              </a:p>
            </p:txBody>
          </p:sp>
          <p:cxnSp>
            <p:nvCxnSpPr>
              <p:cNvPr id="26" name="Line 220"/>
              <p:cNvCxnSpPr/>
              <p:nvPr/>
            </p:nvCxnSpPr>
            <p:spPr bwMode="auto">
              <a:xfrm flipV="1">
                <a:off x="3321" y="4336"/>
                <a:ext cx="605" cy="1008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</p:cxnSp>
          <p:grpSp>
            <p:nvGrpSpPr>
              <p:cNvPr id="27" name="Group 26"/>
              <p:cNvGrpSpPr>
                <a:grpSpLocks/>
              </p:cNvGrpSpPr>
              <p:nvPr/>
            </p:nvGrpSpPr>
            <p:grpSpPr bwMode="auto">
              <a:xfrm>
                <a:off x="6620" y="3230"/>
                <a:ext cx="3965" cy="2877"/>
                <a:chOff x="6620" y="3230"/>
                <a:chExt cx="3965" cy="2877"/>
              </a:xfrm>
            </p:grpSpPr>
            <p:sp>
              <p:nvSpPr>
                <p:cNvPr id="30" name="Text Box 225"/>
                <p:cNvSpPr txBox="1">
                  <a:spLocks noChangeArrowheads="1"/>
                </p:cNvSpPr>
                <p:nvPr/>
              </p:nvSpPr>
              <p:spPr bwMode="auto">
                <a:xfrm>
                  <a:off x="7197" y="5643"/>
                  <a:ext cx="831" cy="406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rot="0" vert="horz" wrap="square" lIns="91440" tIns="45720" rIns="91440" bIns="45720" anchor="t" anchorCtr="0" upright="1">
                  <a:noAutofit/>
                </a:bodyPr>
                <a:lstStyle/>
                <a:p>
                  <a:pPr marL="0" marR="0">
                    <a:lnSpc>
                      <a:spcPct val="115000"/>
                    </a:lnSpc>
                    <a:spcBef>
                      <a:spcPts val="0"/>
                    </a:spcBef>
                    <a:spcAft>
                      <a:spcPts val="1000"/>
                    </a:spcAft>
                  </a:pPr>
                  <a:r>
                    <a:rPr lang="en-US" sz="2000" i="1" dirty="0">
                      <a:effectLst/>
                      <a:latin typeface="Times New Roman" pitchFamily="18" charset="0"/>
                      <a:ea typeface="Calibri"/>
                      <a:cs typeface="Times New Roman" pitchFamily="18" charset="0"/>
                    </a:rPr>
                    <a:t> </a:t>
                  </a:r>
                  <a:r>
                    <a:rPr lang="en-US" sz="2000" dirty="0">
                      <a:effectLst/>
                      <a:latin typeface="Times New Roman" pitchFamily="18" charset="0"/>
                      <a:ea typeface="Calibri"/>
                      <a:cs typeface="Times New Roman" pitchFamily="18" charset="0"/>
                    </a:rPr>
                    <a:t>(0,0)</a:t>
                  </a:r>
                </a:p>
              </p:txBody>
            </p:sp>
            <p:sp>
              <p:nvSpPr>
                <p:cNvPr id="31" name="Text Box 226"/>
                <p:cNvSpPr txBox="1">
                  <a:spLocks noChangeArrowheads="1"/>
                </p:cNvSpPr>
                <p:nvPr/>
              </p:nvSpPr>
              <p:spPr bwMode="auto">
                <a:xfrm>
                  <a:off x="7361" y="3758"/>
                  <a:ext cx="589" cy="416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rot="0" vert="horz" wrap="square" lIns="91440" tIns="45720" rIns="91440" bIns="45720" anchor="t" anchorCtr="0" upright="1">
                  <a:noAutofit/>
                </a:bodyPr>
                <a:lstStyle/>
                <a:p>
                  <a:pPr marL="0" marR="0">
                    <a:lnSpc>
                      <a:spcPct val="115000"/>
                    </a:lnSpc>
                    <a:spcBef>
                      <a:spcPts val="0"/>
                    </a:spcBef>
                    <a:spcAft>
                      <a:spcPts val="1000"/>
                    </a:spcAft>
                  </a:pPr>
                  <a:r>
                    <a:rPr lang="en-US" sz="2000" dirty="0">
                      <a:effectLst/>
                      <a:latin typeface="Times New Roman" pitchFamily="18" charset="0"/>
                      <a:ea typeface="Calibri"/>
                      <a:cs typeface="Times New Roman" pitchFamily="18" charset="0"/>
                    </a:rPr>
                    <a:t>30</a:t>
                  </a:r>
                </a:p>
              </p:txBody>
            </p:sp>
            <p:cxnSp>
              <p:nvCxnSpPr>
                <p:cNvPr id="32" name="Line 227"/>
                <p:cNvCxnSpPr/>
                <p:nvPr/>
              </p:nvCxnSpPr>
              <p:spPr bwMode="auto">
                <a:xfrm>
                  <a:off x="7796" y="3934"/>
                  <a:ext cx="144" cy="0"/>
                </a:xfrm>
                <a:prstGeom prst="line">
                  <a:avLst/>
                </a:prstGeom>
                <a:noFill/>
                <a:ln w="2857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</p:cxnSp>
            <p:sp>
              <p:nvSpPr>
                <p:cNvPr id="33" name="Text Box 228"/>
                <p:cNvSpPr txBox="1">
                  <a:spLocks noChangeArrowheads="1"/>
                </p:cNvSpPr>
                <p:nvPr/>
              </p:nvSpPr>
              <p:spPr bwMode="auto">
                <a:xfrm>
                  <a:off x="9885" y="5499"/>
                  <a:ext cx="700" cy="43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rot="0" vert="horz" wrap="square" lIns="91440" tIns="45720" rIns="91440" bIns="45720" anchor="t" anchorCtr="0" upright="1">
                  <a:noAutofit/>
                </a:bodyPr>
                <a:lstStyle/>
                <a:p>
                  <a:pPr marL="0" marR="0">
                    <a:lnSpc>
                      <a:spcPct val="115000"/>
                    </a:lnSpc>
                    <a:spcBef>
                      <a:spcPts val="0"/>
                    </a:spcBef>
                    <a:spcAft>
                      <a:spcPts val="1000"/>
                    </a:spcAft>
                  </a:pPr>
                  <a:r>
                    <a:rPr lang="en-US" sz="2000" i="1" dirty="0">
                      <a:effectLst/>
                      <a:latin typeface="Times New Roman" pitchFamily="18" charset="0"/>
                      <a:ea typeface="Calibri"/>
                      <a:cs typeface="Times New Roman" pitchFamily="18" charset="0"/>
                    </a:rPr>
                    <a:t>t (s)</a:t>
                  </a:r>
                  <a:endParaRPr lang="en-US" sz="2000" dirty="0">
                    <a:effectLst/>
                    <a:latin typeface="Times New Roman" pitchFamily="18" charset="0"/>
                    <a:ea typeface="Calibri"/>
                    <a:cs typeface="Times New Roman" pitchFamily="18" charset="0"/>
                  </a:endParaRPr>
                </a:p>
              </p:txBody>
            </p:sp>
            <p:sp>
              <p:nvSpPr>
                <p:cNvPr id="34" name="Text Box 229"/>
                <p:cNvSpPr txBox="1">
                  <a:spLocks noChangeArrowheads="1"/>
                </p:cNvSpPr>
                <p:nvPr/>
              </p:nvSpPr>
              <p:spPr bwMode="auto">
                <a:xfrm>
                  <a:off x="6620" y="3230"/>
                  <a:ext cx="1485" cy="38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rot="0" vert="horz" wrap="square" lIns="91440" tIns="45720" rIns="91440" bIns="45720" anchor="t" anchorCtr="0" upright="1">
                  <a:noAutofit/>
                </a:bodyPr>
                <a:lstStyle/>
                <a:p>
                  <a:pPr marL="0" marR="0">
                    <a:lnSpc>
                      <a:spcPct val="115000"/>
                    </a:lnSpc>
                    <a:spcBef>
                      <a:spcPts val="0"/>
                    </a:spcBef>
                    <a:spcAft>
                      <a:spcPts val="1000"/>
                    </a:spcAft>
                  </a:pPr>
                  <a:r>
                    <a:rPr lang="en-ZA" sz="2000" i="1" dirty="0">
                      <a:effectLst/>
                      <a:latin typeface="Times New Roman" pitchFamily="18" charset="0"/>
                      <a:ea typeface="Calibri"/>
                      <a:cs typeface="Times New Roman" pitchFamily="18" charset="0"/>
                    </a:rPr>
                    <a:t>a </a:t>
                  </a:r>
                  <a:r>
                    <a:rPr lang="en-ZA" sz="2000" dirty="0">
                      <a:effectLst/>
                      <a:latin typeface="Times New Roman" pitchFamily="18" charset="0"/>
                      <a:ea typeface="Calibri"/>
                      <a:cs typeface="Times New Roman" pitchFamily="18" charset="0"/>
                    </a:rPr>
                    <a:t>(</a:t>
                  </a:r>
                  <a:r>
                    <a:rPr lang="en-ZA" sz="2000" i="1" dirty="0">
                      <a:effectLst/>
                      <a:latin typeface="Times New Roman" pitchFamily="18" charset="0"/>
                      <a:ea typeface="Calibri"/>
                      <a:cs typeface="Times New Roman" pitchFamily="18" charset="0"/>
                    </a:rPr>
                    <a:t>t</a:t>
                  </a:r>
                  <a:r>
                    <a:rPr lang="en-ZA" sz="2000" dirty="0">
                      <a:effectLst/>
                      <a:latin typeface="Times New Roman" pitchFamily="18" charset="0"/>
                      <a:ea typeface="Calibri"/>
                      <a:cs typeface="Times New Roman" pitchFamily="18" charset="0"/>
                    </a:rPr>
                    <a:t>) (</a:t>
                  </a:r>
                  <a:r>
                    <a:rPr lang="en-US" sz="2000" dirty="0" smtClean="0">
                      <a:effectLst/>
                      <a:latin typeface="Times New Roman" pitchFamily="18" charset="0"/>
                      <a:ea typeface="Calibri"/>
                      <a:cs typeface="Times New Roman" pitchFamily="18" charset="0"/>
                    </a:rPr>
                    <a:t>m/s</a:t>
                  </a:r>
                  <a:r>
                    <a:rPr lang="en-US" sz="2000" baseline="30000" dirty="0" smtClean="0">
                      <a:effectLst/>
                      <a:latin typeface="Times New Roman" pitchFamily="18" charset="0"/>
                      <a:ea typeface="Calibri"/>
                      <a:cs typeface="Times New Roman" pitchFamily="18" charset="0"/>
                    </a:rPr>
                    <a:t>2</a:t>
                  </a:r>
                  <a:r>
                    <a:rPr lang="en-US" sz="2000" dirty="0">
                      <a:effectLst/>
                      <a:latin typeface="Times New Roman" pitchFamily="18" charset="0"/>
                      <a:ea typeface="Calibri"/>
                      <a:cs typeface="Times New Roman" pitchFamily="18" charset="0"/>
                    </a:rPr>
                    <a:t>)</a:t>
                  </a:r>
                </a:p>
              </p:txBody>
            </p:sp>
            <p:cxnSp>
              <p:nvCxnSpPr>
                <p:cNvPr id="35" name="Line 230"/>
                <p:cNvCxnSpPr/>
                <p:nvPr/>
              </p:nvCxnSpPr>
              <p:spPr bwMode="auto">
                <a:xfrm>
                  <a:off x="7950" y="3934"/>
                  <a:ext cx="600" cy="2"/>
                </a:xfrm>
                <a:prstGeom prst="line">
                  <a:avLst/>
                </a:prstGeom>
                <a:noFill/>
                <a:ln w="2857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</p:cxnSp>
            <p:sp>
              <p:nvSpPr>
                <p:cNvPr id="36" name="Text Box 231"/>
                <p:cNvSpPr txBox="1">
                  <a:spLocks noChangeArrowheads="1"/>
                </p:cNvSpPr>
                <p:nvPr/>
              </p:nvSpPr>
              <p:spPr bwMode="auto">
                <a:xfrm>
                  <a:off x="8406" y="5806"/>
                  <a:ext cx="551" cy="301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rot="0" vert="horz" wrap="square" lIns="91440" tIns="45720" rIns="91440" bIns="45720" anchor="t" anchorCtr="0" upright="1">
                  <a:noAutofit/>
                </a:bodyPr>
                <a:lstStyle/>
                <a:p>
                  <a:pPr marL="0" marR="0">
                    <a:lnSpc>
                      <a:spcPct val="115000"/>
                    </a:lnSpc>
                    <a:spcBef>
                      <a:spcPts val="0"/>
                    </a:spcBef>
                    <a:spcAft>
                      <a:spcPts val="1000"/>
                    </a:spcAft>
                  </a:pPr>
                  <a:r>
                    <a:rPr lang="en-US" sz="2000" dirty="0" smtClean="0">
                      <a:effectLst/>
                      <a:latin typeface="Times New Roman" pitchFamily="18" charset="0"/>
                      <a:ea typeface="Calibri"/>
                      <a:cs typeface="Times New Roman" pitchFamily="18" charset="0"/>
                    </a:rPr>
                    <a:t>5</a:t>
                  </a:r>
                  <a:endParaRPr lang="en-US" sz="2000" dirty="0">
                    <a:effectLst/>
                    <a:latin typeface="Times New Roman" pitchFamily="18" charset="0"/>
                    <a:ea typeface="Calibri"/>
                    <a:cs typeface="Times New Roman" pitchFamily="18" charset="0"/>
                  </a:endParaRPr>
                </a:p>
              </p:txBody>
            </p:sp>
          </p:grpSp>
        </p:grpSp>
        <p:cxnSp>
          <p:nvCxnSpPr>
            <p:cNvPr id="4" name="Line 230"/>
            <p:cNvCxnSpPr/>
            <p:nvPr/>
          </p:nvCxnSpPr>
          <p:spPr bwMode="auto">
            <a:xfrm flipH="1" flipV="1">
              <a:off x="6705599" y="2209458"/>
              <a:ext cx="10012" cy="1600543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cxnSp>
          <p:nvCxnSpPr>
            <p:cNvPr id="5" name="Line 223"/>
            <p:cNvCxnSpPr/>
            <p:nvPr/>
          </p:nvCxnSpPr>
          <p:spPr bwMode="auto">
            <a:xfrm flipV="1">
              <a:off x="7315199" y="4495457"/>
              <a:ext cx="0" cy="186811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sp>
          <p:nvSpPr>
            <p:cNvPr id="6" name="Text Box 231"/>
            <p:cNvSpPr txBox="1">
              <a:spLocks noChangeArrowheads="1"/>
            </p:cNvSpPr>
            <p:nvPr/>
          </p:nvSpPr>
          <p:spPr bwMode="auto">
            <a:xfrm>
              <a:off x="7086599" y="4620188"/>
              <a:ext cx="542446" cy="40866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 marL="0" marR="0">
                <a:lnSpc>
                  <a:spcPct val="115000"/>
                </a:lnSpc>
                <a:spcBef>
                  <a:spcPts val="0"/>
                </a:spcBef>
                <a:spcAft>
                  <a:spcPts val="1000"/>
                </a:spcAft>
              </a:pPr>
              <a:r>
                <a:rPr lang="en-US" sz="2000" dirty="0" smtClean="0">
                  <a:effectLst/>
                  <a:latin typeface="Times New Roman" pitchFamily="18" charset="0"/>
                  <a:ea typeface="Calibri"/>
                  <a:cs typeface="Times New Roman" pitchFamily="18" charset="0"/>
                </a:rPr>
                <a:t>10</a:t>
              </a:r>
              <a:endParaRPr lang="en-US" sz="2000" dirty="0">
                <a:effectLst/>
                <a:latin typeface="Times New Roman" pitchFamily="18" charset="0"/>
                <a:ea typeface="Times New Roman"/>
                <a:cs typeface="Times New Roman" pitchFamily="18" charset="0"/>
              </a:endParaRPr>
            </a:p>
          </p:txBody>
        </p:sp>
        <p:cxnSp>
          <p:nvCxnSpPr>
            <p:cNvPr id="7" name="Line 212"/>
            <p:cNvCxnSpPr/>
            <p:nvPr/>
          </p:nvCxnSpPr>
          <p:spPr bwMode="auto">
            <a:xfrm flipV="1">
              <a:off x="2133600" y="4492524"/>
              <a:ext cx="0" cy="155676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sp>
          <p:nvSpPr>
            <p:cNvPr id="8" name="Text Box 209"/>
            <p:cNvSpPr txBox="1">
              <a:spLocks noChangeArrowheads="1"/>
            </p:cNvSpPr>
            <p:nvPr/>
          </p:nvSpPr>
          <p:spPr bwMode="auto">
            <a:xfrm>
              <a:off x="2505555" y="4595527"/>
              <a:ext cx="542446" cy="5098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 marL="0" marR="0">
                <a:lnSpc>
                  <a:spcPct val="115000"/>
                </a:lnSpc>
                <a:spcBef>
                  <a:spcPts val="0"/>
                </a:spcBef>
                <a:spcAft>
                  <a:spcPts val="1000"/>
                </a:spcAft>
              </a:pPr>
              <a:r>
                <a:rPr lang="en-US" sz="2000" dirty="0" smtClean="0">
                  <a:effectLst/>
                  <a:latin typeface="Times New Roman" pitchFamily="18" charset="0"/>
                  <a:ea typeface="Calibri"/>
                  <a:cs typeface="Times New Roman" pitchFamily="18" charset="0"/>
                </a:rPr>
                <a:t>10</a:t>
              </a:r>
              <a:endParaRPr lang="en-US" sz="2000" dirty="0">
                <a:effectLst/>
                <a:latin typeface="Times New Roman" pitchFamily="18" charset="0"/>
                <a:ea typeface="Times New Roman"/>
                <a:cs typeface="Times New Roman" pitchFamily="18" charset="0"/>
              </a:endParaRPr>
            </a:p>
          </p:txBody>
        </p:sp>
        <p:cxnSp>
          <p:nvCxnSpPr>
            <p:cNvPr id="9" name="Line 220"/>
            <p:cNvCxnSpPr/>
            <p:nvPr/>
          </p:nvCxnSpPr>
          <p:spPr bwMode="auto">
            <a:xfrm flipV="1">
              <a:off x="2133600" y="2209109"/>
              <a:ext cx="609571" cy="533749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cxnSp>
          <p:nvCxnSpPr>
            <p:cNvPr id="11" name="Line 230"/>
            <p:cNvCxnSpPr/>
            <p:nvPr/>
          </p:nvCxnSpPr>
          <p:spPr bwMode="auto">
            <a:xfrm flipV="1">
              <a:off x="6705599" y="3809999"/>
              <a:ext cx="609600" cy="0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cxnSp>
          <p:nvCxnSpPr>
            <p:cNvPr id="12" name="Line 223"/>
            <p:cNvCxnSpPr/>
            <p:nvPr/>
          </p:nvCxnSpPr>
          <p:spPr bwMode="auto">
            <a:xfrm flipV="1">
              <a:off x="6705599" y="4495457"/>
              <a:ext cx="0" cy="186811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cxnSp>
          <p:nvCxnSpPr>
            <p:cNvPr id="13" name="Line 227"/>
            <p:cNvCxnSpPr/>
            <p:nvPr/>
          </p:nvCxnSpPr>
          <p:spPr bwMode="auto">
            <a:xfrm>
              <a:off x="5954235" y="3809657"/>
              <a:ext cx="141765" cy="0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sp>
          <p:nvSpPr>
            <p:cNvPr id="14" name="Text Box 226"/>
            <p:cNvSpPr txBox="1">
              <a:spLocks noChangeArrowheads="1"/>
            </p:cNvSpPr>
            <p:nvPr/>
          </p:nvSpPr>
          <p:spPr bwMode="auto">
            <a:xfrm>
              <a:off x="5516144" y="3574781"/>
              <a:ext cx="579856" cy="5396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 marL="0" marR="0">
                <a:lnSpc>
                  <a:spcPct val="115000"/>
                </a:lnSpc>
                <a:spcBef>
                  <a:spcPts val="0"/>
                </a:spcBef>
                <a:spcAft>
                  <a:spcPts val="1000"/>
                </a:spcAft>
              </a:pPr>
              <a:r>
                <a:rPr lang="en-US" sz="2000" dirty="0">
                  <a:effectLst/>
                  <a:latin typeface="Times New Roman" pitchFamily="18" charset="0"/>
                  <a:ea typeface="Calibri"/>
                  <a:cs typeface="Times New Roman" pitchFamily="18" charset="0"/>
                </a:rPr>
                <a:t>10</a:t>
              </a:r>
              <a:endParaRPr lang="en-US" sz="2000" dirty="0">
                <a:effectLst/>
                <a:latin typeface="Times New Roman" pitchFamily="18" charset="0"/>
                <a:ea typeface="Times New Roman"/>
                <a:cs typeface="Times New Roman" pitchFamily="18" charset="0"/>
              </a:endParaRPr>
            </a:p>
          </p:txBody>
        </p:sp>
        <p:cxnSp>
          <p:nvCxnSpPr>
            <p:cNvPr id="15" name="Line 214"/>
            <p:cNvCxnSpPr/>
            <p:nvPr/>
          </p:nvCxnSpPr>
          <p:spPr bwMode="auto">
            <a:xfrm>
              <a:off x="1406075" y="4038257"/>
              <a:ext cx="131920" cy="0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sp>
          <p:nvSpPr>
            <p:cNvPr id="16" name="Text Box 218"/>
            <p:cNvSpPr txBox="1">
              <a:spLocks noChangeArrowheads="1"/>
            </p:cNvSpPr>
            <p:nvPr/>
          </p:nvSpPr>
          <p:spPr bwMode="auto">
            <a:xfrm>
              <a:off x="976442" y="3733456"/>
              <a:ext cx="547559" cy="6097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 marL="0" marR="0">
                <a:lnSpc>
                  <a:spcPct val="115000"/>
                </a:lnSpc>
                <a:spcBef>
                  <a:spcPts val="0"/>
                </a:spcBef>
                <a:spcAft>
                  <a:spcPts val="1000"/>
                </a:spcAft>
              </a:pPr>
              <a:r>
                <a:rPr lang="en-US" sz="2000" dirty="0" smtClean="0">
                  <a:effectLst/>
                  <a:latin typeface="Times New Roman" pitchFamily="18" charset="0"/>
                  <a:ea typeface="Calibri"/>
                  <a:cs typeface="Times New Roman" pitchFamily="18" charset="0"/>
                </a:rPr>
                <a:t>50</a:t>
              </a:r>
              <a:endParaRPr lang="en-US" sz="2000" dirty="0">
                <a:effectLst/>
                <a:latin typeface="Times New Roman" pitchFamily="18" charset="0"/>
                <a:ea typeface="Times New Roman"/>
                <a:cs typeface="Times New Roman" pitchFamily="18" charset="0"/>
              </a:endParaRPr>
            </a:p>
          </p:txBody>
        </p:sp>
        <p:cxnSp>
          <p:nvCxnSpPr>
            <p:cNvPr id="41" name="Line 114"/>
            <p:cNvCxnSpPr/>
            <p:nvPr/>
          </p:nvCxnSpPr>
          <p:spPr bwMode="auto">
            <a:xfrm flipV="1">
              <a:off x="1524135" y="1447220"/>
              <a:ext cx="11415" cy="3060658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 type="arrow" w="sm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cxnSp>
          <p:nvCxnSpPr>
            <p:cNvPr id="42" name="Line 112"/>
            <p:cNvCxnSpPr/>
            <p:nvPr/>
          </p:nvCxnSpPr>
          <p:spPr bwMode="auto">
            <a:xfrm>
              <a:off x="1501306" y="4495660"/>
              <a:ext cx="2002814" cy="0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 type="arrow" w="sm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cxnSp>
          <p:nvCxnSpPr>
            <p:cNvPr id="43" name="Line 114"/>
            <p:cNvCxnSpPr/>
            <p:nvPr/>
          </p:nvCxnSpPr>
          <p:spPr bwMode="auto">
            <a:xfrm flipV="1">
              <a:off x="6071812" y="1434616"/>
              <a:ext cx="11415" cy="3060658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 type="arrow" w="sm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cxnSp>
          <p:nvCxnSpPr>
            <p:cNvPr id="44" name="Line 112"/>
            <p:cNvCxnSpPr/>
            <p:nvPr/>
          </p:nvCxnSpPr>
          <p:spPr bwMode="auto">
            <a:xfrm>
              <a:off x="6074386" y="4495457"/>
              <a:ext cx="2002814" cy="0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 type="arrow" w="sm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sp>
          <p:nvSpPr>
            <p:cNvPr id="45" name="Text Box 226"/>
            <p:cNvSpPr txBox="1">
              <a:spLocks noChangeArrowheads="1"/>
            </p:cNvSpPr>
            <p:nvPr/>
          </p:nvSpPr>
          <p:spPr bwMode="auto">
            <a:xfrm>
              <a:off x="833878" y="2514257"/>
              <a:ext cx="690122" cy="5396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 marL="0" marR="0">
                <a:lnSpc>
                  <a:spcPct val="115000"/>
                </a:lnSpc>
                <a:spcBef>
                  <a:spcPts val="0"/>
                </a:spcBef>
                <a:spcAft>
                  <a:spcPts val="1000"/>
                </a:spcAft>
              </a:pPr>
              <a:r>
                <a:rPr lang="en-US" sz="2000" dirty="0" smtClean="0">
                  <a:effectLst/>
                  <a:latin typeface="Times New Roman" pitchFamily="18" charset="0"/>
                  <a:ea typeface="Calibri"/>
                  <a:cs typeface="Times New Roman" pitchFamily="18" charset="0"/>
                </a:rPr>
                <a:t>200</a:t>
              </a:r>
              <a:endParaRPr lang="en-US" sz="2000" dirty="0">
                <a:effectLst/>
                <a:latin typeface="Times New Roman" pitchFamily="18" charset="0"/>
                <a:ea typeface="Times New Roman"/>
                <a:cs typeface="Times New Roman" pitchFamily="18" charset="0"/>
              </a:endParaRPr>
            </a:p>
          </p:txBody>
        </p:sp>
        <p:cxnSp>
          <p:nvCxnSpPr>
            <p:cNvPr id="46" name="Line 227"/>
            <p:cNvCxnSpPr/>
            <p:nvPr/>
          </p:nvCxnSpPr>
          <p:spPr bwMode="auto">
            <a:xfrm>
              <a:off x="1382223" y="2742857"/>
              <a:ext cx="141777" cy="0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cxnSp>
          <p:nvCxnSpPr>
            <p:cNvPr id="47" name="Line 230"/>
            <p:cNvCxnSpPr/>
            <p:nvPr/>
          </p:nvCxnSpPr>
          <p:spPr bwMode="auto">
            <a:xfrm flipV="1">
              <a:off x="7315199" y="3809658"/>
              <a:ext cx="0" cy="709328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sp>
          <p:nvSpPr>
            <p:cNvPr id="95" name="Text Box 218"/>
            <p:cNvSpPr txBox="1">
              <a:spLocks noChangeArrowheads="1"/>
            </p:cNvSpPr>
            <p:nvPr/>
          </p:nvSpPr>
          <p:spPr bwMode="auto">
            <a:xfrm>
              <a:off x="938466" y="1904220"/>
              <a:ext cx="495235" cy="6097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 marL="0" marR="0">
                <a:lnSpc>
                  <a:spcPct val="115000"/>
                </a:lnSpc>
                <a:spcBef>
                  <a:spcPts val="0"/>
                </a:spcBef>
                <a:spcAft>
                  <a:spcPts val="1000"/>
                </a:spcAft>
              </a:pPr>
              <a:r>
                <a:rPr lang="en-US" sz="2000" i="1" dirty="0" err="1" smtClean="0">
                  <a:effectLst/>
                  <a:latin typeface="Times New Roman" pitchFamily="18" charset="0"/>
                  <a:ea typeface="Calibri"/>
                  <a:cs typeface="Times New Roman" pitchFamily="18" charset="0"/>
                </a:rPr>
                <a:t>v</a:t>
              </a:r>
              <a:r>
                <a:rPr lang="en-US" sz="2000" i="1" baseline="-25000" dirty="0" err="1" smtClean="0">
                  <a:effectLst/>
                  <a:latin typeface="Times New Roman" pitchFamily="18" charset="0"/>
                  <a:ea typeface="Calibri"/>
                  <a:cs typeface="Times New Roman" pitchFamily="18" charset="0"/>
                </a:rPr>
                <a:t>f</a:t>
              </a:r>
              <a:endParaRPr lang="en-US" sz="2000" dirty="0">
                <a:effectLst/>
                <a:latin typeface="Times New Roman" pitchFamily="18" charset="0"/>
                <a:ea typeface="Calibri"/>
                <a:cs typeface="Times New Roman" pitchFamily="18" charset="0"/>
              </a:endParaRPr>
            </a:p>
          </p:txBody>
        </p:sp>
      </p:grpSp>
      <p:sp>
        <p:nvSpPr>
          <p:cNvPr id="98" name="Left Brace 97"/>
          <p:cNvSpPr/>
          <p:nvPr/>
        </p:nvSpPr>
        <p:spPr>
          <a:xfrm>
            <a:off x="321145" y="2057400"/>
            <a:ext cx="512733" cy="1829317"/>
          </a:xfrm>
          <a:prstGeom prst="leftBrace">
            <a:avLst/>
          </a:prstGeom>
          <a:ln w="38100">
            <a:solidFill>
              <a:srgbClr val="0000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chemeClr val="tx1"/>
                </a:solidFill>
              </a:ln>
            </a:endParaRPr>
          </a:p>
        </p:txBody>
      </p:sp>
      <p:sp>
        <p:nvSpPr>
          <p:cNvPr id="99" name="TextBox 98"/>
          <p:cNvSpPr txBox="1"/>
          <p:nvPr/>
        </p:nvSpPr>
        <p:spPr>
          <a:xfrm>
            <a:off x="6172405" y="1066800"/>
            <a:ext cx="297159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/>
            <a:r>
              <a:rPr lang="en-US" sz="2000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Find area under the</a:t>
            </a:r>
          </a:p>
          <a:p>
            <a:r>
              <a:rPr lang="en-US" sz="2000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(a-t) graph</a:t>
            </a:r>
            <a:endParaRPr lang="en-US" sz="2000" dirty="0">
              <a:solidFill>
                <a:srgbClr val="0066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00" name="TextBox 99"/>
          <p:cNvSpPr txBox="1"/>
          <p:nvPr/>
        </p:nvSpPr>
        <p:spPr>
          <a:xfrm>
            <a:off x="6737508" y="1752600"/>
            <a:ext cx="2558892" cy="1508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Area</a:t>
            </a:r>
            <a:r>
              <a:rPr lang="en-US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=  </a:t>
            </a:r>
            <a:r>
              <a:rPr lang="en-US" dirty="0" smtClean="0">
                <a:solidFill>
                  <a:srgbClr val="FF00FF"/>
                </a:solidFill>
                <a:latin typeface="Arial" pitchFamily="34" charset="0"/>
                <a:cs typeface="Arial" pitchFamily="34" charset="0"/>
              </a:rPr>
              <a:t>Area of Pink</a:t>
            </a:r>
            <a:br>
              <a:rPr lang="en-US" dirty="0" smtClean="0">
                <a:solidFill>
                  <a:srgbClr val="FF00FF"/>
                </a:solidFill>
                <a:latin typeface="Arial" pitchFamily="34" charset="0"/>
                <a:cs typeface="Arial" pitchFamily="34" charset="0"/>
              </a:rPr>
            </a:br>
            <a:r>
              <a:rPr lang="en-US" dirty="0" smtClean="0">
                <a:solidFill>
                  <a:srgbClr val="FF00FF"/>
                </a:solidFill>
                <a:latin typeface="Arial" pitchFamily="34" charset="0"/>
                <a:cs typeface="Arial" pitchFamily="34" charset="0"/>
              </a:rPr>
              <a:t>                Rectangle  </a:t>
            </a:r>
          </a:p>
          <a:p>
            <a:r>
              <a:rPr lang="en-US" dirty="0" smtClean="0">
                <a:latin typeface="Arial" pitchFamily="34" charset="0"/>
                <a:cs typeface="Arial" pitchFamily="34" charset="0"/>
              </a:rPr>
              <a:t>                    + </a:t>
            </a:r>
            <a:r>
              <a:rPr lang="en-US" dirty="0" smtClean="0">
                <a:solidFill>
                  <a:srgbClr val="CC6600"/>
                </a:solidFill>
                <a:latin typeface="Arial" pitchFamily="34" charset="0"/>
                <a:cs typeface="Arial" pitchFamily="34" charset="0"/>
              </a:rPr>
              <a:t> </a:t>
            </a:r>
            <a:br>
              <a:rPr lang="en-US" dirty="0" smtClean="0">
                <a:solidFill>
                  <a:srgbClr val="CC6600"/>
                </a:solidFill>
                <a:latin typeface="Arial" pitchFamily="34" charset="0"/>
                <a:cs typeface="Arial" pitchFamily="34" charset="0"/>
              </a:rPr>
            </a:br>
            <a:r>
              <a:rPr lang="en-US" dirty="0" smtClean="0">
                <a:solidFill>
                  <a:srgbClr val="CC6600"/>
                </a:solidFill>
                <a:latin typeface="Arial" pitchFamily="34" charset="0"/>
                <a:cs typeface="Arial" pitchFamily="34" charset="0"/>
              </a:rPr>
              <a:t>            Area of Brown </a:t>
            </a:r>
            <a:br>
              <a:rPr lang="en-US" dirty="0" smtClean="0">
                <a:solidFill>
                  <a:srgbClr val="CC6600"/>
                </a:solidFill>
                <a:latin typeface="Arial" pitchFamily="34" charset="0"/>
                <a:cs typeface="Arial" pitchFamily="34" charset="0"/>
              </a:rPr>
            </a:br>
            <a:r>
              <a:rPr lang="en-US" dirty="0" smtClean="0">
                <a:solidFill>
                  <a:srgbClr val="CC6600"/>
                </a:solidFill>
                <a:latin typeface="Arial" pitchFamily="34" charset="0"/>
                <a:cs typeface="Arial" pitchFamily="34" charset="0"/>
              </a:rPr>
              <a:t>             Rectangle</a:t>
            </a:r>
            <a:endParaRPr lang="en-US" dirty="0">
              <a:solidFill>
                <a:srgbClr val="CC66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0" name="TextBox 109"/>
          <p:cNvSpPr txBox="1"/>
          <p:nvPr/>
        </p:nvSpPr>
        <p:spPr>
          <a:xfrm>
            <a:off x="6858000" y="3276600"/>
            <a:ext cx="220959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Area</a:t>
            </a:r>
            <a:r>
              <a:rPr lang="en-US" sz="2000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=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smtClean="0">
                <a:solidFill>
                  <a:srgbClr val="FF00FF"/>
                </a:solidFill>
                <a:latin typeface="Arial" pitchFamily="34" charset="0"/>
                <a:cs typeface="Arial" pitchFamily="34" charset="0"/>
              </a:rPr>
              <a:t>5(30)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+</a:t>
            </a:r>
            <a:r>
              <a:rPr lang="en-US" dirty="0" smtClean="0">
                <a:solidFill>
                  <a:srgbClr val="CC6600"/>
                </a:solidFill>
                <a:latin typeface="Arial" pitchFamily="34" charset="0"/>
                <a:cs typeface="Arial" pitchFamily="34" charset="0"/>
              </a:rPr>
              <a:t>5(10)</a:t>
            </a:r>
            <a:endParaRPr lang="en-US" dirty="0">
              <a:solidFill>
                <a:srgbClr val="CC66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1" name="Rectangle 110"/>
          <p:cNvSpPr/>
          <p:nvPr/>
        </p:nvSpPr>
        <p:spPr>
          <a:xfrm>
            <a:off x="1850920" y="3334413"/>
            <a:ext cx="285040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  <a:sym typeface="Symbol"/>
              </a:rPr>
              <a:t>Change in velocity, </a:t>
            </a:r>
          </a:p>
          <a:p>
            <a:r>
              <a:rPr lang="en-US" i="1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  <a:sym typeface="Symbol"/>
              </a:rPr>
              <a:t>  v </a:t>
            </a:r>
            <a:r>
              <a:rPr lang="en-US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  <a:sym typeface="Symbol"/>
              </a:rPr>
              <a:t>= </a:t>
            </a:r>
            <a:r>
              <a:rPr lang="en-US" i="1" dirty="0" err="1" smtClean="0">
                <a:solidFill>
                  <a:srgbClr val="0000CC"/>
                </a:solidFill>
                <a:latin typeface="Arial" pitchFamily="34" charset="0"/>
                <a:cs typeface="Arial" pitchFamily="34" charset="0"/>
                <a:sym typeface="Symbol"/>
              </a:rPr>
              <a:t>v</a:t>
            </a:r>
            <a:r>
              <a:rPr lang="en-US" i="1" baseline="-25000" dirty="0" err="1" smtClean="0">
                <a:solidFill>
                  <a:srgbClr val="0000CC"/>
                </a:solidFill>
                <a:latin typeface="Arial" pitchFamily="34" charset="0"/>
                <a:cs typeface="Arial" pitchFamily="34" charset="0"/>
                <a:sym typeface="Symbol"/>
              </a:rPr>
              <a:t>f</a:t>
            </a:r>
            <a:r>
              <a:rPr lang="en-US" i="1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  <a:sym typeface="Symbol"/>
              </a:rPr>
              <a:t> – 50 m/s</a:t>
            </a:r>
            <a:endParaRPr lang="en-US" dirty="0">
              <a:solidFill>
                <a:srgbClr val="0000CC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2" name="TextBox 111"/>
          <p:cNvSpPr txBox="1"/>
          <p:nvPr/>
        </p:nvSpPr>
        <p:spPr>
          <a:xfrm>
            <a:off x="7315200" y="3810000"/>
            <a:ext cx="1981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Area</a:t>
            </a:r>
            <a:r>
              <a:rPr lang="en-US" sz="2000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= </a:t>
            </a:r>
            <a:r>
              <a:rPr lang="en-US" sz="2000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200 m/s</a:t>
            </a:r>
            <a:endParaRPr lang="en-US" sz="2000" dirty="0">
              <a:solidFill>
                <a:srgbClr val="0066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13" name="Rectangle 112"/>
          <p:cNvSpPr/>
          <p:nvPr/>
        </p:nvSpPr>
        <p:spPr>
          <a:xfrm>
            <a:off x="3505200" y="5879068"/>
            <a:ext cx="261321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i="1" dirty="0" err="1" smtClean="0">
                <a:solidFill>
                  <a:srgbClr val="0000CC"/>
                </a:solidFill>
                <a:latin typeface="Arial" pitchFamily="34" charset="0"/>
                <a:cs typeface="Arial" pitchFamily="34" charset="0"/>
                <a:sym typeface="Symbol"/>
              </a:rPr>
              <a:t>v</a:t>
            </a:r>
            <a:r>
              <a:rPr lang="en-US" sz="2000" i="1" baseline="-25000" dirty="0" err="1" smtClean="0">
                <a:solidFill>
                  <a:srgbClr val="0000CC"/>
                </a:solidFill>
                <a:latin typeface="Arial" pitchFamily="34" charset="0"/>
                <a:cs typeface="Arial" pitchFamily="34" charset="0"/>
                <a:sym typeface="Symbol"/>
              </a:rPr>
              <a:t>f</a:t>
            </a:r>
            <a:r>
              <a:rPr lang="en-US" sz="2000" i="1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  <a:sym typeface="Symbol"/>
              </a:rPr>
              <a:t> – 50 m/s </a:t>
            </a:r>
            <a:r>
              <a:rPr lang="en-US" sz="2000" i="1" dirty="0" smtClean="0">
                <a:latin typeface="Arial" pitchFamily="34" charset="0"/>
                <a:cs typeface="Arial" pitchFamily="34" charset="0"/>
                <a:sym typeface="Symbol"/>
              </a:rPr>
              <a:t>=</a:t>
            </a:r>
            <a:r>
              <a:rPr lang="en-US" sz="2000" i="1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  <a:sym typeface="Symbol"/>
              </a:rPr>
              <a:t> </a:t>
            </a:r>
            <a:r>
              <a:rPr lang="en-US" sz="2000" i="1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  <a:sym typeface="Symbol"/>
              </a:rPr>
              <a:t>200 m/s</a:t>
            </a:r>
            <a:endParaRPr lang="en-US" sz="2000" dirty="0">
              <a:solidFill>
                <a:srgbClr val="0066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4" name="Freeform 113"/>
          <p:cNvSpPr/>
          <p:nvPr/>
        </p:nvSpPr>
        <p:spPr>
          <a:xfrm>
            <a:off x="957263" y="4029075"/>
            <a:ext cx="2546857" cy="2050048"/>
          </a:xfrm>
          <a:custGeom>
            <a:avLst/>
            <a:gdLst>
              <a:gd name="connsiteX0" fmla="*/ 1843087 w 2857500"/>
              <a:gd name="connsiteY0" fmla="*/ 0 h 1985963"/>
              <a:gd name="connsiteX1" fmla="*/ 1071562 w 2857500"/>
              <a:gd name="connsiteY1" fmla="*/ 328613 h 1985963"/>
              <a:gd name="connsiteX2" fmla="*/ 642937 w 2857500"/>
              <a:gd name="connsiteY2" fmla="*/ 700088 h 1985963"/>
              <a:gd name="connsiteX3" fmla="*/ 371475 w 2857500"/>
              <a:gd name="connsiteY3" fmla="*/ 1214438 h 1985963"/>
              <a:gd name="connsiteX4" fmla="*/ 414337 w 2857500"/>
              <a:gd name="connsiteY4" fmla="*/ 1814513 h 1985963"/>
              <a:gd name="connsiteX5" fmla="*/ 2857500 w 2857500"/>
              <a:gd name="connsiteY5" fmla="*/ 1985963 h 19859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857500" h="1985963">
                <a:moveTo>
                  <a:pt x="1843087" y="0"/>
                </a:moveTo>
                <a:cubicBezTo>
                  <a:pt x="1557337" y="105966"/>
                  <a:pt x="1271587" y="211932"/>
                  <a:pt x="1071562" y="328613"/>
                </a:cubicBezTo>
                <a:cubicBezTo>
                  <a:pt x="871537" y="445294"/>
                  <a:pt x="759618" y="552451"/>
                  <a:pt x="642937" y="700088"/>
                </a:cubicBezTo>
                <a:cubicBezTo>
                  <a:pt x="526256" y="847725"/>
                  <a:pt x="409575" y="1028701"/>
                  <a:pt x="371475" y="1214438"/>
                </a:cubicBezTo>
                <a:cubicBezTo>
                  <a:pt x="333375" y="1400175"/>
                  <a:pt x="0" y="1685926"/>
                  <a:pt x="414337" y="1814513"/>
                </a:cubicBezTo>
                <a:cubicBezTo>
                  <a:pt x="828674" y="1943100"/>
                  <a:pt x="1843087" y="1964531"/>
                  <a:pt x="2857500" y="1985963"/>
                </a:cubicBezTo>
              </a:path>
            </a:pathLst>
          </a:custGeom>
          <a:ln w="28575">
            <a:solidFill>
              <a:srgbClr val="0000CC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5" name="Freeform 114"/>
          <p:cNvSpPr/>
          <p:nvPr/>
        </p:nvSpPr>
        <p:spPr>
          <a:xfrm>
            <a:off x="6172405" y="4183421"/>
            <a:ext cx="2618118" cy="1895702"/>
          </a:xfrm>
          <a:custGeom>
            <a:avLst/>
            <a:gdLst>
              <a:gd name="connsiteX0" fmla="*/ 2886075 w 3202781"/>
              <a:gd name="connsiteY0" fmla="*/ 0 h 1843087"/>
              <a:gd name="connsiteX1" fmla="*/ 3186112 w 3202781"/>
              <a:gd name="connsiteY1" fmla="*/ 371475 h 1843087"/>
              <a:gd name="connsiteX2" fmla="*/ 2986087 w 3202781"/>
              <a:gd name="connsiteY2" fmla="*/ 1271587 h 1843087"/>
              <a:gd name="connsiteX3" fmla="*/ 2271712 w 3202781"/>
              <a:gd name="connsiteY3" fmla="*/ 1743075 h 1843087"/>
              <a:gd name="connsiteX4" fmla="*/ 0 w 3202781"/>
              <a:gd name="connsiteY4" fmla="*/ 1843087 h 1843087"/>
              <a:gd name="connsiteX0" fmla="*/ 3182290 w 3254397"/>
              <a:gd name="connsiteY0" fmla="*/ 0 h 1817330"/>
              <a:gd name="connsiteX1" fmla="*/ 3186112 w 3254397"/>
              <a:gd name="connsiteY1" fmla="*/ 345718 h 1817330"/>
              <a:gd name="connsiteX2" fmla="*/ 2986087 w 3254397"/>
              <a:gd name="connsiteY2" fmla="*/ 1245830 h 1817330"/>
              <a:gd name="connsiteX3" fmla="*/ 2271712 w 3254397"/>
              <a:gd name="connsiteY3" fmla="*/ 1717318 h 1817330"/>
              <a:gd name="connsiteX4" fmla="*/ 0 w 3254397"/>
              <a:gd name="connsiteY4" fmla="*/ 1817330 h 1817330"/>
              <a:gd name="connsiteX0" fmla="*/ 3182290 w 3289835"/>
              <a:gd name="connsiteY0" fmla="*/ 0 h 1817330"/>
              <a:gd name="connsiteX1" fmla="*/ 3263385 w 3289835"/>
              <a:gd name="connsiteY1" fmla="*/ 345718 h 1817330"/>
              <a:gd name="connsiteX2" fmla="*/ 2986087 w 3289835"/>
              <a:gd name="connsiteY2" fmla="*/ 1245830 h 1817330"/>
              <a:gd name="connsiteX3" fmla="*/ 2271712 w 3289835"/>
              <a:gd name="connsiteY3" fmla="*/ 1717318 h 1817330"/>
              <a:gd name="connsiteX4" fmla="*/ 0 w 3289835"/>
              <a:gd name="connsiteY4" fmla="*/ 1817330 h 18173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289835" h="1817330">
                <a:moveTo>
                  <a:pt x="3182290" y="0"/>
                </a:moveTo>
                <a:cubicBezTo>
                  <a:pt x="3323974" y="79772"/>
                  <a:pt x="3296085" y="138080"/>
                  <a:pt x="3263385" y="345718"/>
                </a:cubicBezTo>
                <a:cubicBezTo>
                  <a:pt x="3230685" y="553356"/>
                  <a:pt x="3151366" y="1017230"/>
                  <a:pt x="2986087" y="1245830"/>
                </a:cubicBezTo>
                <a:cubicBezTo>
                  <a:pt x="2820808" y="1474430"/>
                  <a:pt x="2769393" y="1622068"/>
                  <a:pt x="2271712" y="1717318"/>
                </a:cubicBezTo>
                <a:cubicBezTo>
                  <a:pt x="1774031" y="1812568"/>
                  <a:pt x="887015" y="1814949"/>
                  <a:pt x="0" y="1817330"/>
                </a:cubicBezTo>
              </a:path>
            </a:pathLst>
          </a:custGeom>
          <a:ln w="28575">
            <a:solidFill>
              <a:srgbClr val="006600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6" name="Rectangle 115"/>
          <p:cNvSpPr/>
          <p:nvPr/>
        </p:nvSpPr>
        <p:spPr>
          <a:xfrm>
            <a:off x="4114800" y="6260068"/>
            <a:ext cx="163217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i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  <a:sym typeface="Symbol"/>
              </a:rPr>
              <a:t>v</a:t>
            </a:r>
            <a:r>
              <a:rPr lang="en-US" sz="2000" i="1" baseline="-250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  <a:sym typeface="Symbol"/>
              </a:rPr>
              <a:t>f</a:t>
            </a:r>
            <a:r>
              <a:rPr lang="en-US" sz="2000" i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  <a:sym typeface="Symbol"/>
              </a:rPr>
              <a:t>  = </a:t>
            </a:r>
            <a:r>
              <a:rPr lang="en-US" sz="2000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  <a:sym typeface="Symbol"/>
              </a:rPr>
              <a:t>250 m/s</a:t>
            </a:r>
            <a:endParaRPr lang="en-US" sz="20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117" name="Group 116"/>
          <p:cNvGrpSpPr/>
          <p:nvPr/>
        </p:nvGrpSpPr>
        <p:grpSpPr>
          <a:xfrm>
            <a:off x="1219200" y="5105400"/>
            <a:ext cx="6172469" cy="707886"/>
            <a:chOff x="1219200" y="5105400"/>
            <a:chExt cx="6172469" cy="707886"/>
          </a:xfrm>
        </p:grpSpPr>
        <p:sp>
          <p:nvSpPr>
            <p:cNvPr id="118" name="Rectangle 117"/>
            <p:cNvSpPr/>
            <p:nvPr/>
          </p:nvSpPr>
          <p:spPr>
            <a:xfrm>
              <a:off x="1219200" y="5105400"/>
              <a:ext cx="3200400" cy="70788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342900" indent="-342900" algn="r"/>
              <a:r>
                <a:rPr lang="en-US" sz="2000" dirty="0" smtClean="0">
                  <a:solidFill>
                    <a:srgbClr val="0000CC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itchFamily="34" charset="0"/>
                  <a:cs typeface="Arial" pitchFamily="34" charset="0"/>
                </a:rPr>
                <a:t> Change in velocity from </a:t>
              </a:r>
              <a:r>
                <a:rPr lang="en-US" sz="2000" i="1" dirty="0" smtClean="0">
                  <a:solidFill>
                    <a:srgbClr val="0000CC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itchFamily="34" charset="0"/>
                  <a:cs typeface="Arial" pitchFamily="34" charset="0"/>
                </a:rPr>
                <a:t>(v-t</a:t>
              </a:r>
              <a:r>
                <a:rPr lang="en-US" sz="2000" i="1" dirty="0">
                  <a:solidFill>
                    <a:srgbClr val="0000CC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itchFamily="34" charset="0"/>
                  <a:cs typeface="Arial" pitchFamily="34" charset="0"/>
                </a:rPr>
                <a:t>)</a:t>
              </a:r>
              <a:r>
                <a:rPr lang="en-US" sz="2000" dirty="0">
                  <a:solidFill>
                    <a:srgbClr val="0000CC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2000" dirty="0" smtClean="0">
                  <a:solidFill>
                    <a:srgbClr val="0000CC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itchFamily="34" charset="0"/>
                  <a:cs typeface="Arial" pitchFamily="34" charset="0"/>
                </a:rPr>
                <a:t>graph</a:t>
              </a:r>
              <a:endParaRPr lang="en-US" sz="2000" dirty="0">
                <a:solidFill>
                  <a:srgbClr val="0000CC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19" name="Rectangle 118"/>
            <p:cNvSpPr/>
            <p:nvPr/>
          </p:nvSpPr>
          <p:spPr>
            <a:xfrm>
              <a:off x="4267200" y="5181600"/>
              <a:ext cx="762000" cy="58477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342900" indent="-342900" algn="ctr"/>
              <a:r>
                <a:rPr lang="en-US" sz="32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itchFamily="34" charset="0"/>
                  <a:cs typeface="Arial" pitchFamily="34" charset="0"/>
                </a:rPr>
                <a:t>=</a:t>
              </a:r>
              <a:endParaRPr lang="en-US" sz="3200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20" name="Rectangle 119"/>
            <p:cNvSpPr/>
            <p:nvPr/>
          </p:nvSpPr>
          <p:spPr>
            <a:xfrm>
              <a:off x="4953000" y="5105400"/>
              <a:ext cx="2438669" cy="70788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2000" dirty="0" smtClean="0">
                  <a:solidFill>
                    <a:srgbClr val="0066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itchFamily="34" charset="0"/>
                  <a:cs typeface="Arial" pitchFamily="34" charset="0"/>
                </a:rPr>
                <a:t>Area under the </a:t>
              </a:r>
              <a:br>
                <a:rPr lang="en-US" sz="2000" dirty="0" smtClean="0">
                  <a:solidFill>
                    <a:srgbClr val="0066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itchFamily="34" charset="0"/>
                  <a:cs typeface="Arial" pitchFamily="34" charset="0"/>
                </a:rPr>
              </a:br>
              <a:r>
                <a:rPr lang="en-US" sz="2000" dirty="0" smtClean="0">
                  <a:solidFill>
                    <a:srgbClr val="0066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itchFamily="34" charset="0"/>
                  <a:cs typeface="Arial" pitchFamily="34" charset="0"/>
                </a:rPr>
                <a:t>(a-t</a:t>
              </a:r>
              <a:r>
                <a:rPr lang="en-US" sz="2000" dirty="0">
                  <a:solidFill>
                    <a:srgbClr val="0066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itchFamily="34" charset="0"/>
                  <a:cs typeface="Arial" pitchFamily="34" charset="0"/>
                </a:rPr>
                <a:t>) </a:t>
              </a:r>
              <a:r>
                <a:rPr lang="en-US" sz="2000" dirty="0" smtClean="0">
                  <a:solidFill>
                    <a:srgbClr val="0066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itchFamily="34" charset="0"/>
                  <a:cs typeface="Arial" pitchFamily="34" charset="0"/>
                </a:rPr>
                <a:t>graph</a:t>
              </a:r>
              <a:endParaRPr lang="en-US" sz="2000" dirty="0">
                <a:solidFill>
                  <a:srgbClr val="006600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pic>
        <p:nvPicPr>
          <p:cNvPr id="21" name="Audio 20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xmlns="" r:embed="rId4"/>
              </p:ext>
            </p:extLst>
          </p:nvPr>
        </p:nvPicPr>
        <p:blipFill>
          <a:blip r:embed="rId5" cstate="print"/>
          <a:stretch>
            <a:fillRect/>
          </a:stretch>
        </p:blipFill>
        <p:spPr>
          <a:xfrm>
            <a:off x="8382000" y="6096000"/>
            <a:ext cx="609600" cy="6096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xmlns="" val="2342893530"/>
      </p:ext>
    </p:extLst>
  </p:cSld>
  <p:clrMapOvr>
    <a:masterClrMapping/>
  </p:clrMapOvr>
  <p:transition advClick="0" advTm="88557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1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10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1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1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6" dur="5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9" dur="5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500"/>
                            </p:stCondLst>
                            <p:childTnLst>
                              <p:par>
                                <p:cTn id="6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6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1"/>
                </p:tgtEl>
              </p:cMediaNode>
            </p:audio>
          </p:childTnLst>
        </p:cTn>
      </p:par>
    </p:tnLst>
    <p:bldLst>
      <p:bldP spid="96" grpId="0" animBg="1"/>
      <p:bldP spid="97" grpId="0" animBg="1"/>
      <p:bldP spid="98" grpId="0" animBg="1"/>
      <p:bldP spid="99" grpId="0"/>
      <p:bldP spid="111" grpId="0"/>
      <p:bldP spid="113" grpId="0"/>
      <p:bldP spid="114" grpId="0" animBg="1"/>
      <p:bldP spid="115" grpId="0" animBg="1"/>
      <p:bldP spid="116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TextBox 37"/>
          <p:cNvSpPr txBox="1"/>
          <p:nvPr/>
        </p:nvSpPr>
        <p:spPr>
          <a:xfrm>
            <a:off x="533400" y="76200"/>
            <a:ext cx="8305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Arial" pitchFamily="34" charset="0"/>
                <a:cs typeface="Arial" pitchFamily="34" charset="0"/>
              </a:rPr>
              <a:t>The motion of an object along a straight horizontal path is shown by the graphs 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below. </a:t>
            </a:r>
            <a:r>
              <a:rPr lang="en-US" dirty="0">
                <a:latin typeface="Arial" pitchFamily="34" charset="0"/>
                <a:cs typeface="Arial" pitchFamily="34" charset="0"/>
              </a:rPr>
              <a:t>Determine the displacement of the 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object. </a:t>
            </a:r>
            <a:endParaRPr lang="en-US" dirty="0"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10" name="Group 9"/>
          <p:cNvGrpSpPr/>
          <p:nvPr/>
        </p:nvGrpSpPr>
        <p:grpSpPr>
          <a:xfrm>
            <a:off x="321145" y="1066800"/>
            <a:ext cx="8368789" cy="3886199"/>
            <a:chOff x="321145" y="1219200"/>
            <a:chExt cx="8368789" cy="3886199"/>
          </a:xfrm>
        </p:grpSpPr>
        <p:grpSp>
          <p:nvGrpSpPr>
            <p:cNvPr id="3" name="Group 2"/>
            <p:cNvGrpSpPr>
              <a:grpSpLocks/>
            </p:cNvGrpSpPr>
            <p:nvPr/>
          </p:nvGrpSpPr>
          <p:grpSpPr bwMode="auto">
            <a:xfrm>
              <a:off x="321145" y="1219200"/>
              <a:ext cx="8368789" cy="3809129"/>
              <a:chOff x="2085" y="3171"/>
              <a:chExt cx="8500" cy="2936"/>
            </a:xfrm>
          </p:grpSpPr>
          <p:sp>
            <p:nvSpPr>
              <p:cNvPr id="17" name="Text Box 209"/>
              <p:cNvSpPr txBox="1">
                <a:spLocks noChangeArrowheads="1"/>
              </p:cNvSpPr>
              <p:nvPr/>
            </p:nvSpPr>
            <p:spPr bwMode="auto">
              <a:xfrm>
                <a:off x="3771" y="5755"/>
                <a:ext cx="551" cy="33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pPr marL="0" marR="0">
                  <a:lnSpc>
                    <a:spcPct val="115000"/>
                  </a:lnSpc>
                  <a:spcBef>
                    <a:spcPts val="0"/>
                  </a:spcBef>
                  <a:spcAft>
                    <a:spcPts val="1000"/>
                  </a:spcAft>
                </a:pPr>
                <a:r>
                  <a:rPr lang="en-US" sz="2000" dirty="0" smtClean="0">
                    <a:effectLst/>
                    <a:latin typeface="Times New Roman" pitchFamily="18" charset="0"/>
                    <a:ea typeface="Calibri"/>
                    <a:cs typeface="Times New Roman" pitchFamily="18" charset="0"/>
                  </a:rPr>
                  <a:t>5</a:t>
                </a:r>
                <a:endParaRPr lang="en-US" sz="2000" dirty="0">
                  <a:effectLst/>
                  <a:latin typeface="Times New Roman" pitchFamily="18" charset="0"/>
                  <a:ea typeface="Calibri"/>
                  <a:cs typeface="Times New Roman" pitchFamily="18" charset="0"/>
                </a:endParaRPr>
              </a:p>
            </p:txBody>
          </p:sp>
          <p:sp>
            <p:nvSpPr>
              <p:cNvPr id="18" name="Text Box 210"/>
              <p:cNvSpPr txBox="1">
                <a:spLocks noChangeArrowheads="1"/>
              </p:cNvSpPr>
              <p:nvPr/>
            </p:nvSpPr>
            <p:spPr bwMode="auto">
              <a:xfrm>
                <a:off x="5293" y="5501"/>
                <a:ext cx="723" cy="4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pPr marL="0" marR="0">
                  <a:lnSpc>
                    <a:spcPct val="115000"/>
                  </a:lnSpc>
                  <a:spcBef>
                    <a:spcPts val="0"/>
                  </a:spcBef>
                  <a:spcAft>
                    <a:spcPts val="1000"/>
                  </a:spcAft>
                </a:pPr>
                <a:r>
                  <a:rPr lang="en-US" sz="2000" i="1" dirty="0">
                    <a:effectLst/>
                    <a:latin typeface="Times New Roman" pitchFamily="18" charset="0"/>
                    <a:ea typeface="Calibri"/>
                    <a:cs typeface="Times New Roman" pitchFamily="18" charset="0"/>
                  </a:rPr>
                  <a:t>t (s)</a:t>
                </a:r>
                <a:endParaRPr lang="en-US" sz="2000" dirty="0">
                  <a:effectLst/>
                  <a:latin typeface="Times New Roman" pitchFamily="18" charset="0"/>
                  <a:ea typeface="Calibri"/>
                  <a:cs typeface="Times New Roman" pitchFamily="18" charset="0"/>
                </a:endParaRPr>
              </a:p>
            </p:txBody>
          </p:sp>
          <p:cxnSp>
            <p:nvCxnSpPr>
              <p:cNvPr id="20" name="Line 212"/>
              <p:cNvCxnSpPr/>
              <p:nvPr/>
            </p:nvCxnSpPr>
            <p:spPr bwMode="auto">
              <a:xfrm flipV="1">
                <a:off x="4545" y="5694"/>
                <a:ext cx="0" cy="120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</p:cxnSp>
          <p:cxnSp>
            <p:nvCxnSpPr>
              <p:cNvPr id="22" name="Line 214"/>
              <p:cNvCxnSpPr/>
              <p:nvPr/>
            </p:nvCxnSpPr>
            <p:spPr bwMode="auto">
              <a:xfrm>
                <a:off x="3188" y="3934"/>
                <a:ext cx="134" cy="0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</p:cxnSp>
          <p:sp>
            <p:nvSpPr>
              <p:cNvPr id="23" name="Text Box 215"/>
              <p:cNvSpPr txBox="1">
                <a:spLocks noChangeArrowheads="1"/>
              </p:cNvSpPr>
              <p:nvPr/>
            </p:nvSpPr>
            <p:spPr bwMode="auto">
              <a:xfrm>
                <a:off x="2533" y="5618"/>
                <a:ext cx="851" cy="37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pPr marL="0" marR="0">
                  <a:lnSpc>
                    <a:spcPct val="115000"/>
                  </a:lnSpc>
                  <a:spcBef>
                    <a:spcPts val="0"/>
                  </a:spcBef>
                  <a:spcAft>
                    <a:spcPts val="1000"/>
                  </a:spcAft>
                </a:pPr>
                <a:r>
                  <a:rPr lang="en-US" sz="2000" i="1" dirty="0">
                    <a:effectLst/>
                    <a:latin typeface="Times New Roman" pitchFamily="18" charset="0"/>
                    <a:ea typeface="Calibri"/>
                    <a:cs typeface="Times New Roman" pitchFamily="18" charset="0"/>
                  </a:rPr>
                  <a:t> </a:t>
                </a:r>
                <a:r>
                  <a:rPr lang="en-US" sz="2000" dirty="0">
                    <a:effectLst/>
                    <a:latin typeface="Times New Roman" pitchFamily="18" charset="0"/>
                    <a:ea typeface="Calibri"/>
                    <a:cs typeface="Times New Roman" pitchFamily="18" charset="0"/>
                  </a:rPr>
                  <a:t>(0,0)</a:t>
                </a:r>
              </a:p>
            </p:txBody>
          </p:sp>
          <p:sp>
            <p:nvSpPr>
              <p:cNvPr id="25" name="Text Box 219"/>
              <p:cNvSpPr txBox="1">
                <a:spLocks noChangeArrowheads="1"/>
              </p:cNvSpPr>
              <p:nvPr/>
            </p:nvSpPr>
            <p:spPr bwMode="auto">
              <a:xfrm>
                <a:off x="2085" y="3171"/>
                <a:ext cx="1377" cy="29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pPr marL="0" marR="0">
                  <a:lnSpc>
                    <a:spcPct val="115000"/>
                  </a:lnSpc>
                  <a:spcBef>
                    <a:spcPts val="0"/>
                  </a:spcBef>
                  <a:spcAft>
                    <a:spcPts val="1000"/>
                  </a:spcAft>
                </a:pPr>
                <a:r>
                  <a:rPr lang="en-ZA" sz="2000" i="1" dirty="0">
                    <a:effectLst/>
                    <a:latin typeface="Times New Roman" pitchFamily="18" charset="0"/>
                    <a:ea typeface="Calibri"/>
                    <a:cs typeface="Times New Roman" pitchFamily="18" charset="0"/>
                  </a:rPr>
                  <a:t>v</a:t>
                </a:r>
                <a:r>
                  <a:rPr lang="en-ZA" sz="2000" dirty="0">
                    <a:effectLst/>
                    <a:latin typeface="Times New Roman" pitchFamily="18" charset="0"/>
                    <a:ea typeface="Calibri"/>
                    <a:cs typeface="Times New Roman" pitchFamily="18" charset="0"/>
                  </a:rPr>
                  <a:t>(</a:t>
                </a:r>
                <a:r>
                  <a:rPr lang="en-ZA" sz="2000" i="1" dirty="0">
                    <a:effectLst/>
                    <a:latin typeface="Times New Roman" pitchFamily="18" charset="0"/>
                    <a:ea typeface="Calibri"/>
                    <a:cs typeface="Times New Roman" pitchFamily="18" charset="0"/>
                  </a:rPr>
                  <a:t>t</a:t>
                </a:r>
                <a:r>
                  <a:rPr lang="en-ZA" sz="2000" dirty="0">
                    <a:effectLst/>
                    <a:latin typeface="Times New Roman" pitchFamily="18" charset="0"/>
                    <a:ea typeface="Calibri"/>
                    <a:cs typeface="Times New Roman" pitchFamily="18" charset="0"/>
                  </a:rPr>
                  <a:t>) (</a:t>
                </a:r>
                <a:r>
                  <a:rPr lang="en-US" sz="2000" dirty="0" smtClean="0">
                    <a:effectLst/>
                    <a:latin typeface="Times New Roman" pitchFamily="18" charset="0"/>
                    <a:ea typeface="Calibri"/>
                    <a:cs typeface="Times New Roman" pitchFamily="18" charset="0"/>
                  </a:rPr>
                  <a:t>m/s)</a:t>
                </a:r>
                <a:endParaRPr lang="en-US" sz="2000" dirty="0">
                  <a:effectLst/>
                  <a:latin typeface="Times New Roman" pitchFamily="18" charset="0"/>
                  <a:ea typeface="Calibri"/>
                  <a:cs typeface="Times New Roman" pitchFamily="18" charset="0"/>
                </a:endParaRPr>
              </a:p>
            </p:txBody>
          </p:sp>
          <p:cxnSp>
            <p:nvCxnSpPr>
              <p:cNvPr id="26" name="Line 220"/>
              <p:cNvCxnSpPr/>
              <p:nvPr/>
            </p:nvCxnSpPr>
            <p:spPr bwMode="auto">
              <a:xfrm flipV="1">
                <a:off x="3321" y="4336"/>
                <a:ext cx="605" cy="1008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</p:cxnSp>
          <p:grpSp>
            <p:nvGrpSpPr>
              <p:cNvPr id="27" name="Group 26"/>
              <p:cNvGrpSpPr>
                <a:grpSpLocks/>
              </p:cNvGrpSpPr>
              <p:nvPr/>
            </p:nvGrpSpPr>
            <p:grpSpPr bwMode="auto">
              <a:xfrm>
                <a:off x="6480" y="3194"/>
                <a:ext cx="4105" cy="2913"/>
                <a:chOff x="6480" y="3194"/>
                <a:chExt cx="4105" cy="2913"/>
              </a:xfrm>
            </p:grpSpPr>
            <p:sp>
              <p:nvSpPr>
                <p:cNvPr id="30" name="Text Box 225"/>
                <p:cNvSpPr txBox="1">
                  <a:spLocks noChangeArrowheads="1"/>
                </p:cNvSpPr>
                <p:nvPr/>
              </p:nvSpPr>
              <p:spPr bwMode="auto">
                <a:xfrm>
                  <a:off x="7197" y="5643"/>
                  <a:ext cx="831" cy="406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rot="0" vert="horz" wrap="square" lIns="91440" tIns="45720" rIns="91440" bIns="45720" anchor="t" anchorCtr="0" upright="1">
                  <a:noAutofit/>
                </a:bodyPr>
                <a:lstStyle/>
                <a:p>
                  <a:pPr marL="0" marR="0">
                    <a:lnSpc>
                      <a:spcPct val="115000"/>
                    </a:lnSpc>
                    <a:spcBef>
                      <a:spcPts val="0"/>
                    </a:spcBef>
                    <a:spcAft>
                      <a:spcPts val="1000"/>
                    </a:spcAft>
                  </a:pPr>
                  <a:r>
                    <a:rPr lang="en-US" sz="2000" i="1" dirty="0">
                      <a:effectLst/>
                      <a:latin typeface="Times New Roman" pitchFamily="18" charset="0"/>
                      <a:ea typeface="Calibri"/>
                      <a:cs typeface="Times New Roman" pitchFamily="18" charset="0"/>
                    </a:rPr>
                    <a:t> </a:t>
                  </a:r>
                  <a:r>
                    <a:rPr lang="en-US" sz="2000" dirty="0">
                      <a:effectLst/>
                      <a:latin typeface="Times New Roman" pitchFamily="18" charset="0"/>
                      <a:ea typeface="Calibri"/>
                      <a:cs typeface="Times New Roman" pitchFamily="18" charset="0"/>
                    </a:rPr>
                    <a:t>(0,0)</a:t>
                  </a:r>
                </a:p>
              </p:txBody>
            </p:sp>
            <p:sp>
              <p:nvSpPr>
                <p:cNvPr id="31" name="Text Box 226"/>
                <p:cNvSpPr txBox="1">
                  <a:spLocks noChangeArrowheads="1"/>
                </p:cNvSpPr>
                <p:nvPr/>
              </p:nvSpPr>
              <p:spPr bwMode="auto">
                <a:xfrm>
                  <a:off x="7361" y="3758"/>
                  <a:ext cx="589" cy="416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rot="0" vert="horz" wrap="square" lIns="91440" tIns="45720" rIns="91440" bIns="45720" anchor="t" anchorCtr="0" upright="1">
                  <a:noAutofit/>
                </a:bodyPr>
                <a:lstStyle/>
                <a:p>
                  <a:pPr marL="0" marR="0">
                    <a:lnSpc>
                      <a:spcPct val="115000"/>
                    </a:lnSpc>
                    <a:spcBef>
                      <a:spcPts val="0"/>
                    </a:spcBef>
                    <a:spcAft>
                      <a:spcPts val="1000"/>
                    </a:spcAft>
                  </a:pPr>
                  <a:r>
                    <a:rPr lang="en-US" sz="2000" dirty="0">
                      <a:effectLst/>
                      <a:latin typeface="Times New Roman" pitchFamily="18" charset="0"/>
                      <a:ea typeface="Calibri"/>
                      <a:cs typeface="Times New Roman" pitchFamily="18" charset="0"/>
                    </a:rPr>
                    <a:t>30</a:t>
                  </a:r>
                </a:p>
              </p:txBody>
            </p:sp>
            <p:cxnSp>
              <p:nvCxnSpPr>
                <p:cNvPr id="32" name="Line 227"/>
                <p:cNvCxnSpPr/>
                <p:nvPr/>
              </p:nvCxnSpPr>
              <p:spPr bwMode="auto">
                <a:xfrm>
                  <a:off x="7796" y="3934"/>
                  <a:ext cx="144" cy="0"/>
                </a:xfrm>
                <a:prstGeom prst="line">
                  <a:avLst/>
                </a:prstGeom>
                <a:noFill/>
                <a:ln w="2857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</p:cxnSp>
            <p:sp>
              <p:nvSpPr>
                <p:cNvPr id="33" name="Text Box 228"/>
                <p:cNvSpPr txBox="1">
                  <a:spLocks noChangeArrowheads="1"/>
                </p:cNvSpPr>
                <p:nvPr/>
              </p:nvSpPr>
              <p:spPr bwMode="auto">
                <a:xfrm>
                  <a:off x="9885" y="5499"/>
                  <a:ext cx="700" cy="43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rot="0" vert="horz" wrap="square" lIns="91440" tIns="45720" rIns="91440" bIns="45720" anchor="t" anchorCtr="0" upright="1">
                  <a:noAutofit/>
                </a:bodyPr>
                <a:lstStyle/>
                <a:p>
                  <a:pPr marL="0" marR="0">
                    <a:lnSpc>
                      <a:spcPct val="115000"/>
                    </a:lnSpc>
                    <a:spcBef>
                      <a:spcPts val="0"/>
                    </a:spcBef>
                    <a:spcAft>
                      <a:spcPts val="1000"/>
                    </a:spcAft>
                  </a:pPr>
                  <a:r>
                    <a:rPr lang="en-US" sz="2000" i="1" dirty="0">
                      <a:effectLst/>
                      <a:latin typeface="Times New Roman" pitchFamily="18" charset="0"/>
                      <a:ea typeface="Calibri"/>
                      <a:cs typeface="Times New Roman" pitchFamily="18" charset="0"/>
                    </a:rPr>
                    <a:t>t (s)</a:t>
                  </a:r>
                  <a:endParaRPr lang="en-US" sz="2000" dirty="0">
                    <a:effectLst/>
                    <a:latin typeface="Times New Roman" pitchFamily="18" charset="0"/>
                    <a:ea typeface="Calibri"/>
                    <a:cs typeface="Times New Roman" pitchFamily="18" charset="0"/>
                  </a:endParaRPr>
                </a:p>
              </p:txBody>
            </p:sp>
            <p:sp>
              <p:nvSpPr>
                <p:cNvPr id="34" name="Text Box 229"/>
                <p:cNvSpPr txBox="1">
                  <a:spLocks noChangeArrowheads="1"/>
                </p:cNvSpPr>
                <p:nvPr/>
              </p:nvSpPr>
              <p:spPr bwMode="auto">
                <a:xfrm>
                  <a:off x="6480" y="3194"/>
                  <a:ext cx="1485" cy="38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rot="0" vert="horz" wrap="square" lIns="91440" tIns="45720" rIns="91440" bIns="45720" anchor="t" anchorCtr="0" upright="1">
                  <a:noAutofit/>
                </a:bodyPr>
                <a:lstStyle/>
                <a:p>
                  <a:pPr marL="0" marR="0">
                    <a:lnSpc>
                      <a:spcPct val="115000"/>
                    </a:lnSpc>
                    <a:spcBef>
                      <a:spcPts val="0"/>
                    </a:spcBef>
                    <a:spcAft>
                      <a:spcPts val="1000"/>
                    </a:spcAft>
                  </a:pPr>
                  <a:r>
                    <a:rPr lang="en-ZA" sz="2000" i="1" dirty="0">
                      <a:effectLst/>
                      <a:latin typeface="Times New Roman" pitchFamily="18" charset="0"/>
                      <a:ea typeface="Calibri"/>
                      <a:cs typeface="Times New Roman" pitchFamily="18" charset="0"/>
                    </a:rPr>
                    <a:t>a </a:t>
                  </a:r>
                  <a:r>
                    <a:rPr lang="en-ZA" sz="2000" dirty="0">
                      <a:effectLst/>
                      <a:latin typeface="Times New Roman" pitchFamily="18" charset="0"/>
                      <a:ea typeface="Calibri"/>
                      <a:cs typeface="Times New Roman" pitchFamily="18" charset="0"/>
                    </a:rPr>
                    <a:t>(</a:t>
                  </a:r>
                  <a:r>
                    <a:rPr lang="en-ZA" sz="2000" i="1" dirty="0">
                      <a:effectLst/>
                      <a:latin typeface="Times New Roman" pitchFamily="18" charset="0"/>
                      <a:ea typeface="Calibri"/>
                      <a:cs typeface="Times New Roman" pitchFamily="18" charset="0"/>
                    </a:rPr>
                    <a:t>t</a:t>
                  </a:r>
                  <a:r>
                    <a:rPr lang="en-ZA" sz="2000" dirty="0">
                      <a:effectLst/>
                      <a:latin typeface="Times New Roman" pitchFamily="18" charset="0"/>
                      <a:ea typeface="Calibri"/>
                      <a:cs typeface="Times New Roman" pitchFamily="18" charset="0"/>
                    </a:rPr>
                    <a:t>) (</a:t>
                  </a:r>
                  <a:r>
                    <a:rPr lang="en-US" sz="2000" dirty="0" smtClean="0">
                      <a:effectLst/>
                      <a:latin typeface="Times New Roman" pitchFamily="18" charset="0"/>
                      <a:ea typeface="Calibri"/>
                      <a:cs typeface="Times New Roman" pitchFamily="18" charset="0"/>
                    </a:rPr>
                    <a:t>m/s</a:t>
                  </a:r>
                  <a:r>
                    <a:rPr lang="en-US" sz="2000" baseline="30000" dirty="0" smtClean="0">
                      <a:effectLst/>
                      <a:latin typeface="Times New Roman" pitchFamily="18" charset="0"/>
                      <a:ea typeface="Calibri"/>
                      <a:cs typeface="Times New Roman" pitchFamily="18" charset="0"/>
                    </a:rPr>
                    <a:t>2</a:t>
                  </a:r>
                  <a:r>
                    <a:rPr lang="en-US" sz="2000" dirty="0">
                      <a:effectLst/>
                      <a:latin typeface="Times New Roman" pitchFamily="18" charset="0"/>
                      <a:ea typeface="Calibri"/>
                      <a:cs typeface="Times New Roman" pitchFamily="18" charset="0"/>
                    </a:rPr>
                    <a:t>)</a:t>
                  </a:r>
                </a:p>
              </p:txBody>
            </p:sp>
            <p:cxnSp>
              <p:nvCxnSpPr>
                <p:cNvPr id="35" name="Line 230"/>
                <p:cNvCxnSpPr/>
                <p:nvPr/>
              </p:nvCxnSpPr>
              <p:spPr bwMode="auto">
                <a:xfrm>
                  <a:off x="7950" y="3934"/>
                  <a:ext cx="600" cy="2"/>
                </a:xfrm>
                <a:prstGeom prst="line">
                  <a:avLst/>
                </a:prstGeom>
                <a:noFill/>
                <a:ln w="2857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</p:cxnSp>
            <p:sp>
              <p:nvSpPr>
                <p:cNvPr id="36" name="Text Box 231"/>
                <p:cNvSpPr txBox="1">
                  <a:spLocks noChangeArrowheads="1"/>
                </p:cNvSpPr>
                <p:nvPr/>
              </p:nvSpPr>
              <p:spPr bwMode="auto">
                <a:xfrm>
                  <a:off x="8406" y="5806"/>
                  <a:ext cx="551" cy="301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rot="0" vert="horz" wrap="square" lIns="91440" tIns="45720" rIns="91440" bIns="45720" anchor="t" anchorCtr="0" upright="1">
                  <a:noAutofit/>
                </a:bodyPr>
                <a:lstStyle/>
                <a:p>
                  <a:pPr marL="0" marR="0">
                    <a:lnSpc>
                      <a:spcPct val="115000"/>
                    </a:lnSpc>
                    <a:spcBef>
                      <a:spcPts val="0"/>
                    </a:spcBef>
                    <a:spcAft>
                      <a:spcPts val="1000"/>
                    </a:spcAft>
                  </a:pPr>
                  <a:r>
                    <a:rPr lang="en-US" sz="2000" dirty="0" smtClean="0">
                      <a:effectLst/>
                      <a:latin typeface="Times New Roman" pitchFamily="18" charset="0"/>
                      <a:ea typeface="Calibri"/>
                      <a:cs typeface="Times New Roman" pitchFamily="18" charset="0"/>
                    </a:rPr>
                    <a:t>5</a:t>
                  </a:r>
                  <a:endParaRPr lang="en-US" sz="2000" dirty="0">
                    <a:effectLst/>
                    <a:latin typeface="Times New Roman" pitchFamily="18" charset="0"/>
                    <a:ea typeface="Calibri"/>
                    <a:cs typeface="Times New Roman" pitchFamily="18" charset="0"/>
                  </a:endParaRPr>
                </a:p>
              </p:txBody>
            </p:sp>
          </p:grpSp>
        </p:grpSp>
        <p:cxnSp>
          <p:nvCxnSpPr>
            <p:cNvPr id="4" name="Line 230"/>
            <p:cNvCxnSpPr/>
            <p:nvPr/>
          </p:nvCxnSpPr>
          <p:spPr bwMode="auto">
            <a:xfrm flipH="1" flipV="1">
              <a:off x="6705599" y="2209458"/>
              <a:ext cx="10012" cy="1600543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cxnSp>
          <p:nvCxnSpPr>
            <p:cNvPr id="5" name="Line 223"/>
            <p:cNvCxnSpPr/>
            <p:nvPr/>
          </p:nvCxnSpPr>
          <p:spPr bwMode="auto">
            <a:xfrm flipV="1">
              <a:off x="7315199" y="4495457"/>
              <a:ext cx="0" cy="186811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sp>
          <p:nvSpPr>
            <p:cNvPr id="6" name="Text Box 231"/>
            <p:cNvSpPr txBox="1">
              <a:spLocks noChangeArrowheads="1"/>
            </p:cNvSpPr>
            <p:nvPr/>
          </p:nvSpPr>
          <p:spPr bwMode="auto">
            <a:xfrm>
              <a:off x="7086599" y="4620188"/>
              <a:ext cx="542446" cy="40866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 marL="0" marR="0">
                <a:lnSpc>
                  <a:spcPct val="115000"/>
                </a:lnSpc>
                <a:spcBef>
                  <a:spcPts val="0"/>
                </a:spcBef>
                <a:spcAft>
                  <a:spcPts val="1000"/>
                </a:spcAft>
              </a:pPr>
              <a:r>
                <a:rPr lang="en-US" sz="2000" dirty="0" smtClean="0">
                  <a:effectLst/>
                  <a:latin typeface="Times New Roman" pitchFamily="18" charset="0"/>
                  <a:ea typeface="Calibri"/>
                  <a:cs typeface="Times New Roman" pitchFamily="18" charset="0"/>
                </a:rPr>
                <a:t>10</a:t>
              </a:r>
              <a:endParaRPr lang="en-US" sz="2000" dirty="0">
                <a:effectLst/>
                <a:latin typeface="Times New Roman" pitchFamily="18" charset="0"/>
                <a:ea typeface="Times New Roman"/>
                <a:cs typeface="Times New Roman" pitchFamily="18" charset="0"/>
              </a:endParaRPr>
            </a:p>
          </p:txBody>
        </p:sp>
        <p:cxnSp>
          <p:nvCxnSpPr>
            <p:cNvPr id="7" name="Line 212"/>
            <p:cNvCxnSpPr/>
            <p:nvPr/>
          </p:nvCxnSpPr>
          <p:spPr bwMode="auto">
            <a:xfrm flipV="1">
              <a:off x="2133600" y="4492524"/>
              <a:ext cx="0" cy="155676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sp>
          <p:nvSpPr>
            <p:cNvPr id="8" name="Text Box 209"/>
            <p:cNvSpPr txBox="1">
              <a:spLocks noChangeArrowheads="1"/>
            </p:cNvSpPr>
            <p:nvPr/>
          </p:nvSpPr>
          <p:spPr bwMode="auto">
            <a:xfrm>
              <a:off x="2505555" y="4595527"/>
              <a:ext cx="542446" cy="5098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 marL="0" marR="0">
                <a:lnSpc>
                  <a:spcPct val="115000"/>
                </a:lnSpc>
                <a:spcBef>
                  <a:spcPts val="0"/>
                </a:spcBef>
                <a:spcAft>
                  <a:spcPts val="1000"/>
                </a:spcAft>
              </a:pPr>
              <a:r>
                <a:rPr lang="en-US" sz="2000" dirty="0" smtClean="0">
                  <a:effectLst/>
                  <a:latin typeface="Times New Roman" pitchFamily="18" charset="0"/>
                  <a:ea typeface="Calibri"/>
                  <a:cs typeface="Times New Roman" pitchFamily="18" charset="0"/>
                </a:rPr>
                <a:t>10</a:t>
              </a:r>
              <a:endParaRPr lang="en-US" sz="2000" dirty="0">
                <a:effectLst/>
                <a:latin typeface="Times New Roman" pitchFamily="18" charset="0"/>
                <a:ea typeface="Times New Roman"/>
                <a:cs typeface="Times New Roman" pitchFamily="18" charset="0"/>
              </a:endParaRPr>
            </a:p>
          </p:txBody>
        </p:sp>
        <p:cxnSp>
          <p:nvCxnSpPr>
            <p:cNvPr id="9" name="Line 220"/>
            <p:cNvCxnSpPr/>
            <p:nvPr/>
          </p:nvCxnSpPr>
          <p:spPr bwMode="auto">
            <a:xfrm flipV="1">
              <a:off x="2133600" y="2209109"/>
              <a:ext cx="609571" cy="533749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cxnSp>
          <p:nvCxnSpPr>
            <p:cNvPr id="11" name="Line 230"/>
            <p:cNvCxnSpPr/>
            <p:nvPr/>
          </p:nvCxnSpPr>
          <p:spPr bwMode="auto">
            <a:xfrm flipV="1">
              <a:off x="6705599" y="3809999"/>
              <a:ext cx="609600" cy="0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cxnSp>
          <p:nvCxnSpPr>
            <p:cNvPr id="12" name="Line 223"/>
            <p:cNvCxnSpPr/>
            <p:nvPr/>
          </p:nvCxnSpPr>
          <p:spPr bwMode="auto">
            <a:xfrm flipV="1">
              <a:off x="6705599" y="4495457"/>
              <a:ext cx="0" cy="186811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cxnSp>
          <p:nvCxnSpPr>
            <p:cNvPr id="13" name="Line 227"/>
            <p:cNvCxnSpPr/>
            <p:nvPr/>
          </p:nvCxnSpPr>
          <p:spPr bwMode="auto">
            <a:xfrm>
              <a:off x="5954235" y="3809657"/>
              <a:ext cx="141765" cy="0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sp>
          <p:nvSpPr>
            <p:cNvPr id="14" name="Text Box 226"/>
            <p:cNvSpPr txBox="1">
              <a:spLocks noChangeArrowheads="1"/>
            </p:cNvSpPr>
            <p:nvPr/>
          </p:nvSpPr>
          <p:spPr bwMode="auto">
            <a:xfrm>
              <a:off x="5516144" y="3574781"/>
              <a:ext cx="579856" cy="5396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 marL="0" marR="0">
                <a:lnSpc>
                  <a:spcPct val="115000"/>
                </a:lnSpc>
                <a:spcBef>
                  <a:spcPts val="0"/>
                </a:spcBef>
                <a:spcAft>
                  <a:spcPts val="1000"/>
                </a:spcAft>
              </a:pPr>
              <a:r>
                <a:rPr lang="en-US" sz="2000" dirty="0">
                  <a:effectLst/>
                  <a:latin typeface="Times New Roman" pitchFamily="18" charset="0"/>
                  <a:ea typeface="Calibri"/>
                  <a:cs typeface="Times New Roman" pitchFamily="18" charset="0"/>
                </a:rPr>
                <a:t>10</a:t>
              </a:r>
              <a:endParaRPr lang="en-US" sz="2000" dirty="0">
                <a:effectLst/>
                <a:latin typeface="Times New Roman" pitchFamily="18" charset="0"/>
                <a:ea typeface="Times New Roman"/>
                <a:cs typeface="Times New Roman" pitchFamily="18" charset="0"/>
              </a:endParaRPr>
            </a:p>
          </p:txBody>
        </p:sp>
        <p:cxnSp>
          <p:nvCxnSpPr>
            <p:cNvPr id="15" name="Line 214"/>
            <p:cNvCxnSpPr/>
            <p:nvPr/>
          </p:nvCxnSpPr>
          <p:spPr bwMode="auto">
            <a:xfrm>
              <a:off x="1406075" y="4038257"/>
              <a:ext cx="131920" cy="0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sp>
          <p:nvSpPr>
            <p:cNvPr id="16" name="Text Box 218"/>
            <p:cNvSpPr txBox="1">
              <a:spLocks noChangeArrowheads="1"/>
            </p:cNvSpPr>
            <p:nvPr/>
          </p:nvSpPr>
          <p:spPr bwMode="auto">
            <a:xfrm>
              <a:off x="976442" y="3733456"/>
              <a:ext cx="547559" cy="6097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 marL="0" marR="0">
                <a:lnSpc>
                  <a:spcPct val="115000"/>
                </a:lnSpc>
                <a:spcBef>
                  <a:spcPts val="0"/>
                </a:spcBef>
                <a:spcAft>
                  <a:spcPts val="1000"/>
                </a:spcAft>
              </a:pPr>
              <a:r>
                <a:rPr lang="en-US" sz="2000" dirty="0" smtClean="0">
                  <a:effectLst/>
                  <a:latin typeface="Times New Roman" pitchFamily="18" charset="0"/>
                  <a:ea typeface="Calibri"/>
                  <a:cs typeface="Times New Roman" pitchFamily="18" charset="0"/>
                </a:rPr>
                <a:t>50</a:t>
              </a:r>
              <a:endParaRPr lang="en-US" sz="2000" dirty="0">
                <a:effectLst/>
                <a:latin typeface="Times New Roman" pitchFamily="18" charset="0"/>
                <a:ea typeface="Times New Roman"/>
                <a:cs typeface="Times New Roman" pitchFamily="18" charset="0"/>
              </a:endParaRPr>
            </a:p>
          </p:txBody>
        </p:sp>
        <p:cxnSp>
          <p:nvCxnSpPr>
            <p:cNvPr id="41" name="Line 114"/>
            <p:cNvCxnSpPr/>
            <p:nvPr/>
          </p:nvCxnSpPr>
          <p:spPr bwMode="auto">
            <a:xfrm flipV="1">
              <a:off x="1524135" y="1447220"/>
              <a:ext cx="11415" cy="3060658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 type="arrow" w="sm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cxnSp>
          <p:nvCxnSpPr>
            <p:cNvPr id="42" name="Line 112"/>
            <p:cNvCxnSpPr/>
            <p:nvPr/>
          </p:nvCxnSpPr>
          <p:spPr bwMode="auto">
            <a:xfrm>
              <a:off x="1501306" y="4495660"/>
              <a:ext cx="2002814" cy="0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 type="arrow" w="sm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cxnSp>
          <p:nvCxnSpPr>
            <p:cNvPr id="43" name="Line 114"/>
            <p:cNvCxnSpPr/>
            <p:nvPr/>
          </p:nvCxnSpPr>
          <p:spPr bwMode="auto">
            <a:xfrm flipV="1">
              <a:off x="6071812" y="1434616"/>
              <a:ext cx="11415" cy="3060658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 type="arrow" w="sm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cxnSp>
          <p:nvCxnSpPr>
            <p:cNvPr id="44" name="Line 112"/>
            <p:cNvCxnSpPr/>
            <p:nvPr/>
          </p:nvCxnSpPr>
          <p:spPr bwMode="auto">
            <a:xfrm>
              <a:off x="6074386" y="4495457"/>
              <a:ext cx="2002814" cy="0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 type="arrow" w="sm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sp>
          <p:nvSpPr>
            <p:cNvPr id="45" name="Text Box 226"/>
            <p:cNvSpPr txBox="1">
              <a:spLocks noChangeArrowheads="1"/>
            </p:cNvSpPr>
            <p:nvPr/>
          </p:nvSpPr>
          <p:spPr bwMode="auto">
            <a:xfrm>
              <a:off x="833878" y="2514257"/>
              <a:ext cx="690122" cy="5396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 marL="0" marR="0">
                <a:lnSpc>
                  <a:spcPct val="115000"/>
                </a:lnSpc>
                <a:spcBef>
                  <a:spcPts val="0"/>
                </a:spcBef>
                <a:spcAft>
                  <a:spcPts val="1000"/>
                </a:spcAft>
              </a:pPr>
              <a:r>
                <a:rPr lang="en-US" sz="2000" dirty="0" smtClean="0">
                  <a:effectLst/>
                  <a:latin typeface="Times New Roman" pitchFamily="18" charset="0"/>
                  <a:ea typeface="Calibri"/>
                  <a:cs typeface="Times New Roman" pitchFamily="18" charset="0"/>
                </a:rPr>
                <a:t>200</a:t>
              </a:r>
              <a:endParaRPr lang="en-US" sz="2000" dirty="0">
                <a:effectLst/>
                <a:latin typeface="Times New Roman" pitchFamily="18" charset="0"/>
                <a:ea typeface="Times New Roman"/>
                <a:cs typeface="Times New Roman" pitchFamily="18" charset="0"/>
              </a:endParaRPr>
            </a:p>
          </p:txBody>
        </p:sp>
        <p:cxnSp>
          <p:nvCxnSpPr>
            <p:cNvPr id="46" name="Line 227"/>
            <p:cNvCxnSpPr/>
            <p:nvPr/>
          </p:nvCxnSpPr>
          <p:spPr bwMode="auto">
            <a:xfrm>
              <a:off x="1382223" y="2742857"/>
              <a:ext cx="141777" cy="0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cxnSp>
          <p:nvCxnSpPr>
            <p:cNvPr id="47" name="Line 230"/>
            <p:cNvCxnSpPr/>
            <p:nvPr/>
          </p:nvCxnSpPr>
          <p:spPr bwMode="auto">
            <a:xfrm flipV="1">
              <a:off x="7315199" y="3809658"/>
              <a:ext cx="0" cy="709328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</p:grpSp>
      <p:sp>
        <p:nvSpPr>
          <p:cNvPr id="40" name="Freeform 39"/>
          <p:cNvSpPr/>
          <p:nvPr/>
        </p:nvSpPr>
        <p:spPr>
          <a:xfrm>
            <a:off x="304449" y="1477384"/>
            <a:ext cx="3732005" cy="5041652"/>
          </a:xfrm>
          <a:custGeom>
            <a:avLst/>
            <a:gdLst>
              <a:gd name="connsiteX0" fmla="*/ 1524000 w 1524000"/>
              <a:gd name="connsiteY0" fmla="*/ 4814454 h 5527963"/>
              <a:gd name="connsiteX1" fmla="*/ 221673 w 1524000"/>
              <a:gd name="connsiteY1" fmla="*/ 4842163 h 5527963"/>
              <a:gd name="connsiteX2" fmla="*/ 193964 w 1524000"/>
              <a:gd name="connsiteY2" fmla="*/ 699654 h 5527963"/>
              <a:gd name="connsiteX3" fmla="*/ 955964 w 1524000"/>
              <a:gd name="connsiteY3" fmla="*/ 644236 h 5527963"/>
              <a:gd name="connsiteX0" fmla="*/ 4651664 w 4651664"/>
              <a:gd name="connsiteY0" fmla="*/ 4966854 h 5553363"/>
              <a:gd name="connsiteX1" fmla="*/ 668482 w 4651664"/>
              <a:gd name="connsiteY1" fmla="*/ 4842163 h 5553363"/>
              <a:gd name="connsiteX2" fmla="*/ 640773 w 4651664"/>
              <a:gd name="connsiteY2" fmla="*/ 699654 h 5553363"/>
              <a:gd name="connsiteX3" fmla="*/ 1402773 w 4651664"/>
              <a:gd name="connsiteY3" fmla="*/ 644236 h 5553363"/>
              <a:gd name="connsiteX0" fmla="*/ 4702075 w 4702075"/>
              <a:gd name="connsiteY0" fmla="*/ 5043054 h 5642263"/>
              <a:gd name="connsiteX1" fmla="*/ 718893 w 4702075"/>
              <a:gd name="connsiteY1" fmla="*/ 4918363 h 5642263"/>
              <a:gd name="connsiteX2" fmla="*/ 388714 w 4702075"/>
              <a:gd name="connsiteY2" fmla="*/ 699654 h 5642263"/>
              <a:gd name="connsiteX3" fmla="*/ 1453184 w 4702075"/>
              <a:gd name="connsiteY3" fmla="*/ 720436 h 5642263"/>
              <a:gd name="connsiteX0" fmla="*/ 4702075 w 4702075"/>
              <a:gd name="connsiteY0" fmla="*/ 5059218 h 5658427"/>
              <a:gd name="connsiteX1" fmla="*/ 718893 w 4702075"/>
              <a:gd name="connsiteY1" fmla="*/ 4934527 h 5658427"/>
              <a:gd name="connsiteX2" fmla="*/ 388714 w 4702075"/>
              <a:gd name="connsiteY2" fmla="*/ 715818 h 5658427"/>
              <a:gd name="connsiteX3" fmla="*/ 1065321 w 4702075"/>
              <a:gd name="connsiteY3" fmla="*/ 639618 h 5658427"/>
              <a:gd name="connsiteX0" fmla="*/ 4327457 w 4327457"/>
              <a:gd name="connsiteY0" fmla="*/ 5016500 h 5373254"/>
              <a:gd name="connsiteX1" fmla="*/ 775279 w 4327457"/>
              <a:gd name="connsiteY1" fmla="*/ 4635500 h 5373254"/>
              <a:gd name="connsiteX2" fmla="*/ 14096 w 4327457"/>
              <a:gd name="connsiteY2" fmla="*/ 673100 h 5373254"/>
              <a:gd name="connsiteX3" fmla="*/ 690703 w 4327457"/>
              <a:gd name="connsiteY3" fmla="*/ 596900 h 5373254"/>
              <a:gd name="connsiteX0" fmla="*/ 4142217 w 4142216"/>
              <a:gd name="connsiteY0" fmla="*/ 5041652 h 5201226"/>
              <a:gd name="connsiteX1" fmla="*/ 761573 w 4142216"/>
              <a:gd name="connsiteY1" fmla="*/ 4377317 h 5201226"/>
              <a:gd name="connsiteX2" fmla="*/ 390 w 4142216"/>
              <a:gd name="connsiteY2" fmla="*/ 414917 h 5201226"/>
              <a:gd name="connsiteX3" fmla="*/ 676997 w 4142216"/>
              <a:gd name="connsiteY3" fmla="*/ 338717 h 5201226"/>
              <a:gd name="connsiteX0" fmla="*/ 4142217 w 4142217"/>
              <a:gd name="connsiteY0" fmla="*/ 5041652 h 5041652"/>
              <a:gd name="connsiteX1" fmla="*/ 761573 w 4142217"/>
              <a:gd name="connsiteY1" fmla="*/ 4377317 h 5041652"/>
              <a:gd name="connsiteX2" fmla="*/ 390 w 4142217"/>
              <a:gd name="connsiteY2" fmla="*/ 414917 h 5041652"/>
              <a:gd name="connsiteX3" fmla="*/ 676997 w 4142217"/>
              <a:gd name="connsiteY3" fmla="*/ 338717 h 50416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142217" h="5041652">
                <a:moveTo>
                  <a:pt x="4142217" y="5041652"/>
                </a:moveTo>
                <a:cubicBezTo>
                  <a:pt x="3530418" y="4973403"/>
                  <a:pt x="1451878" y="5148440"/>
                  <a:pt x="761573" y="4377317"/>
                </a:cubicBezTo>
                <a:cubicBezTo>
                  <a:pt x="71269" y="3606195"/>
                  <a:pt x="14486" y="1088017"/>
                  <a:pt x="390" y="414917"/>
                </a:cubicBezTo>
                <a:cubicBezTo>
                  <a:pt x="-13706" y="-258183"/>
                  <a:pt x="357188" y="16599"/>
                  <a:pt x="676997" y="338717"/>
                </a:cubicBezTo>
              </a:path>
            </a:pathLst>
          </a:custGeom>
          <a:ln w="28575">
            <a:solidFill>
              <a:srgbClr val="FF0000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48" name="Rectangle 47"/>
          <p:cNvSpPr/>
          <p:nvPr/>
        </p:nvSpPr>
        <p:spPr>
          <a:xfrm>
            <a:off x="457200" y="1828800"/>
            <a:ext cx="98296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</a:t>
            </a:r>
            <a:r>
              <a:rPr lang="en-US" sz="2000" i="1" baseline="-250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f</a:t>
            </a:r>
            <a:r>
              <a:rPr lang="en-US" sz="2000" i="1" baseline="-25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=</a:t>
            </a:r>
            <a:r>
              <a:rPr lang="en-US" sz="2000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250 </a:t>
            </a:r>
            <a:endParaRPr lang="en-US" sz="20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0" name="Rectangle 49"/>
          <p:cNvSpPr/>
          <p:nvPr/>
        </p:nvSpPr>
        <p:spPr>
          <a:xfrm>
            <a:off x="4114800" y="6260068"/>
            <a:ext cx="163217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i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  <a:sym typeface="Symbol"/>
              </a:rPr>
              <a:t>v</a:t>
            </a:r>
            <a:r>
              <a:rPr lang="en-US" sz="2000" i="1" baseline="-250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  <a:sym typeface="Symbol"/>
              </a:rPr>
              <a:t>f</a:t>
            </a:r>
            <a:r>
              <a:rPr lang="en-US" sz="2000" i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  <a:sym typeface="Symbol"/>
              </a:rPr>
              <a:t>  = </a:t>
            </a:r>
            <a:r>
              <a:rPr lang="en-US" sz="2000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  <a:sym typeface="Symbol"/>
              </a:rPr>
              <a:t>250 m/s</a:t>
            </a:r>
            <a:endParaRPr lang="en-US" sz="20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1" name="Audio 20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xmlns="" r:embed="rId4"/>
              </p:ext>
            </p:extLst>
          </p:nvPr>
        </p:nvPicPr>
        <p:blipFill>
          <a:blip r:embed="rId5" cstate="print"/>
          <a:stretch>
            <a:fillRect/>
          </a:stretch>
        </p:blipFill>
        <p:spPr>
          <a:xfrm>
            <a:off x="8382000" y="6096000"/>
            <a:ext cx="609600" cy="6096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xmlns="" val="8080337"/>
      </p:ext>
    </p:extLst>
  </p:cSld>
  <p:clrMapOvr>
    <a:masterClrMapping/>
  </p:clrMapOvr>
  <p:transition advClick="0" advTm="5933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1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1"/>
                </p:tgtEl>
              </p:cMediaNode>
            </p:audio>
          </p:childTnLst>
        </p:cTn>
      </p:par>
    </p:tnLst>
    <p:bldLst>
      <p:bldP spid="40" grpId="0" animBg="1"/>
      <p:bldP spid="48" grpId="0"/>
      <p:bldP spid="50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Rectangle 56"/>
          <p:cNvSpPr/>
          <p:nvPr/>
        </p:nvSpPr>
        <p:spPr>
          <a:xfrm>
            <a:off x="1518709" y="3866410"/>
            <a:ext cx="614891" cy="454251"/>
          </a:xfrm>
          <a:prstGeom prst="rect">
            <a:avLst/>
          </a:prstGeom>
          <a:solidFill>
            <a:srgbClr val="9966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533400" y="76200"/>
            <a:ext cx="8305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Arial" pitchFamily="34" charset="0"/>
                <a:cs typeface="Arial" pitchFamily="34" charset="0"/>
              </a:rPr>
              <a:t>The motion of an object along a straight horizontal path is shown by the graphs 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below. </a:t>
            </a:r>
            <a:r>
              <a:rPr lang="en-US" dirty="0">
                <a:latin typeface="Arial" pitchFamily="34" charset="0"/>
                <a:cs typeface="Arial" pitchFamily="34" charset="0"/>
              </a:rPr>
              <a:t>Determine the displacement of the 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object. </a:t>
            </a:r>
            <a:endParaRPr 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5" name="Isosceles Triangle 54"/>
          <p:cNvSpPr/>
          <p:nvPr/>
        </p:nvSpPr>
        <p:spPr>
          <a:xfrm>
            <a:off x="1539049" y="2558809"/>
            <a:ext cx="1204110" cy="1307944"/>
          </a:xfrm>
          <a:prstGeom prst="triangle">
            <a:avLst/>
          </a:prstGeom>
          <a:solidFill>
            <a:srgbClr val="00CC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7" name="Isosceles Triangle 36"/>
          <p:cNvSpPr/>
          <p:nvPr/>
        </p:nvSpPr>
        <p:spPr>
          <a:xfrm>
            <a:off x="2057319" y="2038294"/>
            <a:ext cx="1371681" cy="573953"/>
          </a:xfrm>
          <a:prstGeom prst="triangle">
            <a:avLst/>
          </a:prstGeom>
          <a:solidFill>
            <a:srgbClr val="FF00FF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3" name="Group 2"/>
          <p:cNvGrpSpPr>
            <a:grpSpLocks/>
          </p:cNvGrpSpPr>
          <p:nvPr/>
        </p:nvGrpSpPr>
        <p:grpSpPr bwMode="auto">
          <a:xfrm>
            <a:off x="321145" y="1047353"/>
            <a:ext cx="8368789" cy="3809129"/>
            <a:chOff x="2085" y="3171"/>
            <a:chExt cx="8500" cy="2936"/>
          </a:xfrm>
        </p:grpSpPr>
        <p:sp>
          <p:nvSpPr>
            <p:cNvPr id="17" name="Text Box 209"/>
            <p:cNvSpPr txBox="1">
              <a:spLocks noChangeArrowheads="1"/>
            </p:cNvSpPr>
            <p:nvPr/>
          </p:nvSpPr>
          <p:spPr bwMode="auto">
            <a:xfrm>
              <a:off x="3771" y="5755"/>
              <a:ext cx="551" cy="3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 marL="0" marR="0">
                <a:lnSpc>
                  <a:spcPct val="115000"/>
                </a:lnSpc>
                <a:spcBef>
                  <a:spcPts val="0"/>
                </a:spcBef>
                <a:spcAft>
                  <a:spcPts val="1000"/>
                </a:spcAft>
              </a:pPr>
              <a:r>
                <a:rPr lang="en-US" sz="2000" dirty="0" smtClean="0">
                  <a:effectLst/>
                  <a:latin typeface="Times New Roman" pitchFamily="18" charset="0"/>
                  <a:ea typeface="Calibri"/>
                  <a:cs typeface="Times New Roman" pitchFamily="18" charset="0"/>
                </a:rPr>
                <a:t>5</a:t>
              </a:r>
              <a:endParaRPr lang="en-US" sz="2000" dirty="0">
                <a:effectLst/>
                <a:latin typeface="Times New Roman" pitchFamily="18" charset="0"/>
                <a:ea typeface="Calibri"/>
                <a:cs typeface="Times New Roman" pitchFamily="18" charset="0"/>
              </a:endParaRPr>
            </a:p>
          </p:txBody>
        </p:sp>
        <p:sp>
          <p:nvSpPr>
            <p:cNvPr id="18" name="Text Box 210"/>
            <p:cNvSpPr txBox="1">
              <a:spLocks noChangeArrowheads="1"/>
            </p:cNvSpPr>
            <p:nvPr/>
          </p:nvSpPr>
          <p:spPr bwMode="auto">
            <a:xfrm>
              <a:off x="5293" y="5501"/>
              <a:ext cx="723" cy="4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 marL="0" marR="0">
                <a:lnSpc>
                  <a:spcPct val="115000"/>
                </a:lnSpc>
                <a:spcBef>
                  <a:spcPts val="0"/>
                </a:spcBef>
                <a:spcAft>
                  <a:spcPts val="1000"/>
                </a:spcAft>
              </a:pPr>
              <a:r>
                <a:rPr lang="en-US" sz="2000" i="1" dirty="0">
                  <a:effectLst/>
                  <a:latin typeface="Times New Roman" pitchFamily="18" charset="0"/>
                  <a:ea typeface="Calibri"/>
                  <a:cs typeface="Times New Roman" pitchFamily="18" charset="0"/>
                </a:rPr>
                <a:t>t (s)</a:t>
              </a:r>
              <a:endParaRPr lang="en-US" sz="2000" dirty="0">
                <a:effectLst/>
                <a:latin typeface="Times New Roman" pitchFamily="18" charset="0"/>
                <a:ea typeface="Calibri"/>
                <a:cs typeface="Times New Roman" pitchFamily="18" charset="0"/>
              </a:endParaRPr>
            </a:p>
          </p:txBody>
        </p:sp>
        <p:cxnSp>
          <p:nvCxnSpPr>
            <p:cNvPr id="20" name="Line 212"/>
            <p:cNvCxnSpPr/>
            <p:nvPr/>
          </p:nvCxnSpPr>
          <p:spPr bwMode="auto">
            <a:xfrm flipV="1">
              <a:off x="4545" y="5694"/>
              <a:ext cx="0" cy="120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cxnSp>
          <p:nvCxnSpPr>
            <p:cNvPr id="22" name="Line 214"/>
            <p:cNvCxnSpPr/>
            <p:nvPr/>
          </p:nvCxnSpPr>
          <p:spPr bwMode="auto">
            <a:xfrm>
              <a:off x="3188" y="3934"/>
              <a:ext cx="134" cy="0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sp>
          <p:nvSpPr>
            <p:cNvPr id="23" name="Text Box 215"/>
            <p:cNvSpPr txBox="1">
              <a:spLocks noChangeArrowheads="1"/>
            </p:cNvSpPr>
            <p:nvPr/>
          </p:nvSpPr>
          <p:spPr bwMode="auto">
            <a:xfrm>
              <a:off x="2533" y="5618"/>
              <a:ext cx="851" cy="3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 marL="0" marR="0">
                <a:lnSpc>
                  <a:spcPct val="115000"/>
                </a:lnSpc>
                <a:spcBef>
                  <a:spcPts val="0"/>
                </a:spcBef>
                <a:spcAft>
                  <a:spcPts val="1000"/>
                </a:spcAft>
              </a:pPr>
              <a:r>
                <a:rPr lang="en-US" sz="2000" i="1" dirty="0">
                  <a:effectLst/>
                  <a:latin typeface="Times New Roman" pitchFamily="18" charset="0"/>
                  <a:ea typeface="Calibri"/>
                  <a:cs typeface="Times New Roman" pitchFamily="18" charset="0"/>
                </a:rPr>
                <a:t> </a:t>
              </a:r>
              <a:r>
                <a:rPr lang="en-US" sz="2000" dirty="0">
                  <a:effectLst/>
                  <a:latin typeface="Times New Roman" pitchFamily="18" charset="0"/>
                  <a:ea typeface="Calibri"/>
                  <a:cs typeface="Times New Roman" pitchFamily="18" charset="0"/>
                </a:rPr>
                <a:t>(0,0)</a:t>
              </a:r>
            </a:p>
          </p:txBody>
        </p:sp>
        <p:sp>
          <p:nvSpPr>
            <p:cNvPr id="25" name="Text Box 219"/>
            <p:cNvSpPr txBox="1">
              <a:spLocks noChangeArrowheads="1"/>
            </p:cNvSpPr>
            <p:nvPr/>
          </p:nvSpPr>
          <p:spPr bwMode="auto">
            <a:xfrm>
              <a:off x="2085" y="3171"/>
              <a:ext cx="1377" cy="2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 marL="0" marR="0">
                <a:lnSpc>
                  <a:spcPct val="115000"/>
                </a:lnSpc>
                <a:spcBef>
                  <a:spcPts val="0"/>
                </a:spcBef>
                <a:spcAft>
                  <a:spcPts val="1000"/>
                </a:spcAft>
              </a:pPr>
              <a:r>
                <a:rPr lang="en-ZA" sz="2000" i="1" dirty="0">
                  <a:effectLst/>
                  <a:latin typeface="Times New Roman" pitchFamily="18" charset="0"/>
                  <a:ea typeface="Calibri"/>
                  <a:cs typeface="Times New Roman" pitchFamily="18" charset="0"/>
                </a:rPr>
                <a:t>v</a:t>
              </a:r>
              <a:r>
                <a:rPr lang="en-ZA" sz="2000" dirty="0">
                  <a:effectLst/>
                  <a:latin typeface="Times New Roman" pitchFamily="18" charset="0"/>
                  <a:ea typeface="Calibri"/>
                  <a:cs typeface="Times New Roman" pitchFamily="18" charset="0"/>
                </a:rPr>
                <a:t>(</a:t>
              </a:r>
              <a:r>
                <a:rPr lang="en-ZA" sz="2000" i="1" dirty="0">
                  <a:effectLst/>
                  <a:latin typeface="Times New Roman" pitchFamily="18" charset="0"/>
                  <a:ea typeface="Calibri"/>
                  <a:cs typeface="Times New Roman" pitchFamily="18" charset="0"/>
                </a:rPr>
                <a:t>t</a:t>
              </a:r>
              <a:r>
                <a:rPr lang="en-ZA" sz="2000" dirty="0">
                  <a:effectLst/>
                  <a:latin typeface="Times New Roman" pitchFamily="18" charset="0"/>
                  <a:ea typeface="Calibri"/>
                  <a:cs typeface="Times New Roman" pitchFamily="18" charset="0"/>
                </a:rPr>
                <a:t>) (</a:t>
              </a:r>
              <a:r>
                <a:rPr lang="en-US" sz="2000" dirty="0" smtClean="0">
                  <a:effectLst/>
                  <a:latin typeface="Times New Roman" pitchFamily="18" charset="0"/>
                  <a:ea typeface="Calibri"/>
                  <a:cs typeface="Times New Roman" pitchFamily="18" charset="0"/>
                </a:rPr>
                <a:t>m/s)</a:t>
              </a:r>
              <a:endParaRPr lang="en-US" sz="2000" dirty="0">
                <a:effectLst/>
                <a:latin typeface="Times New Roman" pitchFamily="18" charset="0"/>
                <a:ea typeface="Calibri"/>
                <a:cs typeface="Times New Roman" pitchFamily="18" charset="0"/>
              </a:endParaRPr>
            </a:p>
          </p:txBody>
        </p:sp>
        <p:cxnSp>
          <p:nvCxnSpPr>
            <p:cNvPr id="26" name="Line 220"/>
            <p:cNvCxnSpPr/>
            <p:nvPr/>
          </p:nvCxnSpPr>
          <p:spPr bwMode="auto">
            <a:xfrm flipV="1">
              <a:off x="3321" y="4336"/>
              <a:ext cx="605" cy="1008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grpSp>
          <p:nvGrpSpPr>
            <p:cNvPr id="10" name="Group 26"/>
            <p:cNvGrpSpPr>
              <a:grpSpLocks/>
            </p:cNvGrpSpPr>
            <p:nvPr/>
          </p:nvGrpSpPr>
          <p:grpSpPr bwMode="auto">
            <a:xfrm>
              <a:off x="6620" y="3194"/>
              <a:ext cx="3965" cy="2913"/>
              <a:chOff x="6620" y="3194"/>
              <a:chExt cx="3965" cy="2913"/>
            </a:xfrm>
          </p:grpSpPr>
          <p:sp>
            <p:nvSpPr>
              <p:cNvPr id="30" name="Text Box 225"/>
              <p:cNvSpPr txBox="1">
                <a:spLocks noChangeArrowheads="1"/>
              </p:cNvSpPr>
              <p:nvPr/>
            </p:nvSpPr>
            <p:spPr bwMode="auto">
              <a:xfrm>
                <a:off x="7197" y="5643"/>
                <a:ext cx="831" cy="40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pPr marL="0" marR="0">
                  <a:lnSpc>
                    <a:spcPct val="115000"/>
                  </a:lnSpc>
                  <a:spcBef>
                    <a:spcPts val="0"/>
                  </a:spcBef>
                  <a:spcAft>
                    <a:spcPts val="1000"/>
                  </a:spcAft>
                </a:pPr>
                <a:r>
                  <a:rPr lang="en-US" sz="2000" i="1" dirty="0">
                    <a:effectLst/>
                    <a:latin typeface="Times New Roman" pitchFamily="18" charset="0"/>
                    <a:ea typeface="Calibri"/>
                    <a:cs typeface="Times New Roman" pitchFamily="18" charset="0"/>
                  </a:rPr>
                  <a:t> </a:t>
                </a:r>
                <a:r>
                  <a:rPr lang="en-US" sz="2000" dirty="0">
                    <a:effectLst/>
                    <a:latin typeface="Times New Roman" pitchFamily="18" charset="0"/>
                    <a:ea typeface="Calibri"/>
                    <a:cs typeface="Times New Roman" pitchFamily="18" charset="0"/>
                  </a:rPr>
                  <a:t>(0,0)</a:t>
                </a:r>
              </a:p>
            </p:txBody>
          </p:sp>
          <p:sp>
            <p:nvSpPr>
              <p:cNvPr id="31" name="Text Box 226"/>
              <p:cNvSpPr txBox="1">
                <a:spLocks noChangeArrowheads="1"/>
              </p:cNvSpPr>
              <p:nvPr/>
            </p:nvSpPr>
            <p:spPr bwMode="auto">
              <a:xfrm>
                <a:off x="7361" y="3758"/>
                <a:ext cx="589" cy="41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pPr marL="0" marR="0">
                  <a:lnSpc>
                    <a:spcPct val="115000"/>
                  </a:lnSpc>
                  <a:spcBef>
                    <a:spcPts val="0"/>
                  </a:spcBef>
                  <a:spcAft>
                    <a:spcPts val="1000"/>
                  </a:spcAft>
                </a:pPr>
                <a:r>
                  <a:rPr lang="en-US" sz="2000" dirty="0">
                    <a:effectLst/>
                    <a:latin typeface="Times New Roman" pitchFamily="18" charset="0"/>
                    <a:ea typeface="Calibri"/>
                    <a:cs typeface="Times New Roman" pitchFamily="18" charset="0"/>
                  </a:rPr>
                  <a:t>30</a:t>
                </a:r>
              </a:p>
            </p:txBody>
          </p:sp>
          <p:cxnSp>
            <p:nvCxnSpPr>
              <p:cNvPr id="32" name="Line 227"/>
              <p:cNvCxnSpPr/>
              <p:nvPr/>
            </p:nvCxnSpPr>
            <p:spPr bwMode="auto">
              <a:xfrm>
                <a:off x="7796" y="3934"/>
                <a:ext cx="144" cy="0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</p:cxnSp>
          <p:sp>
            <p:nvSpPr>
              <p:cNvPr id="33" name="Text Box 228"/>
              <p:cNvSpPr txBox="1">
                <a:spLocks noChangeArrowheads="1"/>
              </p:cNvSpPr>
              <p:nvPr/>
            </p:nvSpPr>
            <p:spPr bwMode="auto">
              <a:xfrm>
                <a:off x="9885" y="5499"/>
                <a:ext cx="700" cy="4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pPr marL="0" marR="0">
                  <a:lnSpc>
                    <a:spcPct val="115000"/>
                  </a:lnSpc>
                  <a:spcBef>
                    <a:spcPts val="0"/>
                  </a:spcBef>
                  <a:spcAft>
                    <a:spcPts val="1000"/>
                  </a:spcAft>
                </a:pPr>
                <a:r>
                  <a:rPr lang="en-US" sz="2000" i="1" dirty="0">
                    <a:effectLst/>
                    <a:latin typeface="Times New Roman" pitchFamily="18" charset="0"/>
                    <a:ea typeface="Calibri"/>
                    <a:cs typeface="Times New Roman" pitchFamily="18" charset="0"/>
                  </a:rPr>
                  <a:t>t (s)</a:t>
                </a:r>
                <a:endParaRPr lang="en-US" sz="2000" dirty="0">
                  <a:effectLst/>
                  <a:latin typeface="Times New Roman" pitchFamily="18" charset="0"/>
                  <a:ea typeface="Calibri"/>
                  <a:cs typeface="Times New Roman" pitchFamily="18" charset="0"/>
                </a:endParaRPr>
              </a:p>
            </p:txBody>
          </p:sp>
          <p:sp>
            <p:nvSpPr>
              <p:cNvPr id="34" name="Text Box 229"/>
              <p:cNvSpPr txBox="1">
                <a:spLocks noChangeArrowheads="1"/>
              </p:cNvSpPr>
              <p:nvPr/>
            </p:nvSpPr>
            <p:spPr bwMode="auto">
              <a:xfrm>
                <a:off x="6620" y="3194"/>
                <a:ext cx="1485" cy="3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pPr marL="0" marR="0">
                  <a:lnSpc>
                    <a:spcPct val="115000"/>
                  </a:lnSpc>
                  <a:spcBef>
                    <a:spcPts val="0"/>
                  </a:spcBef>
                  <a:spcAft>
                    <a:spcPts val="1000"/>
                  </a:spcAft>
                </a:pPr>
                <a:r>
                  <a:rPr lang="en-ZA" sz="2000" i="1" dirty="0">
                    <a:effectLst/>
                    <a:latin typeface="Times New Roman" pitchFamily="18" charset="0"/>
                    <a:ea typeface="Calibri"/>
                    <a:cs typeface="Times New Roman" pitchFamily="18" charset="0"/>
                  </a:rPr>
                  <a:t>a </a:t>
                </a:r>
                <a:r>
                  <a:rPr lang="en-ZA" sz="2000" dirty="0">
                    <a:effectLst/>
                    <a:latin typeface="Times New Roman" pitchFamily="18" charset="0"/>
                    <a:ea typeface="Calibri"/>
                    <a:cs typeface="Times New Roman" pitchFamily="18" charset="0"/>
                  </a:rPr>
                  <a:t>(</a:t>
                </a:r>
                <a:r>
                  <a:rPr lang="en-ZA" sz="2000" i="1" dirty="0">
                    <a:effectLst/>
                    <a:latin typeface="Times New Roman" pitchFamily="18" charset="0"/>
                    <a:ea typeface="Calibri"/>
                    <a:cs typeface="Times New Roman" pitchFamily="18" charset="0"/>
                  </a:rPr>
                  <a:t>t</a:t>
                </a:r>
                <a:r>
                  <a:rPr lang="en-ZA" sz="2000" dirty="0">
                    <a:effectLst/>
                    <a:latin typeface="Times New Roman" pitchFamily="18" charset="0"/>
                    <a:ea typeface="Calibri"/>
                    <a:cs typeface="Times New Roman" pitchFamily="18" charset="0"/>
                  </a:rPr>
                  <a:t>) (</a:t>
                </a:r>
                <a:r>
                  <a:rPr lang="en-US" sz="2000" dirty="0" smtClean="0">
                    <a:effectLst/>
                    <a:latin typeface="Times New Roman" pitchFamily="18" charset="0"/>
                    <a:ea typeface="Calibri"/>
                    <a:cs typeface="Times New Roman" pitchFamily="18" charset="0"/>
                  </a:rPr>
                  <a:t>m/s</a:t>
                </a:r>
                <a:r>
                  <a:rPr lang="en-US" sz="2000" baseline="30000" dirty="0" smtClean="0">
                    <a:effectLst/>
                    <a:latin typeface="Times New Roman" pitchFamily="18" charset="0"/>
                    <a:ea typeface="Calibri"/>
                    <a:cs typeface="Times New Roman" pitchFamily="18" charset="0"/>
                  </a:rPr>
                  <a:t>2</a:t>
                </a:r>
                <a:r>
                  <a:rPr lang="en-US" sz="2000" dirty="0">
                    <a:effectLst/>
                    <a:latin typeface="Times New Roman" pitchFamily="18" charset="0"/>
                    <a:ea typeface="Calibri"/>
                    <a:cs typeface="Times New Roman" pitchFamily="18" charset="0"/>
                  </a:rPr>
                  <a:t>)</a:t>
                </a:r>
              </a:p>
            </p:txBody>
          </p:sp>
          <p:cxnSp>
            <p:nvCxnSpPr>
              <p:cNvPr id="35" name="Line 230"/>
              <p:cNvCxnSpPr/>
              <p:nvPr/>
            </p:nvCxnSpPr>
            <p:spPr bwMode="auto">
              <a:xfrm>
                <a:off x="7950" y="3934"/>
                <a:ext cx="600" cy="2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</p:cxnSp>
          <p:sp>
            <p:nvSpPr>
              <p:cNvPr id="36" name="Text Box 231"/>
              <p:cNvSpPr txBox="1">
                <a:spLocks noChangeArrowheads="1"/>
              </p:cNvSpPr>
              <p:nvPr/>
            </p:nvSpPr>
            <p:spPr bwMode="auto">
              <a:xfrm>
                <a:off x="8406" y="5806"/>
                <a:ext cx="551" cy="30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pPr marL="0" marR="0">
                  <a:lnSpc>
                    <a:spcPct val="115000"/>
                  </a:lnSpc>
                  <a:spcBef>
                    <a:spcPts val="0"/>
                  </a:spcBef>
                  <a:spcAft>
                    <a:spcPts val="1000"/>
                  </a:spcAft>
                </a:pPr>
                <a:r>
                  <a:rPr lang="en-US" sz="2000" dirty="0" smtClean="0">
                    <a:effectLst/>
                    <a:latin typeface="Times New Roman" pitchFamily="18" charset="0"/>
                    <a:ea typeface="Calibri"/>
                    <a:cs typeface="Times New Roman" pitchFamily="18" charset="0"/>
                  </a:rPr>
                  <a:t>5</a:t>
                </a:r>
                <a:endParaRPr lang="en-US" sz="2000" dirty="0">
                  <a:effectLst/>
                  <a:latin typeface="Times New Roman" pitchFamily="18" charset="0"/>
                  <a:ea typeface="Calibri"/>
                  <a:cs typeface="Times New Roman" pitchFamily="18" charset="0"/>
                </a:endParaRPr>
              </a:p>
            </p:txBody>
          </p:sp>
        </p:grpSp>
      </p:grpSp>
      <p:cxnSp>
        <p:nvCxnSpPr>
          <p:cNvPr id="4" name="Line 230"/>
          <p:cNvCxnSpPr/>
          <p:nvPr/>
        </p:nvCxnSpPr>
        <p:spPr bwMode="auto">
          <a:xfrm flipH="1" flipV="1">
            <a:off x="6705599" y="2037611"/>
            <a:ext cx="10012" cy="1600543"/>
          </a:xfrm>
          <a:prstGeom prst="line">
            <a:avLst/>
          </a:prstGeom>
          <a:noFill/>
          <a:ln w="28575">
            <a:solidFill>
              <a:srgbClr val="000000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5" name="Line 223"/>
          <p:cNvCxnSpPr/>
          <p:nvPr/>
        </p:nvCxnSpPr>
        <p:spPr bwMode="auto">
          <a:xfrm flipV="1">
            <a:off x="7315199" y="4323610"/>
            <a:ext cx="0" cy="186811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sp>
        <p:nvSpPr>
          <p:cNvPr id="6" name="Text Box 231"/>
          <p:cNvSpPr txBox="1">
            <a:spLocks noChangeArrowheads="1"/>
          </p:cNvSpPr>
          <p:nvPr/>
        </p:nvSpPr>
        <p:spPr bwMode="auto">
          <a:xfrm>
            <a:off x="7086599" y="4448341"/>
            <a:ext cx="542446" cy="4086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2000" dirty="0" smtClean="0">
                <a:effectLst/>
                <a:latin typeface="Times New Roman" pitchFamily="18" charset="0"/>
                <a:ea typeface="Calibri"/>
                <a:cs typeface="Times New Roman" pitchFamily="18" charset="0"/>
              </a:rPr>
              <a:t>10</a:t>
            </a:r>
            <a:endParaRPr lang="en-US" sz="2000" dirty="0">
              <a:effectLst/>
              <a:latin typeface="Times New Roman" pitchFamily="18" charset="0"/>
              <a:ea typeface="Times New Roman"/>
              <a:cs typeface="Times New Roman" pitchFamily="18" charset="0"/>
            </a:endParaRPr>
          </a:p>
        </p:txBody>
      </p:sp>
      <p:cxnSp>
        <p:nvCxnSpPr>
          <p:cNvPr id="7" name="Line 212"/>
          <p:cNvCxnSpPr/>
          <p:nvPr/>
        </p:nvCxnSpPr>
        <p:spPr bwMode="auto">
          <a:xfrm flipV="1">
            <a:off x="2133600" y="4320677"/>
            <a:ext cx="0" cy="155676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sp>
        <p:nvSpPr>
          <p:cNvPr id="8" name="Text Box 209"/>
          <p:cNvSpPr txBox="1">
            <a:spLocks noChangeArrowheads="1"/>
          </p:cNvSpPr>
          <p:nvPr/>
        </p:nvSpPr>
        <p:spPr bwMode="auto">
          <a:xfrm>
            <a:off x="2505555" y="4423680"/>
            <a:ext cx="542446" cy="5098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2000" dirty="0" smtClean="0">
                <a:effectLst/>
                <a:latin typeface="Times New Roman" pitchFamily="18" charset="0"/>
                <a:ea typeface="Calibri"/>
                <a:cs typeface="Times New Roman" pitchFamily="18" charset="0"/>
              </a:rPr>
              <a:t>10</a:t>
            </a:r>
            <a:endParaRPr lang="en-US" sz="2000" dirty="0">
              <a:effectLst/>
              <a:latin typeface="Times New Roman" pitchFamily="18" charset="0"/>
              <a:ea typeface="Times New Roman"/>
              <a:cs typeface="Times New Roman" pitchFamily="18" charset="0"/>
            </a:endParaRPr>
          </a:p>
        </p:txBody>
      </p:sp>
      <p:cxnSp>
        <p:nvCxnSpPr>
          <p:cNvPr id="9" name="Line 220"/>
          <p:cNvCxnSpPr/>
          <p:nvPr/>
        </p:nvCxnSpPr>
        <p:spPr bwMode="auto">
          <a:xfrm flipV="1">
            <a:off x="2133600" y="2037262"/>
            <a:ext cx="609571" cy="533749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11" name="Line 230"/>
          <p:cNvCxnSpPr/>
          <p:nvPr/>
        </p:nvCxnSpPr>
        <p:spPr bwMode="auto">
          <a:xfrm flipV="1">
            <a:off x="6705599" y="3638152"/>
            <a:ext cx="609600" cy="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12" name="Line 223"/>
          <p:cNvCxnSpPr/>
          <p:nvPr/>
        </p:nvCxnSpPr>
        <p:spPr bwMode="auto">
          <a:xfrm flipV="1">
            <a:off x="6705599" y="4323610"/>
            <a:ext cx="0" cy="186811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13" name="Line 227"/>
          <p:cNvCxnSpPr/>
          <p:nvPr/>
        </p:nvCxnSpPr>
        <p:spPr bwMode="auto">
          <a:xfrm>
            <a:off x="5954235" y="3637810"/>
            <a:ext cx="141765" cy="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sp>
        <p:nvSpPr>
          <p:cNvPr id="14" name="Text Box 226"/>
          <p:cNvSpPr txBox="1">
            <a:spLocks noChangeArrowheads="1"/>
          </p:cNvSpPr>
          <p:nvPr/>
        </p:nvSpPr>
        <p:spPr bwMode="auto">
          <a:xfrm>
            <a:off x="5516144" y="3402934"/>
            <a:ext cx="579856" cy="539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2000" dirty="0">
                <a:effectLst/>
                <a:latin typeface="Times New Roman" pitchFamily="18" charset="0"/>
                <a:ea typeface="Calibri"/>
                <a:cs typeface="Times New Roman" pitchFamily="18" charset="0"/>
              </a:rPr>
              <a:t>10</a:t>
            </a:r>
            <a:endParaRPr lang="en-US" sz="2000" dirty="0">
              <a:effectLst/>
              <a:latin typeface="Times New Roman" pitchFamily="18" charset="0"/>
              <a:ea typeface="Times New Roman"/>
              <a:cs typeface="Times New Roman" pitchFamily="18" charset="0"/>
            </a:endParaRPr>
          </a:p>
        </p:txBody>
      </p:sp>
      <p:cxnSp>
        <p:nvCxnSpPr>
          <p:cNvPr id="15" name="Line 214"/>
          <p:cNvCxnSpPr/>
          <p:nvPr/>
        </p:nvCxnSpPr>
        <p:spPr bwMode="auto">
          <a:xfrm>
            <a:off x="1406075" y="3866410"/>
            <a:ext cx="131920" cy="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sp>
        <p:nvSpPr>
          <p:cNvPr id="16" name="Text Box 218"/>
          <p:cNvSpPr txBox="1">
            <a:spLocks noChangeArrowheads="1"/>
          </p:cNvSpPr>
          <p:nvPr/>
        </p:nvSpPr>
        <p:spPr bwMode="auto">
          <a:xfrm>
            <a:off x="976442" y="3561609"/>
            <a:ext cx="547559" cy="6097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2000" dirty="0" smtClean="0">
                <a:effectLst/>
                <a:latin typeface="Times New Roman" pitchFamily="18" charset="0"/>
                <a:ea typeface="Calibri"/>
                <a:cs typeface="Times New Roman" pitchFamily="18" charset="0"/>
              </a:rPr>
              <a:t>50</a:t>
            </a:r>
            <a:endParaRPr lang="en-US" sz="2000" dirty="0">
              <a:effectLst/>
              <a:latin typeface="Times New Roman" pitchFamily="18" charset="0"/>
              <a:ea typeface="Times New Roman"/>
              <a:cs typeface="Times New Roman" pitchFamily="18" charset="0"/>
            </a:endParaRPr>
          </a:p>
        </p:txBody>
      </p:sp>
      <p:cxnSp>
        <p:nvCxnSpPr>
          <p:cNvPr id="41" name="Line 114"/>
          <p:cNvCxnSpPr/>
          <p:nvPr/>
        </p:nvCxnSpPr>
        <p:spPr bwMode="auto">
          <a:xfrm flipV="1">
            <a:off x="1524135" y="1275373"/>
            <a:ext cx="11415" cy="3060658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/>
            <a:tailEnd type="arrow" w="sm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42" name="Line 112"/>
          <p:cNvCxnSpPr/>
          <p:nvPr/>
        </p:nvCxnSpPr>
        <p:spPr bwMode="auto">
          <a:xfrm>
            <a:off x="1501306" y="4323813"/>
            <a:ext cx="2002814" cy="0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/>
            <a:tailEnd type="arrow" w="sm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43" name="Line 114"/>
          <p:cNvCxnSpPr/>
          <p:nvPr/>
        </p:nvCxnSpPr>
        <p:spPr bwMode="auto">
          <a:xfrm flipV="1">
            <a:off x="6071812" y="1262769"/>
            <a:ext cx="11415" cy="3060658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/>
            <a:tailEnd type="arrow" w="sm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44" name="Line 112"/>
          <p:cNvCxnSpPr/>
          <p:nvPr/>
        </p:nvCxnSpPr>
        <p:spPr bwMode="auto">
          <a:xfrm>
            <a:off x="6074386" y="4323610"/>
            <a:ext cx="2002814" cy="0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/>
            <a:tailEnd type="arrow" w="sm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sp>
        <p:nvSpPr>
          <p:cNvPr id="45" name="Text Box 226"/>
          <p:cNvSpPr txBox="1">
            <a:spLocks noChangeArrowheads="1"/>
          </p:cNvSpPr>
          <p:nvPr/>
        </p:nvSpPr>
        <p:spPr bwMode="auto">
          <a:xfrm>
            <a:off x="833878" y="2342410"/>
            <a:ext cx="690122" cy="539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2000" dirty="0" smtClean="0">
                <a:effectLst/>
                <a:latin typeface="Times New Roman" pitchFamily="18" charset="0"/>
                <a:ea typeface="Calibri"/>
                <a:cs typeface="Times New Roman" pitchFamily="18" charset="0"/>
              </a:rPr>
              <a:t>200</a:t>
            </a:r>
            <a:endParaRPr lang="en-US" sz="2000" dirty="0">
              <a:effectLst/>
              <a:latin typeface="Times New Roman" pitchFamily="18" charset="0"/>
              <a:ea typeface="Times New Roman"/>
              <a:cs typeface="Times New Roman" pitchFamily="18" charset="0"/>
            </a:endParaRPr>
          </a:p>
        </p:txBody>
      </p:sp>
      <p:cxnSp>
        <p:nvCxnSpPr>
          <p:cNvPr id="46" name="Line 227"/>
          <p:cNvCxnSpPr/>
          <p:nvPr/>
        </p:nvCxnSpPr>
        <p:spPr bwMode="auto">
          <a:xfrm>
            <a:off x="1382223" y="2571010"/>
            <a:ext cx="141777" cy="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47" name="Line 230"/>
          <p:cNvCxnSpPr/>
          <p:nvPr/>
        </p:nvCxnSpPr>
        <p:spPr bwMode="auto">
          <a:xfrm flipV="1">
            <a:off x="7315199" y="3637811"/>
            <a:ext cx="0" cy="709328"/>
          </a:xfrm>
          <a:prstGeom prst="line">
            <a:avLst/>
          </a:prstGeom>
          <a:noFill/>
          <a:ln w="28575">
            <a:solidFill>
              <a:srgbClr val="000000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sp>
        <p:nvSpPr>
          <p:cNvPr id="92" name="Rectangle 91"/>
          <p:cNvSpPr/>
          <p:nvPr/>
        </p:nvSpPr>
        <p:spPr>
          <a:xfrm>
            <a:off x="464839" y="1809353"/>
            <a:ext cx="98296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</a:t>
            </a:r>
            <a:r>
              <a:rPr lang="en-US" sz="2000" i="1" baseline="-250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f</a:t>
            </a:r>
            <a:r>
              <a:rPr lang="en-US" sz="2000" i="1" baseline="-25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=</a:t>
            </a:r>
            <a:r>
              <a:rPr lang="en-US" sz="2000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250 </a:t>
            </a:r>
            <a:endParaRPr lang="en-US" sz="20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1600091" y="990600"/>
            <a:ext cx="276170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6600FF"/>
                </a:solidFill>
                <a:latin typeface="Arial" pitchFamily="34" charset="0"/>
                <a:cs typeface="Arial" pitchFamily="34" charset="0"/>
              </a:rPr>
              <a:t> Area under the (v-t) graph is displacement.</a:t>
            </a:r>
          </a:p>
        </p:txBody>
      </p:sp>
      <p:sp>
        <p:nvSpPr>
          <p:cNvPr id="39" name="Rectangle 38"/>
          <p:cNvSpPr/>
          <p:nvPr/>
        </p:nvSpPr>
        <p:spPr>
          <a:xfrm>
            <a:off x="2743200" y="1961753"/>
            <a:ext cx="736424" cy="65049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6" name="Rectangle 55"/>
          <p:cNvSpPr/>
          <p:nvPr/>
        </p:nvSpPr>
        <p:spPr>
          <a:xfrm>
            <a:off x="2141104" y="2571695"/>
            <a:ext cx="678296" cy="129505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0" name="Rectangle 39"/>
          <p:cNvSpPr/>
          <p:nvPr/>
        </p:nvSpPr>
        <p:spPr>
          <a:xfrm>
            <a:off x="2133726" y="2571353"/>
            <a:ext cx="609560" cy="1749308"/>
          </a:xfrm>
          <a:prstGeom prst="rect">
            <a:avLst/>
          </a:prstGeom>
          <a:solidFill>
            <a:srgbClr val="9966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1981200" y="1676400"/>
            <a:ext cx="3657599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 Area = </a:t>
            </a:r>
            <a:r>
              <a:rPr lang="en-US" dirty="0" smtClean="0">
                <a:solidFill>
                  <a:srgbClr val="FF00FF"/>
                </a:solidFill>
                <a:latin typeface="Arial" pitchFamily="34" charset="0"/>
                <a:cs typeface="Arial" pitchFamily="34" charset="0"/>
              </a:rPr>
              <a:t>Area of </a:t>
            </a:r>
            <a:r>
              <a:rPr lang="en-US" dirty="0">
                <a:solidFill>
                  <a:srgbClr val="FF00FF"/>
                </a:solidFill>
                <a:latin typeface="Arial" pitchFamily="34" charset="0"/>
                <a:cs typeface="Arial" pitchFamily="34" charset="0"/>
              </a:rPr>
              <a:t>p</a:t>
            </a:r>
            <a:r>
              <a:rPr lang="en-US" dirty="0" smtClean="0">
                <a:solidFill>
                  <a:srgbClr val="FF00FF"/>
                </a:solidFill>
                <a:latin typeface="Arial" pitchFamily="34" charset="0"/>
                <a:cs typeface="Arial" pitchFamily="34" charset="0"/>
              </a:rPr>
              <a:t>ink triangle</a:t>
            </a:r>
          </a:p>
          <a:p>
            <a:r>
              <a:rPr lang="en-US" dirty="0" smtClean="0">
                <a:latin typeface="Arial" pitchFamily="34" charset="0"/>
                <a:cs typeface="Arial" pitchFamily="34" charset="0"/>
              </a:rPr>
              <a:t>                    + </a:t>
            </a:r>
          </a:p>
          <a:p>
            <a:r>
              <a:rPr lang="en-US" dirty="0" smtClean="0">
                <a:latin typeface="Arial" pitchFamily="34" charset="0"/>
                <a:cs typeface="Arial" pitchFamily="34" charset="0"/>
              </a:rPr>
              <a:t>         </a:t>
            </a:r>
            <a:r>
              <a:rPr lang="en-US" dirty="0" smtClean="0">
                <a:solidFill>
                  <a:srgbClr val="CC6600"/>
                </a:solidFill>
                <a:latin typeface="Arial" pitchFamily="34" charset="0"/>
                <a:cs typeface="Arial" pitchFamily="34" charset="0"/>
              </a:rPr>
              <a:t>    </a:t>
            </a:r>
            <a:r>
              <a:rPr lang="en-US" dirty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Area of green triangle</a:t>
            </a:r>
          </a:p>
          <a:p>
            <a:r>
              <a:rPr lang="en-US" dirty="0" smtClean="0">
                <a:solidFill>
                  <a:srgbClr val="CC6600"/>
                </a:solidFill>
                <a:latin typeface="Arial" pitchFamily="34" charset="0"/>
                <a:cs typeface="Arial" pitchFamily="34" charset="0"/>
              </a:rPr>
              <a:t>	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   +</a:t>
            </a:r>
            <a:endParaRPr lang="en-US" dirty="0" smtClean="0">
              <a:solidFill>
                <a:srgbClr val="CC6600"/>
              </a:solidFill>
              <a:latin typeface="Arial" pitchFamily="34" charset="0"/>
              <a:cs typeface="Arial" pitchFamily="34" charset="0"/>
            </a:endParaRPr>
          </a:p>
          <a:p>
            <a:r>
              <a:rPr lang="en-US" dirty="0">
                <a:solidFill>
                  <a:srgbClr val="9966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dirty="0" smtClean="0">
                <a:solidFill>
                  <a:srgbClr val="9966FF"/>
                </a:solidFill>
                <a:latin typeface="Arial" pitchFamily="34" charset="0"/>
                <a:cs typeface="Arial" pitchFamily="34" charset="0"/>
              </a:rPr>
              <a:t>            </a:t>
            </a:r>
            <a:r>
              <a:rPr lang="en-US" dirty="0" smtClean="0">
                <a:solidFill>
                  <a:srgbClr val="996600"/>
                </a:solidFill>
                <a:latin typeface="Arial" pitchFamily="34" charset="0"/>
                <a:cs typeface="Arial" pitchFamily="34" charset="0"/>
              </a:rPr>
              <a:t>Area </a:t>
            </a:r>
            <a:r>
              <a:rPr lang="en-US" dirty="0">
                <a:solidFill>
                  <a:srgbClr val="996600"/>
                </a:solidFill>
                <a:latin typeface="Arial" pitchFamily="34" charset="0"/>
                <a:cs typeface="Arial" pitchFamily="34" charset="0"/>
              </a:rPr>
              <a:t>of brown rectangle</a:t>
            </a:r>
            <a:endParaRPr lang="en-US" dirty="0" smtClean="0">
              <a:solidFill>
                <a:srgbClr val="9966FF"/>
              </a:solidFill>
              <a:latin typeface="Arial" pitchFamily="34" charset="0"/>
              <a:cs typeface="Arial" pitchFamily="34" charset="0"/>
            </a:endParaRPr>
          </a:p>
          <a:p>
            <a:r>
              <a:rPr lang="en-US" dirty="0">
                <a:solidFill>
                  <a:srgbClr val="9966FF"/>
                </a:solidFill>
                <a:latin typeface="Arial" pitchFamily="34" charset="0"/>
                <a:cs typeface="Arial" pitchFamily="34" charset="0"/>
              </a:rPr>
              <a:t>	 </a:t>
            </a:r>
            <a:r>
              <a:rPr lang="en-US" dirty="0" smtClean="0">
                <a:solidFill>
                  <a:srgbClr val="9966FF"/>
                </a:solidFill>
                <a:latin typeface="Arial" pitchFamily="34" charset="0"/>
                <a:cs typeface="Arial" pitchFamily="34" charset="0"/>
              </a:rPr>
              <a:t>    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+</a:t>
            </a:r>
          </a:p>
          <a:p>
            <a:r>
              <a:rPr lang="en-US" dirty="0" smtClean="0">
                <a:latin typeface="Arial" pitchFamily="34" charset="0"/>
                <a:cs typeface="Arial" pitchFamily="34" charset="0"/>
              </a:rPr>
              <a:t>             </a:t>
            </a:r>
            <a:r>
              <a:rPr lang="en-US" dirty="0" smtClean="0">
                <a:solidFill>
                  <a:srgbClr val="9966FF"/>
                </a:solidFill>
                <a:latin typeface="Arial" pitchFamily="34" charset="0"/>
                <a:cs typeface="Arial" pitchFamily="34" charset="0"/>
              </a:rPr>
              <a:t>Area </a:t>
            </a:r>
            <a:r>
              <a:rPr lang="en-US" dirty="0">
                <a:solidFill>
                  <a:srgbClr val="9966FF"/>
                </a:solidFill>
                <a:latin typeface="Arial" pitchFamily="34" charset="0"/>
                <a:cs typeface="Arial" pitchFamily="34" charset="0"/>
              </a:rPr>
              <a:t>of  purple </a:t>
            </a:r>
            <a:r>
              <a:rPr lang="en-US" dirty="0" smtClean="0">
                <a:solidFill>
                  <a:srgbClr val="9966FF"/>
                </a:solidFill>
                <a:latin typeface="Arial" pitchFamily="34" charset="0"/>
                <a:cs typeface="Arial" pitchFamily="34" charset="0"/>
              </a:rPr>
              <a:t>rectangle         </a:t>
            </a:r>
            <a:endParaRPr lang="en-US" dirty="0" smtClean="0">
              <a:solidFill>
                <a:srgbClr val="996600"/>
              </a:solidFill>
              <a:latin typeface="Arial" pitchFamily="34" charset="0"/>
              <a:cs typeface="Arial" pitchFamily="34" charset="0"/>
            </a:endParaRPr>
          </a:p>
          <a:p>
            <a:endParaRPr lang="en-US" dirty="0">
              <a:solidFill>
                <a:srgbClr val="9966FF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9" name="Rectangle 58"/>
          <p:cNvSpPr/>
          <p:nvPr/>
        </p:nvSpPr>
        <p:spPr>
          <a:xfrm>
            <a:off x="1539049" y="5421868"/>
            <a:ext cx="2217599" cy="3847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900" dirty="0" smtClean="0">
                <a:solidFill>
                  <a:srgbClr val="6600FF"/>
                </a:solidFill>
                <a:latin typeface="Arial" pitchFamily="34" charset="0"/>
                <a:cs typeface="Arial" pitchFamily="34" charset="0"/>
              </a:rPr>
              <a:t>Area = </a:t>
            </a:r>
            <a:r>
              <a:rPr lang="en-US" sz="1900" dirty="0" smtClean="0">
                <a:solidFill>
                  <a:srgbClr val="FF00FF"/>
                </a:solidFill>
                <a:latin typeface="Arial" pitchFamily="34" charset="0"/>
                <a:cs typeface="Arial" pitchFamily="34" charset="0"/>
              </a:rPr>
              <a:t>½ (5)(50)</a:t>
            </a:r>
          </a:p>
        </p:txBody>
      </p:sp>
      <p:sp>
        <p:nvSpPr>
          <p:cNvPr id="58" name="Rectangle 57"/>
          <p:cNvSpPr/>
          <p:nvPr/>
        </p:nvSpPr>
        <p:spPr>
          <a:xfrm>
            <a:off x="5819907" y="5385033"/>
            <a:ext cx="1266693" cy="3847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900" dirty="0">
                <a:solidFill>
                  <a:srgbClr val="9933FF"/>
                </a:solidFill>
                <a:latin typeface="Arial" pitchFamily="34" charset="0"/>
                <a:cs typeface="Arial" pitchFamily="34" charset="0"/>
              </a:rPr>
              <a:t>+</a:t>
            </a:r>
            <a:r>
              <a:rPr lang="en-US" sz="1900" dirty="0">
                <a:solidFill>
                  <a:srgbClr val="9966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900" dirty="0" smtClean="0">
                <a:solidFill>
                  <a:srgbClr val="9966FF"/>
                </a:solidFill>
                <a:latin typeface="Arial" pitchFamily="34" charset="0"/>
                <a:cs typeface="Arial" pitchFamily="34" charset="0"/>
              </a:rPr>
              <a:t>(5)(200)</a:t>
            </a:r>
            <a:endParaRPr lang="en-US" sz="1900" dirty="0">
              <a:solidFill>
                <a:srgbClr val="9966FF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0" name="Rectangle 59"/>
          <p:cNvSpPr/>
          <p:nvPr/>
        </p:nvSpPr>
        <p:spPr>
          <a:xfrm>
            <a:off x="3422663" y="5407847"/>
            <a:ext cx="1537600" cy="3847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900" dirty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+ </a:t>
            </a:r>
            <a:r>
              <a:rPr lang="en-US" sz="1900" dirty="0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½ (5)(150)</a:t>
            </a:r>
            <a:endParaRPr lang="en-US" sz="1900" dirty="0">
              <a:solidFill>
                <a:srgbClr val="008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1" name="Rectangle 60"/>
          <p:cNvSpPr/>
          <p:nvPr/>
        </p:nvSpPr>
        <p:spPr>
          <a:xfrm>
            <a:off x="4820506" y="5385032"/>
            <a:ext cx="1130438" cy="3847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900" dirty="0">
                <a:solidFill>
                  <a:srgbClr val="996633"/>
                </a:solidFill>
                <a:latin typeface="Arial" pitchFamily="34" charset="0"/>
                <a:cs typeface="Arial" pitchFamily="34" charset="0"/>
              </a:rPr>
              <a:t>+</a:t>
            </a:r>
            <a:r>
              <a:rPr lang="en-US" sz="19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1900" dirty="0" smtClean="0">
                <a:solidFill>
                  <a:srgbClr val="996600"/>
                </a:solidFill>
                <a:latin typeface="Arial" pitchFamily="34" charset="0"/>
                <a:cs typeface="Arial" pitchFamily="34" charset="0"/>
              </a:rPr>
              <a:t>(5)(50</a:t>
            </a:r>
            <a:r>
              <a:rPr lang="en-US" sz="1900" dirty="0">
                <a:solidFill>
                  <a:srgbClr val="996600"/>
                </a:solidFill>
                <a:latin typeface="Arial" pitchFamily="34" charset="0"/>
                <a:cs typeface="Arial" pitchFamily="34" charset="0"/>
              </a:rPr>
              <a:t>)</a:t>
            </a:r>
          </a:p>
        </p:txBody>
      </p:sp>
      <p:sp>
        <p:nvSpPr>
          <p:cNvPr id="62" name="Rectangle 61"/>
          <p:cNvSpPr/>
          <p:nvPr/>
        </p:nvSpPr>
        <p:spPr>
          <a:xfrm>
            <a:off x="1549543" y="6019800"/>
            <a:ext cx="4572000" cy="38472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900" dirty="0" smtClean="0">
                <a:latin typeface="Arial" pitchFamily="34" charset="0"/>
                <a:cs typeface="Arial" pitchFamily="34" charset="0"/>
              </a:rPr>
              <a:t>Thus displacement = 1750 m</a:t>
            </a:r>
            <a:endParaRPr lang="en-US" sz="1900" dirty="0"/>
          </a:p>
        </p:txBody>
      </p:sp>
      <p:sp>
        <p:nvSpPr>
          <p:cNvPr id="64" name="Rectangle 63"/>
          <p:cNvSpPr/>
          <p:nvPr/>
        </p:nvSpPr>
        <p:spPr>
          <a:xfrm>
            <a:off x="7019012" y="5385034"/>
            <a:ext cx="1210588" cy="3847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900" dirty="0" smtClean="0">
                <a:solidFill>
                  <a:srgbClr val="6600FF"/>
                </a:solidFill>
                <a:latin typeface="Arial" pitchFamily="34" charset="0"/>
                <a:cs typeface="Arial" pitchFamily="34" charset="0"/>
              </a:rPr>
              <a:t>= 1750 m</a:t>
            </a:r>
            <a:endParaRPr lang="en-US" sz="1900" dirty="0">
              <a:solidFill>
                <a:srgbClr val="6600FF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24" name="Audio 2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xmlns="" r:embed="rId4"/>
              </p:ext>
            </p:extLst>
          </p:nvPr>
        </p:nvPicPr>
        <p:blipFill>
          <a:blip r:embed="rId5" cstate="print"/>
          <a:stretch>
            <a:fillRect/>
          </a:stretch>
        </p:blipFill>
        <p:spPr>
          <a:xfrm>
            <a:off x="8382000" y="6096000"/>
            <a:ext cx="609600" cy="6096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xmlns="" val="2342893530"/>
      </p:ext>
    </p:extLst>
  </p:cSld>
  <p:clrMapOvr>
    <a:masterClrMapping/>
  </p:clrMapOvr>
  <p:transition advTm="49289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"/>
                            </p:stCondLst>
                            <p:childTnLst>
                              <p:par>
                                <p:cTn id="2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"/>
                            </p:stCondLst>
                            <p:childTnLst>
                              <p:par>
                                <p:cTn id="2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"/>
                            </p:stCondLst>
                            <p:childTnLst>
                              <p:par>
                                <p:cTn id="3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"/>
                            </p:stCondLst>
                            <p:childTnLst>
                              <p:par>
                                <p:cTn id="3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500"/>
                            </p:stCondLst>
                            <p:childTnLst>
                              <p:par>
                                <p:cTn id="4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500"/>
                            </p:stCondLst>
                            <p:childTnLst>
                              <p:par>
                                <p:cTn id="5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4"/>
                </p:tgtEl>
              </p:cMediaNode>
            </p:audio>
          </p:childTnLst>
        </p:cTn>
      </p:par>
    </p:tnLst>
    <p:bldLst>
      <p:bldP spid="57" grpId="0" animBg="1"/>
      <p:bldP spid="55" grpId="0" animBg="1"/>
      <p:bldP spid="37" grpId="0" animBg="1"/>
      <p:bldP spid="21" grpId="0"/>
      <p:bldP spid="40" grpId="0" animBg="1"/>
      <p:bldP spid="59" grpId="0"/>
      <p:bldP spid="58" grpId="0"/>
      <p:bldP spid="60" grpId="0"/>
      <p:bldP spid="61" grpId="0"/>
      <p:bldP spid="62" grpId="0"/>
      <p:bldP spid="64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164514" y="2621340"/>
            <a:ext cx="824265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9600" dirty="0" smtClean="0"/>
              <a:t>X</a:t>
            </a:r>
            <a:endParaRPr lang="en-US" sz="9600" dirty="0"/>
          </a:p>
        </p:txBody>
      </p:sp>
    </p:spTree>
    <p:extLst>
      <p:ext uri="{BB962C8B-B14F-4D97-AF65-F5344CB8AC3E}">
        <p14:creationId xmlns:p14="http://schemas.microsoft.com/office/powerpoint/2010/main" xmlns="" val="43284795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Rectangle 157"/>
          <p:cNvSpPr/>
          <p:nvPr/>
        </p:nvSpPr>
        <p:spPr>
          <a:xfrm>
            <a:off x="6686348" y="3002859"/>
            <a:ext cx="628850" cy="1340541"/>
          </a:xfrm>
          <a:prstGeom prst="rect">
            <a:avLst/>
          </a:prstGeom>
          <a:solidFill>
            <a:srgbClr val="CC66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7" name="Rectangle 156"/>
          <p:cNvSpPr/>
          <p:nvPr/>
        </p:nvSpPr>
        <p:spPr>
          <a:xfrm>
            <a:off x="6077519" y="3010035"/>
            <a:ext cx="628082" cy="380730"/>
          </a:xfrm>
          <a:prstGeom prst="rect">
            <a:avLst/>
          </a:prstGeom>
          <a:solidFill>
            <a:srgbClr val="FF0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TextBox 37"/>
          <p:cNvSpPr txBox="1"/>
          <p:nvPr/>
        </p:nvSpPr>
        <p:spPr>
          <a:xfrm>
            <a:off x="533400" y="76200"/>
            <a:ext cx="8305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Arial" pitchFamily="34" charset="0"/>
                <a:cs typeface="Arial" pitchFamily="34" charset="0"/>
              </a:rPr>
              <a:t>The motion of an object along a straight horizontal path is shown by the graphs 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below. </a:t>
            </a:r>
            <a:r>
              <a:rPr lang="en-US" dirty="0">
                <a:latin typeface="Arial" pitchFamily="34" charset="0"/>
                <a:cs typeface="Arial" pitchFamily="34" charset="0"/>
              </a:rPr>
              <a:t>Determine the displacement of the object. </a:t>
            </a:r>
          </a:p>
        </p:txBody>
      </p:sp>
      <p:grpSp>
        <p:nvGrpSpPr>
          <p:cNvPr id="10" name="Group 9"/>
          <p:cNvGrpSpPr/>
          <p:nvPr/>
        </p:nvGrpSpPr>
        <p:grpSpPr>
          <a:xfrm>
            <a:off x="395872" y="1096814"/>
            <a:ext cx="8403351" cy="3705160"/>
            <a:chOff x="395872" y="1355494"/>
            <a:chExt cx="8403351" cy="3705160"/>
          </a:xfrm>
        </p:grpSpPr>
        <p:sp>
          <p:nvSpPr>
            <p:cNvPr id="17" name="Text Box 209"/>
            <p:cNvSpPr txBox="1">
              <a:spLocks noChangeArrowheads="1"/>
            </p:cNvSpPr>
            <p:nvPr/>
          </p:nvSpPr>
          <p:spPr bwMode="auto">
            <a:xfrm>
              <a:off x="1981123" y="4650680"/>
              <a:ext cx="403671" cy="4099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 marL="0" marR="0">
                <a:lnSpc>
                  <a:spcPct val="115000"/>
                </a:lnSpc>
                <a:spcBef>
                  <a:spcPts val="0"/>
                </a:spcBef>
                <a:spcAft>
                  <a:spcPts val="1000"/>
                </a:spcAft>
              </a:pPr>
              <a:r>
                <a:rPr lang="en-US" sz="2000" dirty="0" smtClean="0">
                  <a:effectLst/>
                  <a:latin typeface="Times New Roman" pitchFamily="18" charset="0"/>
                  <a:ea typeface="Calibri"/>
                  <a:cs typeface="Times New Roman" pitchFamily="18" charset="0"/>
                </a:rPr>
                <a:t>2</a:t>
              </a:r>
              <a:endParaRPr lang="en-US" sz="2000" dirty="0">
                <a:effectLst/>
                <a:latin typeface="Times New Roman" pitchFamily="18" charset="0"/>
                <a:ea typeface="Calibri"/>
                <a:cs typeface="Times New Roman" pitchFamily="18" charset="0"/>
              </a:endParaRPr>
            </a:p>
          </p:txBody>
        </p:sp>
        <p:sp>
          <p:nvSpPr>
            <p:cNvPr id="18" name="Text Box 210"/>
            <p:cNvSpPr txBox="1">
              <a:spLocks noChangeArrowheads="1"/>
            </p:cNvSpPr>
            <p:nvPr/>
          </p:nvSpPr>
          <p:spPr bwMode="auto">
            <a:xfrm>
              <a:off x="3505226" y="4270209"/>
              <a:ext cx="711839" cy="56047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 marL="0" marR="0">
                <a:lnSpc>
                  <a:spcPct val="115000"/>
                </a:lnSpc>
                <a:spcBef>
                  <a:spcPts val="0"/>
                </a:spcBef>
                <a:spcAft>
                  <a:spcPts val="1000"/>
                </a:spcAft>
              </a:pPr>
              <a:r>
                <a:rPr lang="en-US" sz="2000" i="1" dirty="0">
                  <a:effectLst/>
                  <a:latin typeface="Times New Roman" pitchFamily="18" charset="0"/>
                  <a:ea typeface="Calibri"/>
                  <a:cs typeface="Times New Roman" pitchFamily="18" charset="0"/>
                </a:rPr>
                <a:t>t (s)</a:t>
              </a:r>
              <a:endParaRPr lang="en-US" sz="2000" dirty="0">
                <a:effectLst/>
                <a:latin typeface="Times New Roman" pitchFamily="18" charset="0"/>
                <a:ea typeface="Calibri"/>
                <a:cs typeface="Times New Roman" pitchFamily="18" charset="0"/>
              </a:endParaRPr>
            </a:p>
          </p:txBody>
        </p:sp>
        <p:cxnSp>
          <p:nvCxnSpPr>
            <p:cNvPr id="20" name="Line 212"/>
            <p:cNvCxnSpPr/>
            <p:nvPr/>
          </p:nvCxnSpPr>
          <p:spPr bwMode="auto">
            <a:xfrm flipV="1">
              <a:off x="2743175" y="4570242"/>
              <a:ext cx="0" cy="155686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cxnSp>
          <p:nvCxnSpPr>
            <p:cNvPr id="22" name="Line 214"/>
            <p:cNvCxnSpPr/>
            <p:nvPr/>
          </p:nvCxnSpPr>
          <p:spPr bwMode="auto">
            <a:xfrm>
              <a:off x="1407123" y="2288140"/>
              <a:ext cx="131931" cy="0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sp>
          <p:nvSpPr>
            <p:cNvPr id="23" name="Text Box 215"/>
            <p:cNvSpPr txBox="1">
              <a:spLocks noChangeArrowheads="1"/>
            </p:cNvSpPr>
            <p:nvPr/>
          </p:nvSpPr>
          <p:spPr bwMode="auto">
            <a:xfrm>
              <a:off x="837941" y="4445693"/>
              <a:ext cx="914659" cy="5851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 marL="0" marR="0">
                <a:lnSpc>
                  <a:spcPct val="115000"/>
                </a:lnSpc>
                <a:spcBef>
                  <a:spcPts val="0"/>
                </a:spcBef>
                <a:spcAft>
                  <a:spcPts val="1000"/>
                </a:spcAft>
              </a:pPr>
              <a:r>
                <a:rPr lang="en-US" sz="2000" i="1" dirty="0">
                  <a:effectLst/>
                  <a:latin typeface="Times New Roman" pitchFamily="18" charset="0"/>
                  <a:ea typeface="Calibri"/>
                  <a:cs typeface="Times New Roman" pitchFamily="18" charset="0"/>
                </a:rPr>
                <a:t> </a:t>
              </a:r>
              <a:r>
                <a:rPr lang="en-US" sz="2000" dirty="0">
                  <a:effectLst/>
                  <a:latin typeface="Times New Roman" pitchFamily="18" charset="0"/>
                  <a:ea typeface="Calibri"/>
                  <a:cs typeface="Times New Roman" pitchFamily="18" charset="0"/>
                </a:rPr>
                <a:t>(0,0)</a:t>
              </a:r>
            </a:p>
          </p:txBody>
        </p:sp>
        <p:sp>
          <p:nvSpPr>
            <p:cNvPr id="24" name="Text Box 218"/>
            <p:cNvSpPr txBox="1">
              <a:spLocks noChangeArrowheads="1"/>
            </p:cNvSpPr>
            <p:nvPr/>
          </p:nvSpPr>
          <p:spPr bwMode="auto">
            <a:xfrm>
              <a:off x="952254" y="3812569"/>
              <a:ext cx="495235" cy="60977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 marL="0" marR="0">
                <a:lnSpc>
                  <a:spcPct val="115000"/>
                </a:lnSpc>
                <a:spcBef>
                  <a:spcPts val="0"/>
                </a:spcBef>
                <a:spcAft>
                  <a:spcPts val="1000"/>
                </a:spcAft>
              </a:pPr>
              <a:r>
                <a:rPr lang="en-US" sz="2000" i="1" dirty="0" err="1" smtClean="0">
                  <a:effectLst/>
                  <a:latin typeface="Times New Roman" pitchFamily="18" charset="0"/>
                  <a:ea typeface="Calibri"/>
                  <a:cs typeface="Times New Roman" pitchFamily="18" charset="0"/>
                </a:rPr>
                <a:t>v</a:t>
              </a:r>
              <a:r>
                <a:rPr lang="en-US" sz="2000" i="1" baseline="-25000" dirty="0" err="1" smtClean="0">
                  <a:effectLst/>
                  <a:latin typeface="Times New Roman" pitchFamily="18" charset="0"/>
                  <a:ea typeface="Calibri"/>
                  <a:cs typeface="Times New Roman" pitchFamily="18" charset="0"/>
                </a:rPr>
                <a:t>f</a:t>
              </a:r>
              <a:endParaRPr lang="en-US" sz="2000" dirty="0">
                <a:effectLst/>
                <a:latin typeface="Times New Roman" pitchFamily="18" charset="0"/>
                <a:ea typeface="Calibri"/>
                <a:cs typeface="Times New Roman" pitchFamily="18" charset="0"/>
              </a:endParaRPr>
            </a:p>
          </p:txBody>
        </p:sp>
        <p:sp>
          <p:nvSpPr>
            <p:cNvPr id="25" name="Text Box 219"/>
            <p:cNvSpPr txBox="1">
              <a:spLocks noChangeArrowheads="1"/>
            </p:cNvSpPr>
            <p:nvPr/>
          </p:nvSpPr>
          <p:spPr bwMode="auto">
            <a:xfrm>
              <a:off x="395872" y="1355494"/>
              <a:ext cx="1356728" cy="5033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 marL="0" marR="0">
                <a:lnSpc>
                  <a:spcPct val="115000"/>
                </a:lnSpc>
                <a:spcBef>
                  <a:spcPts val="0"/>
                </a:spcBef>
                <a:spcAft>
                  <a:spcPts val="1000"/>
                </a:spcAft>
              </a:pPr>
              <a:r>
                <a:rPr lang="en-ZA" sz="2000" i="1" dirty="0">
                  <a:effectLst/>
                  <a:latin typeface="Times New Roman" pitchFamily="18" charset="0"/>
                  <a:ea typeface="Calibri"/>
                  <a:cs typeface="Times New Roman" pitchFamily="18" charset="0"/>
                </a:rPr>
                <a:t>v</a:t>
              </a:r>
              <a:r>
                <a:rPr lang="en-ZA" sz="2000" dirty="0">
                  <a:effectLst/>
                  <a:latin typeface="Times New Roman" pitchFamily="18" charset="0"/>
                  <a:ea typeface="Calibri"/>
                  <a:cs typeface="Times New Roman" pitchFamily="18" charset="0"/>
                </a:rPr>
                <a:t>(</a:t>
              </a:r>
              <a:r>
                <a:rPr lang="en-ZA" sz="2000" i="1" dirty="0">
                  <a:effectLst/>
                  <a:latin typeface="Times New Roman" pitchFamily="18" charset="0"/>
                  <a:ea typeface="Calibri"/>
                  <a:cs typeface="Times New Roman" pitchFamily="18" charset="0"/>
                </a:rPr>
                <a:t>t</a:t>
              </a:r>
              <a:r>
                <a:rPr lang="en-ZA" sz="2000" dirty="0">
                  <a:effectLst/>
                  <a:latin typeface="Times New Roman" pitchFamily="18" charset="0"/>
                  <a:ea typeface="Calibri"/>
                  <a:cs typeface="Times New Roman" pitchFamily="18" charset="0"/>
                </a:rPr>
                <a:t>) (</a:t>
              </a:r>
              <a:r>
                <a:rPr lang="en-US" sz="2000" dirty="0" smtClean="0">
                  <a:effectLst/>
                  <a:latin typeface="Times New Roman" pitchFamily="18" charset="0"/>
                  <a:ea typeface="Calibri"/>
                  <a:cs typeface="Times New Roman" pitchFamily="18" charset="0"/>
                </a:rPr>
                <a:t>m/s)</a:t>
              </a:r>
              <a:endParaRPr lang="en-US" sz="2000" dirty="0">
                <a:effectLst/>
                <a:latin typeface="Times New Roman" pitchFamily="18" charset="0"/>
                <a:ea typeface="Calibri"/>
                <a:cs typeface="Times New Roman" pitchFamily="18" charset="0"/>
              </a:endParaRPr>
            </a:p>
          </p:txBody>
        </p:sp>
        <p:cxnSp>
          <p:nvCxnSpPr>
            <p:cNvPr id="26" name="Line 220"/>
            <p:cNvCxnSpPr/>
            <p:nvPr/>
          </p:nvCxnSpPr>
          <p:spPr bwMode="auto">
            <a:xfrm>
              <a:off x="1539054" y="2288140"/>
              <a:ext cx="594676" cy="451490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grpSp>
          <p:nvGrpSpPr>
            <p:cNvPr id="27" name="Group 26"/>
            <p:cNvGrpSpPr>
              <a:grpSpLocks/>
            </p:cNvGrpSpPr>
            <p:nvPr/>
          </p:nvGrpSpPr>
          <p:grpSpPr bwMode="auto">
            <a:xfrm>
              <a:off x="4724116" y="1372186"/>
              <a:ext cx="4075107" cy="2596069"/>
              <a:chOff x="6557" y="3194"/>
              <a:chExt cx="4139" cy="2001"/>
            </a:xfrm>
          </p:grpSpPr>
          <p:sp>
            <p:nvSpPr>
              <p:cNvPr id="30" name="Text Box 225"/>
              <p:cNvSpPr txBox="1">
                <a:spLocks noChangeArrowheads="1"/>
              </p:cNvSpPr>
              <p:nvPr/>
            </p:nvSpPr>
            <p:spPr bwMode="auto">
              <a:xfrm>
                <a:off x="7176" y="4450"/>
                <a:ext cx="937" cy="40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pPr marL="0" marR="0">
                  <a:lnSpc>
                    <a:spcPct val="115000"/>
                  </a:lnSpc>
                  <a:spcBef>
                    <a:spcPts val="0"/>
                  </a:spcBef>
                  <a:spcAft>
                    <a:spcPts val="1000"/>
                  </a:spcAft>
                </a:pPr>
                <a:r>
                  <a:rPr lang="en-US" sz="2000" i="1" dirty="0">
                    <a:effectLst/>
                    <a:latin typeface="Times New Roman" pitchFamily="18" charset="0"/>
                    <a:ea typeface="Calibri"/>
                    <a:cs typeface="Times New Roman" pitchFamily="18" charset="0"/>
                  </a:rPr>
                  <a:t> </a:t>
                </a:r>
                <a:r>
                  <a:rPr lang="en-US" sz="2000" dirty="0">
                    <a:effectLst/>
                    <a:latin typeface="Times New Roman" pitchFamily="18" charset="0"/>
                    <a:ea typeface="Calibri"/>
                    <a:cs typeface="Times New Roman" pitchFamily="18" charset="0"/>
                  </a:rPr>
                  <a:t>(0,0)</a:t>
                </a:r>
              </a:p>
            </p:txBody>
          </p:sp>
          <p:sp>
            <p:nvSpPr>
              <p:cNvPr id="31" name="Text Box 226"/>
              <p:cNvSpPr txBox="1">
                <a:spLocks noChangeArrowheads="1"/>
              </p:cNvSpPr>
              <p:nvPr/>
            </p:nvSpPr>
            <p:spPr bwMode="auto">
              <a:xfrm>
                <a:off x="7177" y="4779"/>
                <a:ext cx="696" cy="41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pPr marL="0" marR="0">
                  <a:lnSpc>
                    <a:spcPct val="115000"/>
                  </a:lnSpc>
                  <a:spcBef>
                    <a:spcPts val="0"/>
                  </a:spcBef>
                  <a:spcAft>
                    <a:spcPts val="1000"/>
                  </a:spcAft>
                </a:pPr>
                <a:r>
                  <a:rPr lang="en-US" sz="2000" dirty="0">
                    <a:latin typeface="Times New Roman" pitchFamily="18" charset="0"/>
                    <a:ea typeface="Calibri"/>
                    <a:cs typeface="Times New Roman" pitchFamily="18" charset="0"/>
                  </a:rPr>
                  <a:t> </a:t>
                </a:r>
                <a:r>
                  <a:rPr lang="en-US" sz="2000" dirty="0" smtClean="0">
                    <a:latin typeface="Times New Roman" pitchFamily="18" charset="0"/>
                    <a:ea typeface="Calibri"/>
                    <a:cs typeface="Times New Roman" pitchFamily="18" charset="0"/>
                  </a:rPr>
                  <a:t>-</a:t>
                </a:r>
                <a:r>
                  <a:rPr lang="en-US" sz="2000" dirty="0" smtClean="0">
                    <a:effectLst/>
                    <a:latin typeface="Times New Roman" pitchFamily="18" charset="0"/>
                    <a:ea typeface="Calibri"/>
                    <a:cs typeface="Times New Roman" pitchFamily="18" charset="0"/>
                  </a:rPr>
                  <a:t>10</a:t>
                </a:r>
                <a:endParaRPr lang="en-US" sz="2000" dirty="0">
                  <a:effectLst/>
                  <a:latin typeface="Times New Roman" pitchFamily="18" charset="0"/>
                  <a:ea typeface="Calibri"/>
                  <a:cs typeface="Times New Roman" pitchFamily="18" charset="0"/>
                </a:endParaRPr>
              </a:p>
            </p:txBody>
          </p:sp>
          <p:cxnSp>
            <p:nvCxnSpPr>
              <p:cNvPr id="32" name="Line 227"/>
              <p:cNvCxnSpPr/>
              <p:nvPr/>
            </p:nvCxnSpPr>
            <p:spPr bwMode="auto">
              <a:xfrm>
                <a:off x="7796" y="4957"/>
                <a:ext cx="144" cy="0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</p:cxnSp>
          <p:sp>
            <p:nvSpPr>
              <p:cNvPr id="33" name="Text Box 228"/>
              <p:cNvSpPr txBox="1">
                <a:spLocks noChangeArrowheads="1"/>
              </p:cNvSpPr>
              <p:nvPr/>
            </p:nvSpPr>
            <p:spPr bwMode="auto">
              <a:xfrm>
                <a:off x="9996" y="4546"/>
                <a:ext cx="700" cy="4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pPr marL="0" marR="0">
                  <a:lnSpc>
                    <a:spcPct val="115000"/>
                  </a:lnSpc>
                  <a:spcBef>
                    <a:spcPts val="0"/>
                  </a:spcBef>
                  <a:spcAft>
                    <a:spcPts val="1000"/>
                  </a:spcAft>
                </a:pPr>
                <a:r>
                  <a:rPr lang="en-US" sz="2000" i="1" dirty="0">
                    <a:effectLst/>
                    <a:latin typeface="Times New Roman" pitchFamily="18" charset="0"/>
                    <a:ea typeface="Calibri"/>
                    <a:cs typeface="Times New Roman" pitchFamily="18" charset="0"/>
                  </a:rPr>
                  <a:t>t (s)</a:t>
                </a:r>
                <a:endParaRPr lang="en-US" sz="2000" dirty="0">
                  <a:effectLst/>
                  <a:latin typeface="Times New Roman" pitchFamily="18" charset="0"/>
                  <a:ea typeface="Calibri"/>
                  <a:cs typeface="Times New Roman" pitchFamily="18" charset="0"/>
                </a:endParaRPr>
              </a:p>
            </p:txBody>
          </p:sp>
          <p:sp>
            <p:nvSpPr>
              <p:cNvPr id="34" name="Text Box 229"/>
              <p:cNvSpPr txBox="1">
                <a:spLocks noChangeArrowheads="1"/>
              </p:cNvSpPr>
              <p:nvPr/>
            </p:nvSpPr>
            <p:spPr bwMode="auto">
              <a:xfrm>
                <a:off x="6557" y="3194"/>
                <a:ext cx="1548" cy="42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pPr marL="0" marR="0">
                  <a:lnSpc>
                    <a:spcPct val="115000"/>
                  </a:lnSpc>
                  <a:spcBef>
                    <a:spcPts val="0"/>
                  </a:spcBef>
                  <a:spcAft>
                    <a:spcPts val="1000"/>
                  </a:spcAft>
                </a:pPr>
                <a:r>
                  <a:rPr lang="en-ZA" sz="2000" i="1" dirty="0">
                    <a:effectLst/>
                    <a:latin typeface="Times New Roman" pitchFamily="18" charset="0"/>
                    <a:ea typeface="Calibri"/>
                    <a:cs typeface="Times New Roman" pitchFamily="18" charset="0"/>
                  </a:rPr>
                  <a:t>a </a:t>
                </a:r>
                <a:r>
                  <a:rPr lang="en-ZA" sz="2000" dirty="0">
                    <a:effectLst/>
                    <a:latin typeface="Times New Roman" pitchFamily="18" charset="0"/>
                    <a:ea typeface="Calibri"/>
                    <a:cs typeface="Times New Roman" pitchFamily="18" charset="0"/>
                  </a:rPr>
                  <a:t>(</a:t>
                </a:r>
                <a:r>
                  <a:rPr lang="en-ZA" sz="2000" i="1" dirty="0">
                    <a:effectLst/>
                    <a:latin typeface="Times New Roman" pitchFamily="18" charset="0"/>
                    <a:ea typeface="Calibri"/>
                    <a:cs typeface="Times New Roman" pitchFamily="18" charset="0"/>
                  </a:rPr>
                  <a:t>t</a:t>
                </a:r>
                <a:r>
                  <a:rPr lang="en-ZA" sz="2000" dirty="0">
                    <a:effectLst/>
                    <a:latin typeface="Times New Roman" pitchFamily="18" charset="0"/>
                    <a:ea typeface="Calibri"/>
                    <a:cs typeface="Times New Roman" pitchFamily="18" charset="0"/>
                  </a:rPr>
                  <a:t>) (</a:t>
                </a:r>
                <a:r>
                  <a:rPr lang="en-US" sz="2000" dirty="0" smtClean="0">
                    <a:effectLst/>
                    <a:latin typeface="Times New Roman" pitchFamily="18" charset="0"/>
                    <a:ea typeface="Calibri"/>
                    <a:cs typeface="Times New Roman" pitchFamily="18" charset="0"/>
                  </a:rPr>
                  <a:t>m/s</a:t>
                </a:r>
                <a:r>
                  <a:rPr lang="en-US" sz="2000" baseline="30000" dirty="0" smtClean="0">
                    <a:effectLst/>
                    <a:latin typeface="Times New Roman" pitchFamily="18" charset="0"/>
                    <a:ea typeface="Calibri"/>
                    <a:cs typeface="Times New Roman" pitchFamily="18" charset="0"/>
                  </a:rPr>
                  <a:t>2</a:t>
                </a:r>
                <a:r>
                  <a:rPr lang="en-US" sz="2000" dirty="0">
                    <a:effectLst/>
                    <a:latin typeface="Times New Roman" pitchFamily="18" charset="0"/>
                    <a:ea typeface="Calibri"/>
                    <a:cs typeface="Times New Roman" pitchFamily="18" charset="0"/>
                  </a:rPr>
                  <a:t>)</a:t>
                </a:r>
              </a:p>
            </p:txBody>
          </p:sp>
          <p:cxnSp>
            <p:nvCxnSpPr>
              <p:cNvPr id="35" name="Line 230"/>
              <p:cNvCxnSpPr/>
              <p:nvPr/>
            </p:nvCxnSpPr>
            <p:spPr bwMode="auto">
              <a:xfrm flipV="1">
                <a:off x="7970" y="4957"/>
                <a:ext cx="600" cy="0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</p:cxnSp>
          <p:sp>
            <p:nvSpPr>
              <p:cNvPr id="36" name="Text Box 231"/>
              <p:cNvSpPr txBox="1">
                <a:spLocks noChangeArrowheads="1"/>
              </p:cNvSpPr>
              <p:nvPr/>
            </p:nvSpPr>
            <p:spPr bwMode="auto">
              <a:xfrm>
                <a:off x="8402" y="4252"/>
                <a:ext cx="400" cy="34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pPr marL="0" marR="0">
                  <a:lnSpc>
                    <a:spcPct val="115000"/>
                  </a:lnSpc>
                  <a:spcBef>
                    <a:spcPts val="0"/>
                  </a:spcBef>
                  <a:spcAft>
                    <a:spcPts val="1000"/>
                  </a:spcAft>
                </a:pPr>
                <a:r>
                  <a:rPr lang="en-US" sz="2000" dirty="0" smtClean="0">
                    <a:effectLst/>
                    <a:latin typeface="Times New Roman" pitchFamily="18" charset="0"/>
                    <a:ea typeface="Calibri"/>
                    <a:cs typeface="Times New Roman" pitchFamily="18" charset="0"/>
                  </a:rPr>
                  <a:t>2</a:t>
                </a:r>
                <a:endParaRPr lang="en-US" sz="2000" dirty="0">
                  <a:effectLst/>
                  <a:latin typeface="Times New Roman" pitchFamily="18" charset="0"/>
                  <a:ea typeface="Calibri"/>
                  <a:cs typeface="Times New Roman" pitchFamily="18" charset="0"/>
                </a:endParaRPr>
              </a:p>
            </p:txBody>
          </p:sp>
        </p:grpSp>
        <p:cxnSp>
          <p:nvCxnSpPr>
            <p:cNvPr id="4" name="Line 230"/>
            <p:cNvCxnSpPr/>
            <p:nvPr/>
          </p:nvCxnSpPr>
          <p:spPr bwMode="auto">
            <a:xfrm flipV="1">
              <a:off x="6705600" y="3659476"/>
              <a:ext cx="0" cy="914669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cxnSp>
          <p:nvCxnSpPr>
            <p:cNvPr id="5" name="Line 223"/>
            <p:cNvCxnSpPr/>
            <p:nvPr/>
          </p:nvCxnSpPr>
          <p:spPr bwMode="auto">
            <a:xfrm flipV="1">
              <a:off x="7315200" y="3168134"/>
              <a:ext cx="0" cy="186811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sp>
          <p:nvSpPr>
            <p:cNvPr id="6" name="Text Box 231"/>
            <p:cNvSpPr txBox="1">
              <a:spLocks noChangeArrowheads="1"/>
            </p:cNvSpPr>
            <p:nvPr/>
          </p:nvSpPr>
          <p:spPr bwMode="auto">
            <a:xfrm>
              <a:off x="7086598" y="2745347"/>
              <a:ext cx="457202" cy="45645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 marL="0" marR="0">
                <a:lnSpc>
                  <a:spcPct val="115000"/>
                </a:lnSpc>
                <a:spcBef>
                  <a:spcPts val="0"/>
                </a:spcBef>
                <a:spcAft>
                  <a:spcPts val="1000"/>
                </a:spcAft>
              </a:pPr>
              <a:r>
                <a:rPr lang="en-US" sz="2000" dirty="0" smtClean="0">
                  <a:effectLst/>
                  <a:latin typeface="Times New Roman" pitchFamily="18" charset="0"/>
                  <a:ea typeface="Calibri"/>
                  <a:cs typeface="Times New Roman" pitchFamily="18" charset="0"/>
                </a:rPr>
                <a:t>4</a:t>
              </a:r>
              <a:endParaRPr lang="en-US" sz="2000" dirty="0">
                <a:effectLst/>
                <a:latin typeface="Times New Roman" pitchFamily="18" charset="0"/>
                <a:ea typeface="Times New Roman"/>
                <a:cs typeface="Times New Roman" pitchFamily="18" charset="0"/>
              </a:endParaRPr>
            </a:p>
          </p:txBody>
        </p:sp>
        <p:cxnSp>
          <p:nvCxnSpPr>
            <p:cNvPr id="7" name="Line 212"/>
            <p:cNvCxnSpPr/>
            <p:nvPr/>
          </p:nvCxnSpPr>
          <p:spPr bwMode="auto">
            <a:xfrm flipV="1">
              <a:off x="2133600" y="4570871"/>
              <a:ext cx="0" cy="155675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sp>
          <p:nvSpPr>
            <p:cNvPr id="8" name="Text Box 209"/>
            <p:cNvSpPr txBox="1">
              <a:spLocks noChangeArrowheads="1"/>
            </p:cNvSpPr>
            <p:nvPr/>
          </p:nvSpPr>
          <p:spPr bwMode="auto">
            <a:xfrm>
              <a:off x="2590800" y="4650347"/>
              <a:ext cx="533400" cy="4099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 marL="0" marR="0">
                <a:lnSpc>
                  <a:spcPct val="115000"/>
                </a:lnSpc>
                <a:spcBef>
                  <a:spcPts val="0"/>
                </a:spcBef>
                <a:spcAft>
                  <a:spcPts val="1000"/>
                </a:spcAft>
              </a:pPr>
              <a:r>
                <a:rPr lang="en-US" sz="2000" dirty="0" smtClean="0">
                  <a:effectLst/>
                  <a:latin typeface="Times New Roman" pitchFamily="18" charset="0"/>
                  <a:ea typeface="Calibri"/>
                  <a:cs typeface="Times New Roman" pitchFamily="18" charset="0"/>
                </a:rPr>
                <a:t>4</a:t>
              </a:r>
              <a:endParaRPr lang="en-US" sz="2000" dirty="0">
                <a:effectLst/>
                <a:latin typeface="Times New Roman" pitchFamily="18" charset="0"/>
                <a:ea typeface="Times New Roman"/>
                <a:cs typeface="Times New Roman" pitchFamily="18" charset="0"/>
              </a:endParaRPr>
            </a:p>
          </p:txBody>
        </p:sp>
        <p:cxnSp>
          <p:nvCxnSpPr>
            <p:cNvPr id="9" name="Line 220"/>
            <p:cNvCxnSpPr/>
            <p:nvPr/>
          </p:nvCxnSpPr>
          <p:spPr bwMode="auto">
            <a:xfrm>
              <a:off x="2133600" y="2739630"/>
              <a:ext cx="609572" cy="1377315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cxnSp>
          <p:nvCxnSpPr>
            <p:cNvPr id="11" name="Line 230"/>
            <p:cNvCxnSpPr/>
            <p:nvPr/>
          </p:nvCxnSpPr>
          <p:spPr bwMode="auto">
            <a:xfrm>
              <a:off x="6705600" y="4574148"/>
              <a:ext cx="609598" cy="0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cxnSp>
          <p:nvCxnSpPr>
            <p:cNvPr id="13" name="Line 227"/>
            <p:cNvCxnSpPr/>
            <p:nvPr/>
          </p:nvCxnSpPr>
          <p:spPr bwMode="auto">
            <a:xfrm>
              <a:off x="5943600" y="4574148"/>
              <a:ext cx="141765" cy="0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sp>
          <p:nvSpPr>
            <p:cNvPr id="14" name="Text Box 226"/>
            <p:cNvSpPr txBox="1">
              <a:spLocks noChangeArrowheads="1"/>
            </p:cNvSpPr>
            <p:nvPr/>
          </p:nvSpPr>
          <p:spPr bwMode="auto">
            <a:xfrm>
              <a:off x="5313223" y="4269346"/>
              <a:ext cx="706576" cy="5396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 marL="0" marR="0">
                <a:lnSpc>
                  <a:spcPct val="115000"/>
                </a:lnSpc>
                <a:spcBef>
                  <a:spcPts val="0"/>
                </a:spcBef>
                <a:spcAft>
                  <a:spcPts val="1000"/>
                </a:spcAft>
              </a:pPr>
              <a:r>
                <a:rPr lang="en-US" sz="2000" dirty="0" smtClean="0">
                  <a:effectLst/>
                  <a:latin typeface="Times New Roman" pitchFamily="18" charset="0"/>
                  <a:ea typeface="Calibri"/>
                  <a:cs typeface="Times New Roman" pitchFamily="18" charset="0"/>
                </a:rPr>
                <a:t> -30</a:t>
              </a:r>
              <a:endParaRPr lang="en-US" sz="2000" dirty="0">
                <a:effectLst/>
                <a:latin typeface="Times New Roman" pitchFamily="18" charset="0"/>
                <a:ea typeface="Times New Roman"/>
                <a:cs typeface="Times New Roman" pitchFamily="18" charset="0"/>
              </a:endParaRPr>
            </a:p>
          </p:txBody>
        </p:sp>
        <p:cxnSp>
          <p:nvCxnSpPr>
            <p:cNvPr id="15" name="Line 214"/>
            <p:cNvCxnSpPr/>
            <p:nvPr/>
          </p:nvCxnSpPr>
          <p:spPr bwMode="auto">
            <a:xfrm>
              <a:off x="1406075" y="4116946"/>
              <a:ext cx="131920" cy="0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cxnSp>
          <p:nvCxnSpPr>
            <p:cNvPr id="39" name="Line 114"/>
            <p:cNvCxnSpPr/>
            <p:nvPr/>
          </p:nvCxnSpPr>
          <p:spPr bwMode="auto">
            <a:xfrm flipV="1">
              <a:off x="1524135" y="1525910"/>
              <a:ext cx="11415" cy="3060658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 type="arrow" w="sm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cxnSp>
          <p:nvCxnSpPr>
            <p:cNvPr id="40" name="Line 112"/>
            <p:cNvCxnSpPr/>
            <p:nvPr/>
          </p:nvCxnSpPr>
          <p:spPr bwMode="auto">
            <a:xfrm>
              <a:off x="1501306" y="4574350"/>
              <a:ext cx="2002814" cy="0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 type="arrow" w="sm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cxnSp>
          <p:nvCxnSpPr>
            <p:cNvPr id="41" name="Line 114"/>
            <p:cNvCxnSpPr/>
            <p:nvPr/>
          </p:nvCxnSpPr>
          <p:spPr bwMode="auto">
            <a:xfrm flipV="1">
              <a:off x="6077519" y="1513306"/>
              <a:ext cx="5708" cy="3137374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 type="arrow" w="sm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cxnSp>
          <p:nvCxnSpPr>
            <p:cNvPr id="42" name="Line 112"/>
            <p:cNvCxnSpPr/>
            <p:nvPr/>
          </p:nvCxnSpPr>
          <p:spPr bwMode="auto">
            <a:xfrm>
              <a:off x="6074386" y="3278747"/>
              <a:ext cx="2002814" cy="0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 type="arrow" w="sm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cxnSp>
          <p:nvCxnSpPr>
            <p:cNvPr id="44" name="Line 214"/>
            <p:cNvCxnSpPr/>
            <p:nvPr/>
          </p:nvCxnSpPr>
          <p:spPr bwMode="auto">
            <a:xfrm>
              <a:off x="1371600" y="2745347"/>
              <a:ext cx="131920" cy="0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sp>
          <p:nvSpPr>
            <p:cNvPr id="46" name="Text Box 218"/>
            <p:cNvSpPr txBox="1">
              <a:spLocks noChangeArrowheads="1"/>
            </p:cNvSpPr>
            <p:nvPr/>
          </p:nvSpPr>
          <p:spPr bwMode="auto">
            <a:xfrm>
              <a:off x="819052" y="2060090"/>
              <a:ext cx="704948" cy="4545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 marL="0" marR="0">
                <a:lnSpc>
                  <a:spcPct val="115000"/>
                </a:lnSpc>
                <a:spcBef>
                  <a:spcPts val="0"/>
                </a:spcBef>
                <a:spcAft>
                  <a:spcPts val="1000"/>
                </a:spcAft>
              </a:pPr>
              <a:r>
                <a:rPr lang="en-US" sz="2000" dirty="0" smtClean="0">
                  <a:effectLst/>
                  <a:latin typeface="Times New Roman" pitchFamily="18" charset="0"/>
                  <a:ea typeface="Calibri"/>
                  <a:cs typeface="Times New Roman" pitchFamily="18" charset="0"/>
                </a:rPr>
                <a:t>100</a:t>
              </a:r>
              <a:endParaRPr lang="en-US" sz="2000" dirty="0">
                <a:effectLst/>
                <a:latin typeface="Times New Roman" pitchFamily="18" charset="0"/>
                <a:ea typeface="Calibri"/>
                <a:cs typeface="Times New Roman" pitchFamily="18" charset="0"/>
              </a:endParaRPr>
            </a:p>
          </p:txBody>
        </p:sp>
        <p:sp>
          <p:nvSpPr>
            <p:cNvPr id="48" name="Text Box 218"/>
            <p:cNvSpPr txBox="1">
              <a:spLocks noChangeArrowheads="1"/>
            </p:cNvSpPr>
            <p:nvPr/>
          </p:nvSpPr>
          <p:spPr bwMode="auto">
            <a:xfrm>
              <a:off x="895252" y="2516747"/>
              <a:ext cx="704948" cy="4545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 marL="0" marR="0">
                <a:lnSpc>
                  <a:spcPct val="115000"/>
                </a:lnSpc>
                <a:spcBef>
                  <a:spcPts val="0"/>
                </a:spcBef>
                <a:spcAft>
                  <a:spcPts val="1000"/>
                </a:spcAft>
              </a:pPr>
              <a:r>
                <a:rPr lang="en-US" sz="2000" dirty="0" smtClean="0">
                  <a:effectLst/>
                  <a:latin typeface="Times New Roman" pitchFamily="18" charset="0"/>
                  <a:ea typeface="Calibri"/>
                  <a:cs typeface="Times New Roman" pitchFamily="18" charset="0"/>
                </a:rPr>
                <a:t>80</a:t>
              </a:r>
              <a:endParaRPr lang="en-US" sz="2000" dirty="0">
                <a:effectLst/>
                <a:latin typeface="Times New Roman" pitchFamily="18" charset="0"/>
                <a:ea typeface="Calibri"/>
                <a:cs typeface="Times New Roman" pitchFamily="18" charset="0"/>
              </a:endParaRPr>
            </a:p>
          </p:txBody>
        </p:sp>
        <p:cxnSp>
          <p:nvCxnSpPr>
            <p:cNvPr id="53" name="Line 212"/>
            <p:cNvCxnSpPr/>
            <p:nvPr/>
          </p:nvCxnSpPr>
          <p:spPr bwMode="auto">
            <a:xfrm flipV="1">
              <a:off x="6705600" y="3123072"/>
              <a:ext cx="0" cy="155675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cxnSp>
          <p:nvCxnSpPr>
            <p:cNvPr id="59" name="Line 230"/>
            <p:cNvCxnSpPr/>
            <p:nvPr/>
          </p:nvCxnSpPr>
          <p:spPr bwMode="auto">
            <a:xfrm flipV="1">
              <a:off x="7315200" y="3200909"/>
              <a:ext cx="0" cy="1385660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</p:grpSp>
      <p:sp>
        <p:nvSpPr>
          <p:cNvPr id="142" name="TextBox 141"/>
          <p:cNvSpPr txBox="1"/>
          <p:nvPr/>
        </p:nvSpPr>
        <p:spPr>
          <a:xfrm>
            <a:off x="6019800" y="914400"/>
            <a:ext cx="259039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 </a:t>
            </a:r>
            <a:r>
              <a:rPr lang="en-US" sz="2000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Find area under the</a:t>
            </a:r>
          </a:p>
          <a:p>
            <a:r>
              <a:rPr lang="en-US" sz="2000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 (a-t) graph</a:t>
            </a:r>
            <a:endParaRPr lang="en-US" sz="2000" dirty="0">
              <a:solidFill>
                <a:srgbClr val="0066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43" name="TextBox 142"/>
          <p:cNvSpPr txBox="1"/>
          <p:nvPr/>
        </p:nvSpPr>
        <p:spPr>
          <a:xfrm>
            <a:off x="6661307" y="1570672"/>
            <a:ext cx="2635093" cy="1508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0CC00"/>
                </a:solidFill>
                <a:latin typeface="Arial" pitchFamily="34" charset="0"/>
                <a:cs typeface="Arial" pitchFamily="34" charset="0"/>
              </a:rPr>
              <a:t>  </a:t>
            </a:r>
            <a:r>
              <a:rPr lang="en-US" sz="2000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Area = </a:t>
            </a:r>
            <a:r>
              <a:rPr lang="en-US" dirty="0" smtClean="0">
                <a:solidFill>
                  <a:srgbClr val="FF00FF"/>
                </a:solidFill>
                <a:latin typeface="Arial" pitchFamily="34" charset="0"/>
                <a:cs typeface="Arial" pitchFamily="34" charset="0"/>
              </a:rPr>
              <a:t>Area of Pink        	Rectangle  </a:t>
            </a:r>
          </a:p>
          <a:p>
            <a:r>
              <a:rPr lang="en-US" dirty="0" smtClean="0">
                <a:latin typeface="Arial" pitchFamily="34" charset="0"/>
                <a:cs typeface="Arial" pitchFamily="34" charset="0"/>
              </a:rPr>
              <a:t>                    + </a:t>
            </a:r>
          </a:p>
          <a:p>
            <a:r>
              <a:rPr lang="en-US" dirty="0" smtClean="0">
                <a:latin typeface="Arial" pitchFamily="34" charset="0"/>
                <a:cs typeface="Arial" pitchFamily="34" charset="0"/>
              </a:rPr>
              <a:t>         </a:t>
            </a:r>
            <a:r>
              <a:rPr lang="en-US" dirty="0" smtClean="0">
                <a:solidFill>
                  <a:srgbClr val="CC6600"/>
                </a:solidFill>
                <a:latin typeface="Arial" pitchFamily="34" charset="0"/>
                <a:cs typeface="Arial" pitchFamily="34" charset="0"/>
              </a:rPr>
              <a:t>    Area of  Brown 	Rectangle</a:t>
            </a:r>
            <a:endParaRPr lang="en-US" dirty="0">
              <a:solidFill>
                <a:srgbClr val="CC66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44" name="TextBox 143"/>
          <p:cNvSpPr txBox="1"/>
          <p:nvPr/>
        </p:nvSpPr>
        <p:spPr>
          <a:xfrm>
            <a:off x="7391400" y="3352800"/>
            <a:ext cx="1905000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Area = </a:t>
            </a:r>
            <a:r>
              <a:rPr lang="en-US" dirty="0" smtClean="0">
                <a:solidFill>
                  <a:srgbClr val="FF00FF"/>
                </a:solidFill>
                <a:latin typeface="Arial" pitchFamily="34" charset="0"/>
                <a:cs typeface="Arial" pitchFamily="34" charset="0"/>
              </a:rPr>
              <a:t>2(</a:t>
            </a:r>
            <a:r>
              <a:rPr lang="en-US" i="1" dirty="0" smtClean="0">
                <a:solidFill>
                  <a:srgbClr val="FF00FF"/>
                </a:solidFill>
                <a:latin typeface="Arial" pitchFamily="34" charset="0"/>
                <a:cs typeface="Arial" pitchFamily="34" charset="0"/>
                <a:sym typeface="Symbol"/>
              </a:rPr>
              <a:t>–</a:t>
            </a:r>
            <a:r>
              <a:rPr lang="en-US" i="1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  <a:sym typeface="Symbol"/>
              </a:rPr>
              <a:t> </a:t>
            </a:r>
            <a:r>
              <a:rPr lang="en-US" dirty="0" smtClean="0">
                <a:solidFill>
                  <a:srgbClr val="FF00FF"/>
                </a:solidFill>
                <a:latin typeface="Arial" pitchFamily="34" charset="0"/>
                <a:cs typeface="Arial" pitchFamily="34" charset="0"/>
              </a:rPr>
              <a:t>10)</a:t>
            </a:r>
          </a:p>
          <a:p>
            <a:r>
              <a:rPr lang="en-US" dirty="0" smtClean="0">
                <a:latin typeface="Arial" pitchFamily="34" charset="0"/>
                <a:cs typeface="Arial" pitchFamily="34" charset="0"/>
              </a:rPr>
              <a:t>               +   </a:t>
            </a:r>
          </a:p>
          <a:p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         </a:t>
            </a:r>
            <a:r>
              <a:rPr lang="en-US" dirty="0" smtClean="0">
                <a:solidFill>
                  <a:srgbClr val="CC6600"/>
                </a:solidFill>
                <a:latin typeface="Arial" pitchFamily="34" charset="0"/>
                <a:cs typeface="Arial" pitchFamily="34" charset="0"/>
              </a:rPr>
              <a:t>2(</a:t>
            </a:r>
            <a:r>
              <a:rPr lang="en-US" i="1" dirty="0" smtClean="0">
                <a:solidFill>
                  <a:srgbClr val="996633"/>
                </a:solidFill>
                <a:latin typeface="Arial" pitchFamily="34" charset="0"/>
                <a:cs typeface="Arial" pitchFamily="34" charset="0"/>
                <a:sym typeface="Symbol"/>
              </a:rPr>
              <a:t>–</a:t>
            </a:r>
            <a:r>
              <a:rPr lang="en-US" i="1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  <a:sym typeface="Symbol"/>
              </a:rPr>
              <a:t> </a:t>
            </a:r>
            <a:r>
              <a:rPr lang="en-US" dirty="0" smtClean="0">
                <a:solidFill>
                  <a:srgbClr val="CC6600"/>
                </a:solidFill>
                <a:latin typeface="Arial" pitchFamily="34" charset="0"/>
                <a:cs typeface="Arial" pitchFamily="34" charset="0"/>
              </a:rPr>
              <a:t>30)</a:t>
            </a:r>
            <a:endParaRPr lang="en-US" dirty="0">
              <a:solidFill>
                <a:srgbClr val="CC66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45" name="Rectangle 144"/>
          <p:cNvSpPr/>
          <p:nvPr/>
        </p:nvSpPr>
        <p:spPr>
          <a:xfrm>
            <a:off x="2735151" y="3338753"/>
            <a:ext cx="21336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  <a:sym typeface="Symbol"/>
              </a:rPr>
              <a:t>Change in velocity, </a:t>
            </a:r>
          </a:p>
          <a:p>
            <a:r>
              <a:rPr lang="en-US" i="1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  <a:sym typeface="Symbol"/>
              </a:rPr>
              <a:t>   v </a:t>
            </a:r>
            <a:r>
              <a:rPr lang="en-US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  <a:sym typeface="Symbol"/>
              </a:rPr>
              <a:t>= </a:t>
            </a:r>
            <a:r>
              <a:rPr lang="en-US" i="1" dirty="0" err="1" smtClean="0">
                <a:solidFill>
                  <a:srgbClr val="0000CC"/>
                </a:solidFill>
                <a:latin typeface="Arial" pitchFamily="34" charset="0"/>
                <a:cs typeface="Arial" pitchFamily="34" charset="0"/>
                <a:sym typeface="Symbol"/>
              </a:rPr>
              <a:t>v</a:t>
            </a:r>
            <a:r>
              <a:rPr lang="en-US" i="1" baseline="-25000" dirty="0" err="1" smtClean="0">
                <a:solidFill>
                  <a:srgbClr val="0000CC"/>
                </a:solidFill>
                <a:latin typeface="Arial" pitchFamily="34" charset="0"/>
                <a:cs typeface="Arial" pitchFamily="34" charset="0"/>
                <a:sym typeface="Symbol"/>
              </a:rPr>
              <a:t>f</a:t>
            </a:r>
            <a:r>
              <a:rPr lang="en-US" i="1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  <a:sym typeface="Symbol"/>
              </a:rPr>
              <a:t> – 100 m/s</a:t>
            </a:r>
            <a:endParaRPr lang="en-US" dirty="0">
              <a:solidFill>
                <a:srgbClr val="0000CC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46" name="Left Brace 145"/>
          <p:cNvSpPr/>
          <p:nvPr/>
        </p:nvSpPr>
        <p:spPr>
          <a:xfrm>
            <a:off x="381000" y="2057400"/>
            <a:ext cx="512733" cy="1829317"/>
          </a:xfrm>
          <a:prstGeom prst="leftBrace">
            <a:avLst/>
          </a:prstGeom>
          <a:ln w="38100">
            <a:solidFill>
              <a:srgbClr val="0000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chemeClr val="tx1"/>
                </a:solidFill>
              </a:ln>
              <a:solidFill>
                <a:srgbClr val="0000CC"/>
              </a:solidFill>
            </a:endParaRPr>
          </a:p>
        </p:txBody>
      </p:sp>
      <p:sp>
        <p:nvSpPr>
          <p:cNvPr id="147" name="Rectangle 146"/>
          <p:cNvSpPr/>
          <p:nvPr/>
        </p:nvSpPr>
        <p:spPr>
          <a:xfrm>
            <a:off x="1219200" y="5105400"/>
            <a:ext cx="32004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r"/>
            <a:r>
              <a:rPr lang="en-US" sz="2000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Change in velocity from </a:t>
            </a:r>
            <a:r>
              <a:rPr lang="en-US" sz="2000" i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(v-t</a:t>
            </a:r>
            <a:r>
              <a:rPr lang="en-US" sz="2000" i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)</a:t>
            </a:r>
            <a:r>
              <a:rPr lang="en-US" sz="2000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graph</a:t>
            </a:r>
            <a:endParaRPr lang="en-US" sz="2000" dirty="0">
              <a:solidFill>
                <a:srgbClr val="0000CC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48" name="Rectangle 147"/>
          <p:cNvSpPr/>
          <p:nvPr/>
        </p:nvSpPr>
        <p:spPr>
          <a:xfrm>
            <a:off x="4267200" y="5181600"/>
            <a:ext cx="7620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ctr"/>
            <a:r>
              <a:rPr lang="en-US" sz="3200" dirty="0" smtClean="0">
                <a:solidFill>
                  <a:srgbClr val="00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=</a:t>
            </a:r>
            <a:endParaRPr lang="en-US" sz="32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49" name="Rectangle 148"/>
          <p:cNvSpPr/>
          <p:nvPr/>
        </p:nvSpPr>
        <p:spPr>
          <a:xfrm>
            <a:off x="4953000" y="5105400"/>
            <a:ext cx="2438669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Area under </a:t>
            </a:r>
            <a:br>
              <a:rPr lang="en-US" sz="2000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</a:br>
            <a:r>
              <a:rPr lang="en-US" sz="2000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(a-t</a:t>
            </a:r>
            <a:r>
              <a:rPr lang="en-US" sz="2000" dirty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) </a:t>
            </a:r>
            <a:r>
              <a:rPr lang="en-US" sz="2000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graph</a:t>
            </a:r>
            <a:endParaRPr lang="en-US" sz="2000" dirty="0">
              <a:solidFill>
                <a:srgbClr val="0066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50" name="Rectangle 149"/>
          <p:cNvSpPr/>
          <p:nvPr/>
        </p:nvSpPr>
        <p:spPr>
          <a:xfrm>
            <a:off x="3733800" y="5879068"/>
            <a:ext cx="282641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i="1" dirty="0" err="1" smtClean="0">
                <a:solidFill>
                  <a:srgbClr val="0000CC"/>
                </a:solidFill>
                <a:latin typeface="Arial" pitchFamily="34" charset="0"/>
                <a:cs typeface="Arial" pitchFamily="34" charset="0"/>
                <a:sym typeface="Symbol"/>
              </a:rPr>
              <a:t>v</a:t>
            </a:r>
            <a:r>
              <a:rPr lang="en-US" sz="2000" i="1" baseline="-25000" dirty="0" err="1" smtClean="0">
                <a:solidFill>
                  <a:srgbClr val="0000CC"/>
                </a:solidFill>
                <a:latin typeface="Arial" pitchFamily="34" charset="0"/>
                <a:cs typeface="Arial" pitchFamily="34" charset="0"/>
                <a:sym typeface="Symbol"/>
              </a:rPr>
              <a:t>f</a:t>
            </a:r>
            <a:r>
              <a:rPr lang="en-US" sz="2000" i="1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  <a:sym typeface="Symbol"/>
              </a:rPr>
              <a:t> – 100 m/s = </a:t>
            </a:r>
            <a:r>
              <a:rPr lang="en-US" sz="2000" i="1" dirty="0" smtClean="0">
                <a:solidFill>
                  <a:srgbClr val="008000"/>
                </a:solidFill>
                <a:latin typeface="Arial" pitchFamily="34" charset="0"/>
                <a:cs typeface="Arial" pitchFamily="34" charset="0"/>
                <a:sym typeface="Symbol"/>
              </a:rPr>
              <a:t>–</a:t>
            </a:r>
            <a:r>
              <a:rPr lang="en-US" sz="2000" i="1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  <a:sym typeface="Symbol"/>
              </a:rPr>
              <a:t> 80 m/s</a:t>
            </a:r>
            <a:endParaRPr lang="en-US" sz="2000" dirty="0">
              <a:solidFill>
                <a:srgbClr val="0066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51" name="Freeform 150"/>
          <p:cNvSpPr/>
          <p:nvPr/>
        </p:nvSpPr>
        <p:spPr>
          <a:xfrm>
            <a:off x="1165910" y="4014424"/>
            <a:ext cx="2648853" cy="2049309"/>
          </a:xfrm>
          <a:custGeom>
            <a:avLst/>
            <a:gdLst>
              <a:gd name="connsiteX0" fmla="*/ 1843087 w 2857500"/>
              <a:gd name="connsiteY0" fmla="*/ 0 h 1985963"/>
              <a:gd name="connsiteX1" fmla="*/ 1071562 w 2857500"/>
              <a:gd name="connsiteY1" fmla="*/ 328613 h 1985963"/>
              <a:gd name="connsiteX2" fmla="*/ 642937 w 2857500"/>
              <a:gd name="connsiteY2" fmla="*/ 700088 h 1985963"/>
              <a:gd name="connsiteX3" fmla="*/ 371475 w 2857500"/>
              <a:gd name="connsiteY3" fmla="*/ 1214438 h 1985963"/>
              <a:gd name="connsiteX4" fmla="*/ 414337 w 2857500"/>
              <a:gd name="connsiteY4" fmla="*/ 1814513 h 1985963"/>
              <a:gd name="connsiteX5" fmla="*/ 2857500 w 2857500"/>
              <a:gd name="connsiteY5" fmla="*/ 1985963 h 1985963"/>
              <a:gd name="connsiteX0" fmla="*/ 2265505 w 2648853"/>
              <a:gd name="connsiteY0" fmla="*/ 0 h 1878133"/>
              <a:gd name="connsiteX1" fmla="*/ 862915 w 2648853"/>
              <a:gd name="connsiteY1" fmla="*/ 220783 h 1878133"/>
              <a:gd name="connsiteX2" fmla="*/ 434290 w 2648853"/>
              <a:gd name="connsiteY2" fmla="*/ 592258 h 1878133"/>
              <a:gd name="connsiteX3" fmla="*/ 162828 w 2648853"/>
              <a:gd name="connsiteY3" fmla="*/ 1106608 h 1878133"/>
              <a:gd name="connsiteX4" fmla="*/ 205690 w 2648853"/>
              <a:gd name="connsiteY4" fmla="*/ 1706683 h 1878133"/>
              <a:gd name="connsiteX5" fmla="*/ 2648853 w 2648853"/>
              <a:gd name="connsiteY5" fmla="*/ 1878133 h 1878133"/>
              <a:gd name="connsiteX0" fmla="*/ 2226868 w 2648853"/>
              <a:gd name="connsiteY0" fmla="*/ 0 h 2093792"/>
              <a:gd name="connsiteX1" fmla="*/ 862915 w 2648853"/>
              <a:gd name="connsiteY1" fmla="*/ 436442 h 2093792"/>
              <a:gd name="connsiteX2" fmla="*/ 434290 w 2648853"/>
              <a:gd name="connsiteY2" fmla="*/ 807917 h 2093792"/>
              <a:gd name="connsiteX3" fmla="*/ 162828 w 2648853"/>
              <a:gd name="connsiteY3" fmla="*/ 1322267 h 2093792"/>
              <a:gd name="connsiteX4" fmla="*/ 205690 w 2648853"/>
              <a:gd name="connsiteY4" fmla="*/ 1922342 h 2093792"/>
              <a:gd name="connsiteX5" fmla="*/ 2648853 w 2648853"/>
              <a:gd name="connsiteY5" fmla="*/ 2093792 h 2093792"/>
              <a:gd name="connsiteX0" fmla="*/ 2226868 w 2648853"/>
              <a:gd name="connsiteY0" fmla="*/ 0 h 2093792"/>
              <a:gd name="connsiteX1" fmla="*/ 1043219 w 2648853"/>
              <a:gd name="connsiteY1" fmla="*/ 544271 h 2093792"/>
              <a:gd name="connsiteX2" fmla="*/ 434290 w 2648853"/>
              <a:gd name="connsiteY2" fmla="*/ 807917 h 2093792"/>
              <a:gd name="connsiteX3" fmla="*/ 162828 w 2648853"/>
              <a:gd name="connsiteY3" fmla="*/ 1322267 h 2093792"/>
              <a:gd name="connsiteX4" fmla="*/ 205690 w 2648853"/>
              <a:gd name="connsiteY4" fmla="*/ 1922342 h 2093792"/>
              <a:gd name="connsiteX5" fmla="*/ 2648853 w 2648853"/>
              <a:gd name="connsiteY5" fmla="*/ 2093792 h 2093792"/>
              <a:gd name="connsiteX0" fmla="*/ 2226868 w 2648853"/>
              <a:gd name="connsiteY0" fmla="*/ 0 h 2093792"/>
              <a:gd name="connsiteX1" fmla="*/ 1043219 w 2648853"/>
              <a:gd name="connsiteY1" fmla="*/ 463399 h 2093792"/>
              <a:gd name="connsiteX2" fmla="*/ 434290 w 2648853"/>
              <a:gd name="connsiteY2" fmla="*/ 807917 h 2093792"/>
              <a:gd name="connsiteX3" fmla="*/ 162828 w 2648853"/>
              <a:gd name="connsiteY3" fmla="*/ 1322267 h 2093792"/>
              <a:gd name="connsiteX4" fmla="*/ 205690 w 2648853"/>
              <a:gd name="connsiteY4" fmla="*/ 1922342 h 2093792"/>
              <a:gd name="connsiteX5" fmla="*/ 2648853 w 2648853"/>
              <a:gd name="connsiteY5" fmla="*/ 2093792 h 20937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648853" h="2093792">
                <a:moveTo>
                  <a:pt x="2226868" y="0"/>
                </a:moveTo>
                <a:cubicBezTo>
                  <a:pt x="1941118" y="105966"/>
                  <a:pt x="1341982" y="328746"/>
                  <a:pt x="1043219" y="463399"/>
                </a:cubicBezTo>
                <a:cubicBezTo>
                  <a:pt x="744456" y="598052"/>
                  <a:pt x="581022" y="664772"/>
                  <a:pt x="434290" y="807917"/>
                </a:cubicBezTo>
                <a:cubicBezTo>
                  <a:pt x="287558" y="951062"/>
                  <a:pt x="200928" y="1136530"/>
                  <a:pt x="162828" y="1322267"/>
                </a:cubicBezTo>
                <a:cubicBezTo>
                  <a:pt x="124728" y="1508004"/>
                  <a:pt x="-208647" y="1793755"/>
                  <a:pt x="205690" y="1922342"/>
                </a:cubicBezTo>
                <a:cubicBezTo>
                  <a:pt x="620027" y="2050929"/>
                  <a:pt x="1634440" y="2072360"/>
                  <a:pt x="2648853" y="2093792"/>
                </a:cubicBezTo>
              </a:path>
            </a:pathLst>
          </a:custGeom>
          <a:ln w="28575">
            <a:solidFill>
              <a:srgbClr val="0000CC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2" name="Freeform 151"/>
          <p:cNvSpPr/>
          <p:nvPr/>
        </p:nvSpPr>
        <p:spPr>
          <a:xfrm>
            <a:off x="6498710" y="4841588"/>
            <a:ext cx="2188090" cy="1229840"/>
          </a:xfrm>
          <a:custGeom>
            <a:avLst/>
            <a:gdLst>
              <a:gd name="connsiteX0" fmla="*/ 2886075 w 3202781"/>
              <a:gd name="connsiteY0" fmla="*/ 0 h 1843087"/>
              <a:gd name="connsiteX1" fmla="*/ 3186112 w 3202781"/>
              <a:gd name="connsiteY1" fmla="*/ 371475 h 1843087"/>
              <a:gd name="connsiteX2" fmla="*/ 2986087 w 3202781"/>
              <a:gd name="connsiteY2" fmla="*/ 1271587 h 1843087"/>
              <a:gd name="connsiteX3" fmla="*/ 2271712 w 3202781"/>
              <a:gd name="connsiteY3" fmla="*/ 1743075 h 1843087"/>
              <a:gd name="connsiteX4" fmla="*/ 0 w 3202781"/>
              <a:gd name="connsiteY4" fmla="*/ 1843087 h 1843087"/>
              <a:gd name="connsiteX0" fmla="*/ 2519762 w 3209840"/>
              <a:gd name="connsiteY0" fmla="*/ 0 h 3800898"/>
              <a:gd name="connsiteX1" fmla="*/ 3186112 w 3209840"/>
              <a:gd name="connsiteY1" fmla="*/ 2329286 h 3800898"/>
              <a:gd name="connsiteX2" fmla="*/ 2986087 w 3209840"/>
              <a:gd name="connsiteY2" fmla="*/ 3229398 h 3800898"/>
              <a:gd name="connsiteX3" fmla="*/ 2271712 w 3209840"/>
              <a:gd name="connsiteY3" fmla="*/ 3700886 h 3800898"/>
              <a:gd name="connsiteX4" fmla="*/ 0 w 3209840"/>
              <a:gd name="connsiteY4" fmla="*/ 3800898 h 3800898"/>
              <a:gd name="connsiteX0" fmla="*/ 2519762 w 3210912"/>
              <a:gd name="connsiteY0" fmla="*/ 0 h 3800898"/>
              <a:gd name="connsiteX1" fmla="*/ 3186112 w 3210912"/>
              <a:gd name="connsiteY1" fmla="*/ 2329286 h 3800898"/>
              <a:gd name="connsiteX2" fmla="*/ 2986087 w 3210912"/>
              <a:gd name="connsiteY2" fmla="*/ 3229398 h 3800898"/>
              <a:gd name="connsiteX3" fmla="*/ 2212628 w 3210912"/>
              <a:gd name="connsiteY3" fmla="*/ 3676413 h 3800898"/>
              <a:gd name="connsiteX4" fmla="*/ 0 w 3210912"/>
              <a:gd name="connsiteY4" fmla="*/ 3800898 h 3800898"/>
              <a:gd name="connsiteX0" fmla="*/ 2519762 w 2993319"/>
              <a:gd name="connsiteY0" fmla="*/ 0 h 3800898"/>
              <a:gd name="connsiteX1" fmla="*/ 2595282 w 2993319"/>
              <a:gd name="connsiteY1" fmla="*/ 1497215 h 3800898"/>
              <a:gd name="connsiteX2" fmla="*/ 2986087 w 2993319"/>
              <a:gd name="connsiteY2" fmla="*/ 3229398 h 3800898"/>
              <a:gd name="connsiteX3" fmla="*/ 2212628 w 2993319"/>
              <a:gd name="connsiteY3" fmla="*/ 3676413 h 3800898"/>
              <a:gd name="connsiteX4" fmla="*/ 0 w 2993319"/>
              <a:gd name="connsiteY4" fmla="*/ 3800898 h 3800898"/>
              <a:gd name="connsiteX0" fmla="*/ 2519762 w 2618179"/>
              <a:gd name="connsiteY0" fmla="*/ 0 h 3800898"/>
              <a:gd name="connsiteX1" fmla="*/ 2595282 w 2618179"/>
              <a:gd name="connsiteY1" fmla="*/ 1497215 h 3800898"/>
              <a:gd name="connsiteX2" fmla="*/ 2407075 w 2618179"/>
              <a:gd name="connsiteY2" fmla="*/ 2397329 h 3800898"/>
              <a:gd name="connsiteX3" fmla="*/ 2212628 w 2618179"/>
              <a:gd name="connsiteY3" fmla="*/ 3676413 h 3800898"/>
              <a:gd name="connsiteX4" fmla="*/ 0 w 2618179"/>
              <a:gd name="connsiteY4" fmla="*/ 3800898 h 3800898"/>
              <a:gd name="connsiteX0" fmla="*/ 2519762 w 2618179"/>
              <a:gd name="connsiteY0" fmla="*/ 0 h 3800898"/>
              <a:gd name="connsiteX1" fmla="*/ 2595282 w 2618179"/>
              <a:gd name="connsiteY1" fmla="*/ 1497215 h 3800898"/>
              <a:gd name="connsiteX2" fmla="*/ 2407075 w 2618179"/>
              <a:gd name="connsiteY2" fmla="*/ 2397329 h 3800898"/>
              <a:gd name="connsiteX3" fmla="*/ 1905397 w 2618179"/>
              <a:gd name="connsiteY3" fmla="*/ 2428308 h 3800898"/>
              <a:gd name="connsiteX4" fmla="*/ 0 w 2618179"/>
              <a:gd name="connsiteY4" fmla="*/ 3800898 h 3800898"/>
              <a:gd name="connsiteX0" fmla="*/ 2543395 w 2641812"/>
              <a:gd name="connsiteY0" fmla="*/ 0 h 2454701"/>
              <a:gd name="connsiteX1" fmla="*/ 2618915 w 2641812"/>
              <a:gd name="connsiteY1" fmla="*/ 1497215 h 2454701"/>
              <a:gd name="connsiteX2" fmla="*/ 2430708 w 2641812"/>
              <a:gd name="connsiteY2" fmla="*/ 2397329 h 2454701"/>
              <a:gd name="connsiteX3" fmla="*/ 1929030 w 2641812"/>
              <a:gd name="connsiteY3" fmla="*/ 2428308 h 2454701"/>
              <a:gd name="connsiteX4" fmla="*/ 0 w 2641812"/>
              <a:gd name="connsiteY4" fmla="*/ 2185702 h 2454701"/>
              <a:gd name="connsiteX0" fmla="*/ 2543395 w 2641812"/>
              <a:gd name="connsiteY0" fmla="*/ 0 h 2407376"/>
              <a:gd name="connsiteX1" fmla="*/ 2618915 w 2641812"/>
              <a:gd name="connsiteY1" fmla="*/ 1497215 h 2407376"/>
              <a:gd name="connsiteX2" fmla="*/ 2430708 w 2641812"/>
              <a:gd name="connsiteY2" fmla="*/ 2397329 h 2407376"/>
              <a:gd name="connsiteX3" fmla="*/ 1905398 w 2641812"/>
              <a:gd name="connsiteY3" fmla="*/ 2036746 h 2407376"/>
              <a:gd name="connsiteX4" fmla="*/ 0 w 2641812"/>
              <a:gd name="connsiteY4" fmla="*/ 2185702 h 2407376"/>
              <a:gd name="connsiteX0" fmla="*/ 2543395 w 2645038"/>
              <a:gd name="connsiteY0" fmla="*/ 0 h 2185702"/>
              <a:gd name="connsiteX1" fmla="*/ 2618915 w 2645038"/>
              <a:gd name="connsiteY1" fmla="*/ 1497215 h 2185702"/>
              <a:gd name="connsiteX2" fmla="*/ 2383442 w 2645038"/>
              <a:gd name="connsiteY2" fmla="*/ 1907877 h 2185702"/>
              <a:gd name="connsiteX3" fmla="*/ 1905398 w 2645038"/>
              <a:gd name="connsiteY3" fmla="*/ 2036746 h 2185702"/>
              <a:gd name="connsiteX4" fmla="*/ 0 w 2645038"/>
              <a:gd name="connsiteY4" fmla="*/ 2185702 h 21857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645038" h="2185702">
                <a:moveTo>
                  <a:pt x="2543395" y="0"/>
                </a:moveTo>
                <a:cubicBezTo>
                  <a:pt x="2685079" y="79772"/>
                  <a:pt x="2645574" y="1179236"/>
                  <a:pt x="2618915" y="1497215"/>
                </a:cubicBezTo>
                <a:cubicBezTo>
                  <a:pt x="2592256" y="1815194"/>
                  <a:pt x="2502362" y="1817955"/>
                  <a:pt x="2383442" y="1907877"/>
                </a:cubicBezTo>
                <a:cubicBezTo>
                  <a:pt x="2264523" y="1997799"/>
                  <a:pt x="2403079" y="1941496"/>
                  <a:pt x="1905398" y="2036746"/>
                </a:cubicBezTo>
                <a:cubicBezTo>
                  <a:pt x="1407717" y="2131996"/>
                  <a:pt x="887015" y="2183321"/>
                  <a:pt x="0" y="2185702"/>
                </a:cubicBezTo>
              </a:path>
            </a:pathLst>
          </a:custGeom>
          <a:ln w="28575">
            <a:solidFill>
              <a:srgbClr val="006600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990099"/>
              </a:solidFill>
            </a:endParaRPr>
          </a:p>
        </p:txBody>
      </p:sp>
      <p:sp>
        <p:nvSpPr>
          <p:cNvPr id="153" name="Rectangle 152"/>
          <p:cNvSpPr/>
          <p:nvPr/>
        </p:nvSpPr>
        <p:spPr>
          <a:xfrm>
            <a:off x="4114800" y="6248400"/>
            <a:ext cx="148951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i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  <a:sym typeface="Symbol"/>
              </a:rPr>
              <a:t>v</a:t>
            </a:r>
            <a:r>
              <a:rPr lang="en-US" sz="2000" i="1" baseline="-250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  <a:sym typeface="Symbol"/>
              </a:rPr>
              <a:t>f</a:t>
            </a:r>
            <a:r>
              <a:rPr lang="en-US" sz="2000" i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  <a:sym typeface="Symbol"/>
              </a:rPr>
              <a:t>  = </a:t>
            </a:r>
            <a:r>
              <a:rPr lang="en-US" sz="2000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  <a:sym typeface="Symbol"/>
              </a:rPr>
              <a:t>20 m/s</a:t>
            </a:r>
            <a:endParaRPr lang="en-US" sz="20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54" name="TextBox 153"/>
          <p:cNvSpPr txBox="1"/>
          <p:nvPr/>
        </p:nvSpPr>
        <p:spPr>
          <a:xfrm>
            <a:off x="7086601" y="4421170"/>
            <a:ext cx="1981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Area = </a:t>
            </a:r>
            <a:r>
              <a:rPr lang="en-US" sz="2000" i="1" dirty="0" smtClean="0">
                <a:solidFill>
                  <a:srgbClr val="008000"/>
                </a:solidFill>
                <a:latin typeface="Arial" pitchFamily="34" charset="0"/>
                <a:cs typeface="Arial" pitchFamily="34" charset="0"/>
                <a:sym typeface="Symbol"/>
              </a:rPr>
              <a:t>–</a:t>
            </a:r>
            <a:r>
              <a:rPr lang="en-US" sz="2000" i="1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  <a:sym typeface="Symbol"/>
              </a:rPr>
              <a:t> </a:t>
            </a:r>
            <a:r>
              <a:rPr lang="en-US" sz="2000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80 m/s</a:t>
            </a:r>
            <a:endParaRPr lang="en-US" sz="2000" dirty="0">
              <a:solidFill>
                <a:srgbClr val="0066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pic>
        <p:nvPicPr>
          <p:cNvPr id="19" name="Audio 18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xmlns="" r:embed="rId4"/>
              </p:ext>
            </p:extLst>
          </p:nvPr>
        </p:nvPicPr>
        <p:blipFill>
          <a:blip r:embed="rId5" cstate="print"/>
          <a:stretch>
            <a:fillRect/>
          </a:stretch>
        </p:blipFill>
        <p:spPr>
          <a:xfrm>
            <a:off x="8382000" y="6096000"/>
            <a:ext cx="609600" cy="6096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xmlns="" val="136136675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Tm="83192"/>
    </mc:Choice>
    <mc:Fallback>
      <p:transition spd="slow" advTm="83192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1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1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1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1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1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"/>
                            </p:stCondLst>
                            <p:childTnLst>
                              <p:par>
                                <p:cTn id="30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14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14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1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1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00"/>
                                        <p:tgtEl>
                                          <p:spTgt spid="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1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1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1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1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1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1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1000"/>
                                        <p:tgtEl>
                                          <p:spTgt spid="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4" dur="500"/>
                                        <p:tgtEl>
                                          <p:spTgt spid="1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7" dur="500"/>
                                        <p:tgtEl>
                                          <p:spTgt spid="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500"/>
                            </p:stCondLst>
                            <p:childTnLst>
                              <p:par>
                                <p:cTn id="8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9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9"/>
                </p:tgtEl>
              </p:cMediaNode>
            </p:audio>
          </p:childTnLst>
        </p:cTn>
      </p:par>
    </p:tnLst>
    <p:bldLst>
      <p:bldP spid="158" grpId="0" animBg="1"/>
      <p:bldP spid="157" grpId="0" animBg="1"/>
      <p:bldP spid="142" grpId="0"/>
      <p:bldP spid="145" grpId="0"/>
      <p:bldP spid="146" grpId="0" animBg="1"/>
      <p:bldP spid="147" grpId="0"/>
      <p:bldP spid="148" grpId="0"/>
      <p:bldP spid="149" grpId="0"/>
      <p:bldP spid="150" grpId="0"/>
      <p:bldP spid="151" grpId="0" animBg="1"/>
      <p:bldP spid="152" grpId="0" animBg="1"/>
      <p:bldP spid="153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TextBox 37"/>
          <p:cNvSpPr txBox="1"/>
          <p:nvPr/>
        </p:nvSpPr>
        <p:spPr>
          <a:xfrm>
            <a:off x="533400" y="76200"/>
            <a:ext cx="8305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Arial" pitchFamily="34" charset="0"/>
                <a:cs typeface="Arial" pitchFamily="34" charset="0"/>
              </a:rPr>
              <a:t>The motion of an object along a straight horizontal path is shown by the graphs 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below. </a:t>
            </a:r>
            <a:r>
              <a:rPr lang="en-US" dirty="0">
                <a:latin typeface="Arial" pitchFamily="34" charset="0"/>
                <a:cs typeface="Arial" pitchFamily="34" charset="0"/>
              </a:rPr>
              <a:t>Determine the displacement of the object. </a:t>
            </a:r>
          </a:p>
        </p:txBody>
      </p:sp>
      <p:grpSp>
        <p:nvGrpSpPr>
          <p:cNvPr id="10" name="Group 9"/>
          <p:cNvGrpSpPr/>
          <p:nvPr/>
        </p:nvGrpSpPr>
        <p:grpSpPr>
          <a:xfrm>
            <a:off x="395872" y="1066800"/>
            <a:ext cx="8403351" cy="3810000"/>
            <a:chOff x="395872" y="1325480"/>
            <a:chExt cx="8403351" cy="3810000"/>
          </a:xfrm>
        </p:grpSpPr>
        <p:sp>
          <p:nvSpPr>
            <p:cNvPr id="17" name="Text Box 209"/>
            <p:cNvSpPr txBox="1">
              <a:spLocks noChangeArrowheads="1"/>
            </p:cNvSpPr>
            <p:nvPr/>
          </p:nvSpPr>
          <p:spPr bwMode="auto">
            <a:xfrm>
              <a:off x="1981123" y="4650680"/>
              <a:ext cx="403671" cy="4099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 marL="0" marR="0">
                <a:lnSpc>
                  <a:spcPct val="115000"/>
                </a:lnSpc>
                <a:spcBef>
                  <a:spcPts val="0"/>
                </a:spcBef>
                <a:spcAft>
                  <a:spcPts val="1000"/>
                </a:spcAft>
              </a:pPr>
              <a:r>
                <a:rPr lang="en-US" sz="2000" dirty="0" smtClean="0">
                  <a:effectLst/>
                  <a:latin typeface="Times New Roman" pitchFamily="18" charset="0"/>
                  <a:ea typeface="Calibri"/>
                  <a:cs typeface="Times New Roman" pitchFamily="18" charset="0"/>
                </a:rPr>
                <a:t>2</a:t>
              </a:r>
              <a:endParaRPr lang="en-US" sz="2000" dirty="0">
                <a:effectLst/>
                <a:latin typeface="Times New Roman" pitchFamily="18" charset="0"/>
                <a:ea typeface="Calibri"/>
                <a:cs typeface="Times New Roman" pitchFamily="18" charset="0"/>
              </a:endParaRPr>
            </a:p>
          </p:txBody>
        </p:sp>
        <p:sp>
          <p:nvSpPr>
            <p:cNvPr id="18" name="Text Box 210"/>
            <p:cNvSpPr txBox="1">
              <a:spLocks noChangeArrowheads="1"/>
            </p:cNvSpPr>
            <p:nvPr/>
          </p:nvSpPr>
          <p:spPr bwMode="auto">
            <a:xfrm>
              <a:off x="3505226" y="4346409"/>
              <a:ext cx="711839" cy="56047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 marL="0" marR="0">
                <a:lnSpc>
                  <a:spcPct val="115000"/>
                </a:lnSpc>
                <a:spcBef>
                  <a:spcPts val="0"/>
                </a:spcBef>
                <a:spcAft>
                  <a:spcPts val="1000"/>
                </a:spcAft>
              </a:pPr>
              <a:r>
                <a:rPr lang="en-US" sz="2000" i="1" dirty="0">
                  <a:effectLst/>
                  <a:latin typeface="Times New Roman" pitchFamily="18" charset="0"/>
                  <a:ea typeface="Calibri"/>
                  <a:cs typeface="Times New Roman" pitchFamily="18" charset="0"/>
                </a:rPr>
                <a:t>t (s)</a:t>
              </a:r>
              <a:endParaRPr lang="en-US" sz="2000" dirty="0">
                <a:effectLst/>
                <a:latin typeface="Times New Roman" pitchFamily="18" charset="0"/>
                <a:ea typeface="Calibri"/>
                <a:cs typeface="Times New Roman" pitchFamily="18" charset="0"/>
              </a:endParaRPr>
            </a:p>
          </p:txBody>
        </p:sp>
        <p:cxnSp>
          <p:nvCxnSpPr>
            <p:cNvPr id="20" name="Line 212"/>
            <p:cNvCxnSpPr/>
            <p:nvPr/>
          </p:nvCxnSpPr>
          <p:spPr bwMode="auto">
            <a:xfrm flipV="1">
              <a:off x="2743175" y="4570242"/>
              <a:ext cx="0" cy="155686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cxnSp>
          <p:nvCxnSpPr>
            <p:cNvPr id="22" name="Line 214"/>
            <p:cNvCxnSpPr/>
            <p:nvPr/>
          </p:nvCxnSpPr>
          <p:spPr bwMode="auto">
            <a:xfrm>
              <a:off x="1407123" y="2288140"/>
              <a:ext cx="131931" cy="0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sp>
          <p:nvSpPr>
            <p:cNvPr id="23" name="Text Box 215"/>
            <p:cNvSpPr txBox="1">
              <a:spLocks noChangeArrowheads="1"/>
            </p:cNvSpPr>
            <p:nvPr/>
          </p:nvSpPr>
          <p:spPr bwMode="auto">
            <a:xfrm>
              <a:off x="914141" y="4550359"/>
              <a:ext cx="914659" cy="5851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 marL="0" marR="0">
                <a:lnSpc>
                  <a:spcPct val="115000"/>
                </a:lnSpc>
                <a:spcBef>
                  <a:spcPts val="0"/>
                </a:spcBef>
                <a:spcAft>
                  <a:spcPts val="1000"/>
                </a:spcAft>
              </a:pPr>
              <a:r>
                <a:rPr lang="en-US" sz="2000" i="1" dirty="0">
                  <a:effectLst/>
                  <a:latin typeface="Times New Roman" pitchFamily="18" charset="0"/>
                  <a:ea typeface="Calibri"/>
                  <a:cs typeface="Times New Roman" pitchFamily="18" charset="0"/>
                </a:rPr>
                <a:t> </a:t>
              </a:r>
              <a:r>
                <a:rPr lang="en-US" sz="2000" dirty="0">
                  <a:effectLst/>
                  <a:latin typeface="Times New Roman" pitchFamily="18" charset="0"/>
                  <a:ea typeface="Calibri"/>
                  <a:cs typeface="Times New Roman" pitchFamily="18" charset="0"/>
                </a:rPr>
                <a:t>(0,0)</a:t>
              </a:r>
            </a:p>
          </p:txBody>
        </p:sp>
        <p:sp>
          <p:nvSpPr>
            <p:cNvPr id="25" name="Text Box 219"/>
            <p:cNvSpPr txBox="1">
              <a:spLocks noChangeArrowheads="1"/>
            </p:cNvSpPr>
            <p:nvPr/>
          </p:nvSpPr>
          <p:spPr bwMode="auto">
            <a:xfrm>
              <a:off x="395872" y="1325480"/>
              <a:ext cx="1356728" cy="5033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 marL="0" marR="0">
                <a:lnSpc>
                  <a:spcPct val="115000"/>
                </a:lnSpc>
                <a:spcBef>
                  <a:spcPts val="0"/>
                </a:spcBef>
                <a:spcAft>
                  <a:spcPts val="1000"/>
                </a:spcAft>
              </a:pPr>
              <a:r>
                <a:rPr lang="en-ZA" sz="2000" i="1" dirty="0">
                  <a:effectLst/>
                  <a:latin typeface="Times New Roman" pitchFamily="18" charset="0"/>
                  <a:ea typeface="Calibri"/>
                  <a:cs typeface="Times New Roman" pitchFamily="18" charset="0"/>
                </a:rPr>
                <a:t>v</a:t>
              </a:r>
              <a:r>
                <a:rPr lang="en-ZA" sz="2000" dirty="0">
                  <a:effectLst/>
                  <a:latin typeface="Times New Roman" pitchFamily="18" charset="0"/>
                  <a:ea typeface="Calibri"/>
                  <a:cs typeface="Times New Roman" pitchFamily="18" charset="0"/>
                </a:rPr>
                <a:t>(</a:t>
              </a:r>
              <a:r>
                <a:rPr lang="en-ZA" sz="2000" i="1" dirty="0">
                  <a:effectLst/>
                  <a:latin typeface="Times New Roman" pitchFamily="18" charset="0"/>
                  <a:ea typeface="Calibri"/>
                  <a:cs typeface="Times New Roman" pitchFamily="18" charset="0"/>
                </a:rPr>
                <a:t>t</a:t>
              </a:r>
              <a:r>
                <a:rPr lang="en-ZA" sz="2000" dirty="0">
                  <a:effectLst/>
                  <a:latin typeface="Times New Roman" pitchFamily="18" charset="0"/>
                  <a:ea typeface="Calibri"/>
                  <a:cs typeface="Times New Roman" pitchFamily="18" charset="0"/>
                </a:rPr>
                <a:t>) (</a:t>
              </a:r>
              <a:r>
                <a:rPr lang="en-US" sz="2000" dirty="0" smtClean="0">
                  <a:effectLst/>
                  <a:latin typeface="Times New Roman" pitchFamily="18" charset="0"/>
                  <a:ea typeface="Calibri"/>
                  <a:cs typeface="Times New Roman" pitchFamily="18" charset="0"/>
                </a:rPr>
                <a:t>m/s)</a:t>
              </a:r>
              <a:endParaRPr lang="en-US" sz="2000" dirty="0">
                <a:effectLst/>
                <a:latin typeface="Times New Roman" pitchFamily="18" charset="0"/>
                <a:ea typeface="Calibri"/>
                <a:cs typeface="Times New Roman" pitchFamily="18" charset="0"/>
              </a:endParaRPr>
            </a:p>
          </p:txBody>
        </p:sp>
        <p:cxnSp>
          <p:nvCxnSpPr>
            <p:cNvPr id="26" name="Line 220"/>
            <p:cNvCxnSpPr/>
            <p:nvPr/>
          </p:nvCxnSpPr>
          <p:spPr bwMode="auto">
            <a:xfrm>
              <a:off x="1539054" y="2288140"/>
              <a:ext cx="594676" cy="451490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grpSp>
          <p:nvGrpSpPr>
            <p:cNvPr id="27" name="Group 26"/>
            <p:cNvGrpSpPr>
              <a:grpSpLocks/>
            </p:cNvGrpSpPr>
            <p:nvPr/>
          </p:nvGrpSpPr>
          <p:grpSpPr bwMode="auto">
            <a:xfrm>
              <a:off x="4800912" y="1372186"/>
              <a:ext cx="3998311" cy="2596069"/>
              <a:chOff x="6635" y="3194"/>
              <a:chExt cx="4061" cy="2001"/>
            </a:xfrm>
          </p:grpSpPr>
          <p:sp>
            <p:nvSpPr>
              <p:cNvPr id="30" name="Text Box 225"/>
              <p:cNvSpPr txBox="1">
                <a:spLocks noChangeArrowheads="1"/>
              </p:cNvSpPr>
              <p:nvPr/>
            </p:nvSpPr>
            <p:spPr bwMode="auto">
              <a:xfrm>
                <a:off x="7176" y="4450"/>
                <a:ext cx="937" cy="40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pPr marL="0" marR="0">
                  <a:lnSpc>
                    <a:spcPct val="115000"/>
                  </a:lnSpc>
                  <a:spcBef>
                    <a:spcPts val="0"/>
                  </a:spcBef>
                  <a:spcAft>
                    <a:spcPts val="1000"/>
                  </a:spcAft>
                </a:pPr>
                <a:r>
                  <a:rPr lang="en-US" sz="2000" i="1" dirty="0">
                    <a:effectLst/>
                    <a:latin typeface="Times New Roman" pitchFamily="18" charset="0"/>
                    <a:ea typeface="Calibri"/>
                    <a:cs typeface="Times New Roman" pitchFamily="18" charset="0"/>
                  </a:rPr>
                  <a:t> </a:t>
                </a:r>
                <a:r>
                  <a:rPr lang="en-US" sz="2000" dirty="0">
                    <a:effectLst/>
                    <a:latin typeface="Times New Roman" pitchFamily="18" charset="0"/>
                    <a:ea typeface="Calibri"/>
                    <a:cs typeface="Times New Roman" pitchFamily="18" charset="0"/>
                  </a:rPr>
                  <a:t>(0,0)</a:t>
                </a:r>
              </a:p>
            </p:txBody>
          </p:sp>
          <p:sp>
            <p:nvSpPr>
              <p:cNvPr id="31" name="Text Box 226"/>
              <p:cNvSpPr txBox="1">
                <a:spLocks noChangeArrowheads="1"/>
              </p:cNvSpPr>
              <p:nvPr/>
            </p:nvSpPr>
            <p:spPr bwMode="auto">
              <a:xfrm>
                <a:off x="7177" y="4779"/>
                <a:ext cx="696" cy="41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pPr marL="0" marR="0">
                  <a:lnSpc>
                    <a:spcPct val="115000"/>
                  </a:lnSpc>
                  <a:spcBef>
                    <a:spcPts val="0"/>
                  </a:spcBef>
                  <a:spcAft>
                    <a:spcPts val="1000"/>
                  </a:spcAft>
                </a:pPr>
                <a:r>
                  <a:rPr lang="en-US" sz="2000" dirty="0">
                    <a:latin typeface="Times New Roman" pitchFamily="18" charset="0"/>
                    <a:ea typeface="Calibri"/>
                    <a:cs typeface="Times New Roman" pitchFamily="18" charset="0"/>
                  </a:rPr>
                  <a:t> </a:t>
                </a:r>
                <a:r>
                  <a:rPr lang="en-US" sz="2000" dirty="0" smtClean="0">
                    <a:latin typeface="Times New Roman" pitchFamily="18" charset="0"/>
                    <a:ea typeface="Calibri"/>
                    <a:cs typeface="Times New Roman" pitchFamily="18" charset="0"/>
                  </a:rPr>
                  <a:t>-</a:t>
                </a:r>
                <a:r>
                  <a:rPr lang="en-US" sz="2000" dirty="0" smtClean="0">
                    <a:effectLst/>
                    <a:latin typeface="Times New Roman" pitchFamily="18" charset="0"/>
                    <a:ea typeface="Calibri"/>
                    <a:cs typeface="Times New Roman" pitchFamily="18" charset="0"/>
                  </a:rPr>
                  <a:t>10</a:t>
                </a:r>
                <a:endParaRPr lang="en-US" sz="2000" dirty="0">
                  <a:effectLst/>
                  <a:latin typeface="Times New Roman" pitchFamily="18" charset="0"/>
                  <a:ea typeface="Calibri"/>
                  <a:cs typeface="Times New Roman" pitchFamily="18" charset="0"/>
                </a:endParaRPr>
              </a:p>
            </p:txBody>
          </p:sp>
          <p:cxnSp>
            <p:nvCxnSpPr>
              <p:cNvPr id="32" name="Line 227"/>
              <p:cNvCxnSpPr/>
              <p:nvPr/>
            </p:nvCxnSpPr>
            <p:spPr bwMode="auto">
              <a:xfrm>
                <a:off x="7796" y="4957"/>
                <a:ext cx="144" cy="0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</p:cxnSp>
          <p:sp>
            <p:nvSpPr>
              <p:cNvPr id="33" name="Text Box 228"/>
              <p:cNvSpPr txBox="1">
                <a:spLocks noChangeArrowheads="1"/>
              </p:cNvSpPr>
              <p:nvPr/>
            </p:nvSpPr>
            <p:spPr bwMode="auto">
              <a:xfrm>
                <a:off x="9996" y="4509"/>
                <a:ext cx="700" cy="4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pPr marL="0" marR="0">
                  <a:lnSpc>
                    <a:spcPct val="115000"/>
                  </a:lnSpc>
                  <a:spcBef>
                    <a:spcPts val="0"/>
                  </a:spcBef>
                  <a:spcAft>
                    <a:spcPts val="1000"/>
                  </a:spcAft>
                </a:pPr>
                <a:r>
                  <a:rPr lang="en-US" sz="2000" i="1" dirty="0">
                    <a:effectLst/>
                    <a:latin typeface="Times New Roman" pitchFamily="18" charset="0"/>
                    <a:ea typeface="Calibri"/>
                    <a:cs typeface="Times New Roman" pitchFamily="18" charset="0"/>
                  </a:rPr>
                  <a:t>t (s)</a:t>
                </a:r>
                <a:endParaRPr lang="en-US" sz="2000" dirty="0">
                  <a:effectLst/>
                  <a:latin typeface="Times New Roman" pitchFamily="18" charset="0"/>
                  <a:ea typeface="Calibri"/>
                  <a:cs typeface="Times New Roman" pitchFamily="18" charset="0"/>
                </a:endParaRPr>
              </a:p>
            </p:txBody>
          </p:sp>
          <p:sp>
            <p:nvSpPr>
              <p:cNvPr id="34" name="Text Box 229"/>
              <p:cNvSpPr txBox="1">
                <a:spLocks noChangeArrowheads="1"/>
              </p:cNvSpPr>
              <p:nvPr/>
            </p:nvSpPr>
            <p:spPr bwMode="auto">
              <a:xfrm>
                <a:off x="6635" y="3194"/>
                <a:ext cx="1548" cy="42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pPr marL="0" marR="0">
                  <a:lnSpc>
                    <a:spcPct val="115000"/>
                  </a:lnSpc>
                  <a:spcBef>
                    <a:spcPts val="0"/>
                  </a:spcBef>
                  <a:spcAft>
                    <a:spcPts val="1000"/>
                  </a:spcAft>
                </a:pPr>
                <a:r>
                  <a:rPr lang="en-ZA" sz="2000" i="1" dirty="0">
                    <a:effectLst/>
                    <a:latin typeface="Times New Roman" pitchFamily="18" charset="0"/>
                    <a:ea typeface="Calibri"/>
                    <a:cs typeface="Times New Roman" pitchFamily="18" charset="0"/>
                  </a:rPr>
                  <a:t>a </a:t>
                </a:r>
                <a:r>
                  <a:rPr lang="en-ZA" sz="2000" dirty="0">
                    <a:effectLst/>
                    <a:latin typeface="Times New Roman" pitchFamily="18" charset="0"/>
                    <a:ea typeface="Calibri"/>
                    <a:cs typeface="Times New Roman" pitchFamily="18" charset="0"/>
                  </a:rPr>
                  <a:t>(</a:t>
                </a:r>
                <a:r>
                  <a:rPr lang="en-ZA" sz="2000" i="1" dirty="0">
                    <a:effectLst/>
                    <a:latin typeface="Times New Roman" pitchFamily="18" charset="0"/>
                    <a:ea typeface="Calibri"/>
                    <a:cs typeface="Times New Roman" pitchFamily="18" charset="0"/>
                  </a:rPr>
                  <a:t>t</a:t>
                </a:r>
                <a:r>
                  <a:rPr lang="en-ZA" sz="2000" dirty="0">
                    <a:effectLst/>
                    <a:latin typeface="Times New Roman" pitchFamily="18" charset="0"/>
                    <a:ea typeface="Calibri"/>
                    <a:cs typeface="Times New Roman" pitchFamily="18" charset="0"/>
                  </a:rPr>
                  <a:t>) (</a:t>
                </a:r>
                <a:r>
                  <a:rPr lang="en-US" sz="2000" dirty="0" smtClean="0">
                    <a:effectLst/>
                    <a:latin typeface="Times New Roman" pitchFamily="18" charset="0"/>
                    <a:ea typeface="Calibri"/>
                    <a:cs typeface="Times New Roman" pitchFamily="18" charset="0"/>
                  </a:rPr>
                  <a:t>m/s</a:t>
                </a:r>
                <a:r>
                  <a:rPr lang="en-US" sz="2000" baseline="30000" dirty="0" smtClean="0">
                    <a:effectLst/>
                    <a:latin typeface="Times New Roman" pitchFamily="18" charset="0"/>
                    <a:ea typeface="Calibri"/>
                    <a:cs typeface="Times New Roman" pitchFamily="18" charset="0"/>
                  </a:rPr>
                  <a:t>2</a:t>
                </a:r>
                <a:r>
                  <a:rPr lang="en-US" sz="2000" dirty="0">
                    <a:effectLst/>
                    <a:latin typeface="Times New Roman" pitchFamily="18" charset="0"/>
                    <a:ea typeface="Calibri"/>
                    <a:cs typeface="Times New Roman" pitchFamily="18" charset="0"/>
                  </a:rPr>
                  <a:t>)</a:t>
                </a:r>
              </a:p>
            </p:txBody>
          </p:sp>
          <p:cxnSp>
            <p:nvCxnSpPr>
              <p:cNvPr id="35" name="Line 230"/>
              <p:cNvCxnSpPr/>
              <p:nvPr/>
            </p:nvCxnSpPr>
            <p:spPr bwMode="auto">
              <a:xfrm flipV="1">
                <a:off x="7950" y="4957"/>
                <a:ext cx="600" cy="0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</p:cxnSp>
          <p:sp>
            <p:nvSpPr>
              <p:cNvPr id="36" name="Text Box 231"/>
              <p:cNvSpPr txBox="1">
                <a:spLocks noChangeArrowheads="1"/>
              </p:cNvSpPr>
              <p:nvPr/>
            </p:nvSpPr>
            <p:spPr bwMode="auto">
              <a:xfrm>
                <a:off x="8402" y="4252"/>
                <a:ext cx="400" cy="34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pPr marL="0" marR="0">
                  <a:lnSpc>
                    <a:spcPct val="115000"/>
                  </a:lnSpc>
                  <a:spcBef>
                    <a:spcPts val="0"/>
                  </a:spcBef>
                  <a:spcAft>
                    <a:spcPts val="1000"/>
                  </a:spcAft>
                </a:pPr>
                <a:r>
                  <a:rPr lang="en-US" sz="2000" dirty="0" smtClean="0">
                    <a:effectLst/>
                    <a:latin typeface="Times New Roman" pitchFamily="18" charset="0"/>
                    <a:ea typeface="Calibri"/>
                    <a:cs typeface="Times New Roman" pitchFamily="18" charset="0"/>
                  </a:rPr>
                  <a:t>2</a:t>
                </a:r>
                <a:endParaRPr lang="en-US" sz="2000" dirty="0">
                  <a:effectLst/>
                  <a:latin typeface="Times New Roman" pitchFamily="18" charset="0"/>
                  <a:ea typeface="Calibri"/>
                  <a:cs typeface="Times New Roman" pitchFamily="18" charset="0"/>
                </a:endParaRPr>
              </a:p>
            </p:txBody>
          </p:sp>
        </p:grpSp>
        <p:cxnSp>
          <p:nvCxnSpPr>
            <p:cNvPr id="4" name="Line 230"/>
            <p:cNvCxnSpPr/>
            <p:nvPr/>
          </p:nvCxnSpPr>
          <p:spPr bwMode="auto">
            <a:xfrm flipV="1">
              <a:off x="6686347" y="3659476"/>
              <a:ext cx="0" cy="914669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cxnSp>
          <p:nvCxnSpPr>
            <p:cNvPr id="5" name="Line 223"/>
            <p:cNvCxnSpPr/>
            <p:nvPr/>
          </p:nvCxnSpPr>
          <p:spPr bwMode="auto">
            <a:xfrm flipV="1">
              <a:off x="7315200" y="3168134"/>
              <a:ext cx="0" cy="186811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sp>
          <p:nvSpPr>
            <p:cNvPr id="6" name="Text Box 231"/>
            <p:cNvSpPr txBox="1">
              <a:spLocks noChangeArrowheads="1"/>
            </p:cNvSpPr>
            <p:nvPr/>
          </p:nvSpPr>
          <p:spPr bwMode="auto">
            <a:xfrm>
              <a:off x="7086598" y="2745347"/>
              <a:ext cx="457202" cy="45645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 marL="0" marR="0">
                <a:lnSpc>
                  <a:spcPct val="115000"/>
                </a:lnSpc>
                <a:spcBef>
                  <a:spcPts val="0"/>
                </a:spcBef>
                <a:spcAft>
                  <a:spcPts val="1000"/>
                </a:spcAft>
              </a:pPr>
              <a:r>
                <a:rPr lang="en-US" sz="2000" dirty="0" smtClean="0">
                  <a:effectLst/>
                  <a:latin typeface="Times New Roman" pitchFamily="18" charset="0"/>
                  <a:ea typeface="Calibri"/>
                  <a:cs typeface="Times New Roman" pitchFamily="18" charset="0"/>
                </a:rPr>
                <a:t>4</a:t>
              </a:r>
              <a:endParaRPr lang="en-US" sz="2000" dirty="0">
                <a:effectLst/>
                <a:latin typeface="Times New Roman" pitchFamily="18" charset="0"/>
                <a:ea typeface="Times New Roman"/>
                <a:cs typeface="Times New Roman" pitchFamily="18" charset="0"/>
              </a:endParaRPr>
            </a:p>
          </p:txBody>
        </p:sp>
        <p:cxnSp>
          <p:nvCxnSpPr>
            <p:cNvPr id="7" name="Line 212"/>
            <p:cNvCxnSpPr/>
            <p:nvPr/>
          </p:nvCxnSpPr>
          <p:spPr bwMode="auto">
            <a:xfrm flipV="1">
              <a:off x="2133600" y="4570871"/>
              <a:ext cx="0" cy="155675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sp>
          <p:nvSpPr>
            <p:cNvPr id="8" name="Text Box 209"/>
            <p:cNvSpPr txBox="1">
              <a:spLocks noChangeArrowheads="1"/>
            </p:cNvSpPr>
            <p:nvPr/>
          </p:nvSpPr>
          <p:spPr bwMode="auto">
            <a:xfrm>
              <a:off x="2590800" y="4650347"/>
              <a:ext cx="533400" cy="4099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 marL="0" marR="0">
                <a:lnSpc>
                  <a:spcPct val="115000"/>
                </a:lnSpc>
                <a:spcBef>
                  <a:spcPts val="0"/>
                </a:spcBef>
                <a:spcAft>
                  <a:spcPts val="1000"/>
                </a:spcAft>
              </a:pPr>
              <a:r>
                <a:rPr lang="en-US" sz="2000" dirty="0" smtClean="0">
                  <a:effectLst/>
                  <a:latin typeface="Times New Roman" pitchFamily="18" charset="0"/>
                  <a:ea typeface="Calibri"/>
                  <a:cs typeface="Times New Roman" pitchFamily="18" charset="0"/>
                </a:rPr>
                <a:t>4</a:t>
              </a:r>
              <a:endParaRPr lang="en-US" sz="2000" dirty="0">
                <a:effectLst/>
                <a:latin typeface="Times New Roman" pitchFamily="18" charset="0"/>
                <a:ea typeface="Times New Roman"/>
                <a:cs typeface="Times New Roman" pitchFamily="18" charset="0"/>
              </a:endParaRPr>
            </a:p>
          </p:txBody>
        </p:sp>
        <p:cxnSp>
          <p:nvCxnSpPr>
            <p:cNvPr id="9" name="Line 220"/>
            <p:cNvCxnSpPr/>
            <p:nvPr/>
          </p:nvCxnSpPr>
          <p:spPr bwMode="auto">
            <a:xfrm>
              <a:off x="2133600" y="2739630"/>
              <a:ext cx="609572" cy="1377315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cxnSp>
          <p:nvCxnSpPr>
            <p:cNvPr id="11" name="Line 230"/>
            <p:cNvCxnSpPr/>
            <p:nvPr/>
          </p:nvCxnSpPr>
          <p:spPr bwMode="auto">
            <a:xfrm>
              <a:off x="6705600" y="4574148"/>
              <a:ext cx="609598" cy="0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cxnSp>
          <p:nvCxnSpPr>
            <p:cNvPr id="13" name="Line 227"/>
            <p:cNvCxnSpPr/>
            <p:nvPr/>
          </p:nvCxnSpPr>
          <p:spPr bwMode="auto">
            <a:xfrm>
              <a:off x="5943600" y="4574148"/>
              <a:ext cx="141765" cy="0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sp>
          <p:nvSpPr>
            <p:cNvPr id="14" name="Text Box 226"/>
            <p:cNvSpPr txBox="1">
              <a:spLocks noChangeArrowheads="1"/>
            </p:cNvSpPr>
            <p:nvPr/>
          </p:nvSpPr>
          <p:spPr bwMode="auto">
            <a:xfrm>
              <a:off x="5313223" y="4269346"/>
              <a:ext cx="706576" cy="5396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 marL="0" marR="0">
                <a:lnSpc>
                  <a:spcPct val="115000"/>
                </a:lnSpc>
                <a:spcBef>
                  <a:spcPts val="0"/>
                </a:spcBef>
                <a:spcAft>
                  <a:spcPts val="1000"/>
                </a:spcAft>
              </a:pPr>
              <a:r>
                <a:rPr lang="en-US" sz="2000" dirty="0" smtClean="0">
                  <a:effectLst/>
                  <a:latin typeface="Times New Roman" pitchFamily="18" charset="0"/>
                  <a:ea typeface="Calibri"/>
                  <a:cs typeface="Times New Roman" pitchFamily="18" charset="0"/>
                </a:rPr>
                <a:t> -30</a:t>
              </a:r>
              <a:endParaRPr lang="en-US" sz="2000" dirty="0">
                <a:effectLst/>
                <a:latin typeface="Times New Roman" pitchFamily="18" charset="0"/>
                <a:ea typeface="Times New Roman"/>
                <a:cs typeface="Times New Roman" pitchFamily="18" charset="0"/>
              </a:endParaRPr>
            </a:p>
          </p:txBody>
        </p:sp>
        <p:cxnSp>
          <p:nvCxnSpPr>
            <p:cNvPr id="15" name="Line 214"/>
            <p:cNvCxnSpPr/>
            <p:nvPr/>
          </p:nvCxnSpPr>
          <p:spPr bwMode="auto">
            <a:xfrm>
              <a:off x="1406075" y="4116946"/>
              <a:ext cx="131920" cy="0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cxnSp>
          <p:nvCxnSpPr>
            <p:cNvPr id="39" name="Line 114"/>
            <p:cNvCxnSpPr/>
            <p:nvPr/>
          </p:nvCxnSpPr>
          <p:spPr bwMode="auto">
            <a:xfrm flipV="1">
              <a:off x="1524135" y="1525910"/>
              <a:ext cx="11415" cy="3060658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 type="arrow" w="sm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cxnSp>
          <p:nvCxnSpPr>
            <p:cNvPr id="40" name="Line 112"/>
            <p:cNvCxnSpPr/>
            <p:nvPr/>
          </p:nvCxnSpPr>
          <p:spPr bwMode="auto">
            <a:xfrm>
              <a:off x="1501306" y="4574350"/>
              <a:ext cx="2002814" cy="0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 type="arrow" w="sm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cxnSp>
          <p:nvCxnSpPr>
            <p:cNvPr id="41" name="Line 114"/>
            <p:cNvCxnSpPr/>
            <p:nvPr/>
          </p:nvCxnSpPr>
          <p:spPr bwMode="auto">
            <a:xfrm flipV="1">
              <a:off x="6077519" y="1513306"/>
              <a:ext cx="5708" cy="3137374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 type="arrow" w="sm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cxnSp>
          <p:nvCxnSpPr>
            <p:cNvPr id="42" name="Line 112"/>
            <p:cNvCxnSpPr/>
            <p:nvPr/>
          </p:nvCxnSpPr>
          <p:spPr bwMode="auto">
            <a:xfrm>
              <a:off x="6074386" y="3278747"/>
              <a:ext cx="2002814" cy="0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 type="arrow" w="sm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cxnSp>
          <p:nvCxnSpPr>
            <p:cNvPr id="44" name="Line 214"/>
            <p:cNvCxnSpPr/>
            <p:nvPr/>
          </p:nvCxnSpPr>
          <p:spPr bwMode="auto">
            <a:xfrm>
              <a:off x="1371600" y="2745347"/>
              <a:ext cx="131920" cy="0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sp>
          <p:nvSpPr>
            <p:cNvPr id="46" name="Text Box 218"/>
            <p:cNvSpPr txBox="1">
              <a:spLocks noChangeArrowheads="1"/>
            </p:cNvSpPr>
            <p:nvPr/>
          </p:nvSpPr>
          <p:spPr bwMode="auto">
            <a:xfrm>
              <a:off x="819052" y="2060090"/>
              <a:ext cx="704948" cy="4545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 marL="0" marR="0">
                <a:lnSpc>
                  <a:spcPct val="115000"/>
                </a:lnSpc>
                <a:spcBef>
                  <a:spcPts val="0"/>
                </a:spcBef>
                <a:spcAft>
                  <a:spcPts val="1000"/>
                </a:spcAft>
              </a:pPr>
              <a:r>
                <a:rPr lang="en-US" sz="2000" dirty="0" smtClean="0">
                  <a:effectLst/>
                  <a:latin typeface="Times New Roman" pitchFamily="18" charset="0"/>
                  <a:ea typeface="Calibri"/>
                  <a:cs typeface="Times New Roman" pitchFamily="18" charset="0"/>
                </a:rPr>
                <a:t>100</a:t>
              </a:r>
              <a:endParaRPr lang="en-US" sz="2000" dirty="0">
                <a:effectLst/>
                <a:latin typeface="Times New Roman" pitchFamily="18" charset="0"/>
                <a:ea typeface="Calibri"/>
                <a:cs typeface="Times New Roman" pitchFamily="18" charset="0"/>
              </a:endParaRPr>
            </a:p>
          </p:txBody>
        </p:sp>
        <p:sp>
          <p:nvSpPr>
            <p:cNvPr id="48" name="Text Box 218"/>
            <p:cNvSpPr txBox="1">
              <a:spLocks noChangeArrowheads="1"/>
            </p:cNvSpPr>
            <p:nvPr/>
          </p:nvSpPr>
          <p:spPr bwMode="auto">
            <a:xfrm>
              <a:off x="895252" y="2516747"/>
              <a:ext cx="704948" cy="4545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 marL="0" marR="0">
                <a:lnSpc>
                  <a:spcPct val="115000"/>
                </a:lnSpc>
                <a:spcBef>
                  <a:spcPts val="0"/>
                </a:spcBef>
                <a:spcAft>
                  <a:spcPts val="1000"/>
                </a:spcAft>
              </a:pPr>
              <a:r>
                <a:rPr lang="en-US" sz="2000" dirty="0" smtClean="0">
                  <a:effectLst/>
                  <a:latin typeface="Times New Roman" pitchFamily="18" charset="0"/>
                  <a:ea typeface="Calibri"/>
                  <a:cs typeface="Times New Roman" pitchFamily="18" charset="0"/>
                </a:rPr>
                <a:t>80</a:t>
              </a:r>
              <a:endParaRPr lang="en-US" sz="2000" dirty="0">
                <a:effectLst/>
                <a:latin typeface="Times New Roman" pitchFamily="18" charset="0"/>
                <a:ea typeface="Calibri"/>
                <a:cs typeface="Times New Roman" pitchFamily="18" charset="0"/>
              </a:endParaRPr>
            </a:p>
          </p:txBody>
        </p:sp>
        <p:cxnSp>
          <p:nvCxnSpPr>
            <p:cNvPr id="53" name="Line 212"/>
            <p:cNvCxnSpPr/>
            <p:nvPr/>
          </p:nvCxnSpPr>
          <p:spPr bwMode="auto">
            <a:xfrm flipV="1">
              <a:off x="6705600" y="3123072"/>
              <a:ext cx="0" cy="155675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cxnSp>
          <p:nvCxnSpPr>
            <p:cNvPr id="59" name="Line 230"/>
            <p:cNvCxnSpPr/>
            <p:nvPr/>
          </p:nvCxnSpPr>
          <p:spPr bwMode="auto">
            <a:xfrm flipV="1">
              <a:off x="7315200" y="3200909"/>
              <a:ext cx="0" cy="1385660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</p:grpSp>
      <p:sp>
        <p:nvSpPr>
          <p:cNvPr id="66" name="Freeform 65"/>
          <p:cNvSpPr/>
          <p:nvPr/>
        </p:nvSpPr>
        <p:spPr>
          <a:xfrm>
            <a:off x="179312" y="3802245"/>
            <a:ext cx="3935488" cy="2686241"/>
          </a:xfrm>
          <a:custGeom>
            <a:avLst/>
            <a:gdLst>
              <a:gd name="connsiteX0" fmla="*/ 1524000 w 1524000"/>
              <a:gd name="connsiteY0" fmla="*/ 4814454 h 5527963"/>
              <a:gd name="connsiteX1" fmla="*/ 221673 w 1524000"/>
              <a:gd name="connsiteY1" fmla="*/ 4842163 h 5527963"/>
              <a:gd name="connsiteX2" fmla="*/ 193964 w 1524000"/>
              <a:gd name="connsiteY2" fmla="*/ 699654 h 5527963"/>
              <a:gd name="connsiteX3" fmla="*/ 955964 w 1524000"/>
              <a:gd name="connsiteY3" fmla="*/ 644236 h 5527963"/>
              <a:gd name="connsiteX0" fmla="*/ 4651664 w 4651664"/>
              <a:gd name="connsiteY0" fmla="*/ 4966854 h 5553363"/>
              <a:gd name="connsiteX1" fmla="*/ 668482 w 4651664"/>
              <a:gd name="connsiteY1" fmla="*/ 4842163 h 5553363"/>
              <a:gd name="connsiteX2" fmla="*/ 640773 w 4651664"/>
              <a:gd name="connsiteY2" fmla="*/ 699654 h 5553363"/>
              <a:gd name="connsiteX3" fmla="*/ 1402773 w 4651664"/>
              <a:gd name="connsiteY3" fmla="*/ 644236 h 5553363"/>
              <a:gd name="connsiteX0" fmla="*/ 4702075 w 4702075"/>
              <a:gd name="connsiteY0" fmla="*/ 5043054 h 5642263"/>
              <a:gd name="connsiteX1" fmla="*/ 718893 w 4702075"/>
              <a:gd name="connsiteY1" fmla="*/ 4918363 h 5642263"/>
              <a:gd name="connsiteX2" fmla="*/ 388714 w 4702075"/>
              <a:gd name="connsiteY2" fmla="*/ 699654 h 5642263"/>
              <a:gd name="connsiteX3" fmla="*/ 1453184 w 4702075"/>
              <a:gd name="connsiteY3" fmla="*/ 720436 h 5642263"/>
              <a:gd name="connsiteX0" fmla="*/ 4702075 w 4702075"/>
              <a:gd name="connsiteY0" fmla="*/ 5059218 h 5658427"/>
              <a:gd name="connsiteX1" fmla="*/ 718893 w 4702075"/>
              <a:gd name="connsiteY1" fmla="*/ 4934527 h 5658427"/>
              <a:gd name="connsiteX2" fmla="*/ 388714 w 4702075"/>
              <a:gd name="connsiteY2" fmla="*/ 715818 h 5658427"/>
              <a:gd name="connsiteX3" fmla="*/ 1065321 w 4702075"/>
              <a:gd name="connsiteY3" fmla="*/ 639618 h 5658427"/>
              <a:gd name="connsiteX0" fmla="*/ 4327457 w 4327457"/>
              <a:gd name="connsiteY0" fmla="*/ 5016500 h 5373254"/>
              <a:gd name="connsiteX1" fmla="*/ 775279 w 4327457"/>
              <a:gd name="connsiteY1" fmla="*/ 4635500 h 5373254"/>
              <a:gd name="connsiteX2" fmla="*/ 14096 w 4327457"/>
              <a:gd name="connsiteY2" fmla="*/ 673100 h 5373254"/>
              <a:gd name="connsiteX3" fmla="*/ 690703 w 4327457"/>
              <a:gd name="connsiteY3" fmla="*/ 596900 h 5373254"/>
              <a:gd name="connsiteX0" fmla="*/ 4285194 w 4285194"/>
              <a:gd name="connsiteY0" fmla="*/ 4443932 h 4561082"/>
              <a:gd name="connsiteX1" fmla="*/ 733016 w 4285194"/>
              <a:gd name="connsiteY1" fmla="*/ 4062932 h 4561082"/>
              <a:gd name="connsiteX2" fmla="*/ 422 w 4285194"/>
              <a:gd name="connsiteY2" fmla="*/ 3346008 h 4561082"/>
              <a:gd name="connsiteX3" fmla="*/ 648440 w 4285194"/>
              <a:gd name="connsiteY3" fmla="*/ 24332 h 4561082"/>
              <a:gd name="connsiteX0" fmla="*/ 4285580 w 4285580"/>
              <a:gd name="connsiteY0" fmla="*/ 2341101 h 2458251"/>
              <a:gd name="connsiteX1" fmla="*/ 733402 w 4285580"/>
              <a:gd name="connsiteY1" fmla="*/ 1960101 h 2458251"/>
              <a:gd name="connsiteX2" fmla="*/ 808 w 4285580"/>
              <a:gd name="connsiteY2" fmla="*/ 1243177 h 2458251"/>
              <a:gd name="connsiteX3" fmla="*/ 477292 w 4285580"/>
              <a:gd name="connsiteY3" fmla="*/ 72273 h 2458251"/>
              <a:gd name="connsiteX0" fmla="*/ 4131073 w 4131073"/>
              <a:gd name="connsiteY0" fmla="*/ 2343665 h 2461632"/>
              <a:gd name="connsiteX1" fmla="*/ 578895 w 4131073"/>
              <a:gd name="connsiteY1" fmla="*/ 1962665 h 2461632"/>
              <a:gd name="connsiteX2" fmla="*/ 3541 w 4131073"/>
              <a:gd name="connsiteY2" fmla="*/ 1207104 h 2461632"/>
              <a:gd name="connsiteX3" fmla="*/ 322785 w 4131073"/>
              <a:gd name="connsiteY3" fmla="*/ 74837 h 2461632"/>
              <a:gd name="connsiteX0" fmla="*/ 4131073 w 4131073"/>
              <a:gd name="connsiteY0" fmla="*/ 2343665 h 2461632"/>
              <a:gd name="connsiteX1" fmla="*/ 578895 w 4131073"/>
              <a:gd name="connsiteY1" fmla="*/ 1962665 h 2461632"/>
              <a:gd name="connsiteX2" fmla="*/ 3541 w 4131073"/>
              <a:gd name="connsiteY2" fmla="*/ 1207104 h 2461632"/>
              <a:gd name="connsiteX3" fmla="*/ 322785 w 4131073"/>
              <a:gd name="connsiteY3" fmla="*/ 74837 h 2461632"/>
              <a:gd name="connsiteX0" fmla="*/ 4131073 w 4131073"/>
              <a:gd name="connsiteY0" fmla="*/ 2343665 h 2448664"/>
              <a:gd name="connsiteX1" fmla="*/ 750430 w 4131073"/>
              <a:gd name="connsiteY1" fmla="*/ 1859634 h 2448664"/>
              <a:gd name="connsiteX2" fmla="*/ 3541 w 4131073"/>
              <a:gd name="connsiteY2" fmla="*/ 1207104 h 2448664"/>
              <a:gd name="connsiteX3" fmla="*/ 322785 w 4131073"/>
              <a:gd name="connsiteY3" fmla="*/ 74837 h 2448664"/>
              <a:gd name="connsiteX0" fmla="*/ 4069255 w 4069255"/>
              <a:gd name="connsiteY0" fmla="*/ 2344559 h 2449780"/>
              <a:gd name="connsiteX1" fmla="*/ 688612 w 4069255"/>
              <a:gd name="connsiteY1" fmla="*/ 1860528 h 2449780"/>
              <a:gd name="connsiteX2" fmla="*/ 13196 w 4069255"/>
              <a:gd name="connsiteY2" fmla="*/ 1195119 h 2449780"/>
              <a:gd name="connsiteX3" fmla="*/ 260967 w 4069255"/>
              <a:gd name="connsiteY3" fmla="*/ 75731 h 2449780"/>
              <a:gd name="connsiteX0" fmla="*/ 4069255 w 4069255"/>
              <a:gd name="connsiteY0" fmla="*/ 2396074 h 2496587"/>
              <a:gd name="connsiteX1" fmla="*/ 688612 w 4069255"/>
              <a:gd name="connsiteY1" fmla="*/ 1860528 h 2496587"/>
              <a:gd name="connsiteX2" fmla="*/ 13196 w 4069255"/>
              <a:gd name="connsiteY2" fmla="*/ 1195119 h 2496587"/>
              <a:gd name="connsiteX3" fmla="*/ 260967 w 4069255"/>
              <a:gd name="connsiteY3" fmla="*/ 75731 h 2496587"/>
              <a:gd name="connsiteX0" fmla="*/ 4069255 w 4069255"/>
              <a:gd name="connsiteY0" fmla="*/ 2396074 h 2432470"/>
              <a:gd name="connsiteX1" fmla="*/ 688612 w 4069255"/>
              <a:gd name="connsiteY1" fmla="*/ 1860528 h 2432470"/>
              <a:gd name="connsiteX2" fmla="*/ 13196 w 4069255"/>
              <a:gd name="connsiteY2" fmla="*/ 1195119 h 2432470"/>
              <a:gd name="connsiteX3" fmla="*/ 260967 w 4069255"/>
              <a:gd name="connsiteY3" fmla="*/ 75731 h 2432470"/>
              <a:gd name="connsiteX0" fmla="*/ 4363925 w 4363925"/>
              <a:gd name="connsiteY0" fmla="*/ 2391798 h 2427638"/>
              <a:gd name="connsiteX1" fmla="*/ 983282 w 4363925"/>
              <a:gd name="connsiteY1" fmla="*/ 1856252 h 2427638"/>
              <a:gd name="connsiteX2" fmla="*/ 568 w 4363925"/>
              <a:gd name="connsiteY2" fmla="*/ 1255238 h 2427638"/>
              <a:gd name="connsiteX3" fmla="*/ 555637 w 4363925"/>
              <a:gd name="connsiteY3" fmla="*/ 71455 h 2427638"/>
              <a:gd name="connsiteX0" fmla="*/ 4366107 w 4366107"/>
              <a:gd name="connsiteY0" fmla="*/ 2403875 h 2439715"/>
              <a:gd name="connsiteX1" fmla="*/ 985464 w 4366107"/>
              <a:gd name="connsiteY1" fmla="*/ 1868329 h 2439715"/>
              <a:gd name="connsiteX2" fmla="*/ 2750 w 4366107"/>
              <a:gd name="connsiteY2" fmla="*/ 1267315 h 2439715"/>
              <a:gd name="connsiteX3" fmla="*/ 338321 w 4366107"/>
              <a:gd name="connsiteY3" fmla="*/ 70653 h 2439715"/>
              <a:gd name="connsiteX0" fmla="*/ 4466803 w 4466803"/>
              <a:gd name="connsiteY0" fmla="*/ 2406330 h 2442502"/>
              <a:gd name="connsiteX1" fmla="*/ 1086160 w 4466803"/>
              <a:gd name="connsiteY1" fmla="*/ 1870784 h 2442502"/>
              <a:gd name="connsiteX2" fmla="*/ 1013 w 4466803"/>
              <a:gd name="connsiteY2" fmla="*/ 1231133 h 2442502"/>
              <a:gd name="connsiteX3" fmla="*/ 439017 w 4466803"/>
              <a:gd name="connsiteY3" fmla="*/ 73108 h 2442502"/>
              <a:gd name="connsiteX0" fmla="*/ 4467682 w 4467682"/>
              <a:gd name="connsiteY0" fmla="*/ 2430434 h 2466606"/>
              <a:gd name="connsiteX1" fmla="*/ 1087039 w 4467682"/>
              <a:gd name="connsiteY1" fmla="*/ 1894888 h 2466606"/>
              <a:gd name="connsiteX2" fmla="*/ 1892 w 4467682"/>
              <a:gd name="connsiteY2" fmla="*/ 1255237 h 2466606"/>
              <a:gd name="connsiteX3" fmla="*/ 366729 w 4467682"/>
              <a:gd name="connsiteY3" fmla="*/ 71454 h 2466606"/>
              <a:gd name="connsiteX0" fmla="*/ 4467413 w 4467413"/>
              <a:gd name="connsiteY0" fmla="*/ 2287032 h 2323204"/>
              <a:gd name="connsiteX1" fmla="*/ 1086770 w 4467413"/>
              <a:gd name="connsiteY1" fmla="*/ 1751486 h 2323204"/>
              <a:gd name="connsiteX2" fmla="*/ 1623 w 4467413"/>
              <a:gd name="connsiteY2" fmla="*/ 1111835 h 2323204"/>
              <a:gd name="connsiteX3" fmla="*/ 381094 w 4467413"/>
              <a:gd name="connsiteY3" fmla="*/ 82599 h 2323204"/>
              <a:gd name="connsiteX0" fmla="*/ 4467413 w 4467413"/>
              <a:gd name="connsiteY0" fmla="*/ 2358352 h 2394524"/>
              <a:gd name="connsiteX1" fmla="*/ 1086770 w 4467413"/>
              <a:gd name="connsiteY1" fmla="*/ 1822806 h 2394524"/>
              <a:gd name="connsiteX2" fmla="*/ 1623 w 4467413"/>
              <a:gd name="connsiteY2" fmla="*/ 1183155 h 2394524"/>
              <a:gd name="connsiteX3" fmla="*/ 381094 w 4467413"/>
              <a:gd name="connsiteY3" fmla="*/ 76646 h 2394524"/>
              <a:gd name="connsiteX0" fmla="*/ 4471576 w 4471576"/>
              <a:gd name="connsiteY0" fmla="*/ 2650069 h 2686241"/>
              <a:gd name="connsiteX1" fmla="*/ 1090933 w 4471576"/>
              <a:gd name="connsiteY1" fmla="*/ 2114523 h 2686241"/>
              <a:gd name="connsiteX2" fmla="*/ 5786 w 4471576"/>
              <a:gd name="connsiteY2" fmla="*/ 1474872 h 2686241"/>
              <a:gd name="connsiteX3" fmla="*/ 297457 w 4471576"/>
              <a:gd name="connsiteY3" fmla="*/ 59270 h 26862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471576" h="2686241">
                <a:moveTo>
                  <a:pt x="4471576" y="2650069"/>
                </a:moveTo>
                <a:cubicBezTo>
                  <a:pt x="3916616" y="2826519"/>
                  <a:pt x="1835231" y="2310389"/>
                  <a:pt x="1090933" y="2114523"/>
                </a:cubicBezTo>
                <a:cubicBezTo>
                  <a:pt x="346635" y="1918657"/>
                  <a:pt x="248593" y="1954789"/>
                  <a:pt x="5786" y="1474872"/>
                </a:cubicBezTo>
                <a:cubicBezTo>
                  <a:pt x="-8310" y="801772"/>
                  <a:pt x="-22352" y="-262848"/>
                  <a:pt x="297457" y="59270"/>
                </a:cubicBezTo>
              </a:path>
            </a:pathLst>
          </a:custGeom>
          <a:ln w="28575">
            <a:solidFill>
              <a:srgbClr val="FF0000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457200" y="3664292"/>
            <a:ext cx="928459" cy="45050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US" sz="2200" i="1" dirty="0" err="1">
                <a:solidFill>
                  <a:srgbClr val="FF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v</a:t>
            </a:r>
            <a:r>
              <a:rPr lang="en-US" sz="2200" i="1" baseline="-25000" dirty="0" err="1">
                <a:solidFill>
                  <a:srgbClr val="FF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f</a:t>
            </a:r>
            <a:r>
              <a:rPr lang="en-US" sz="2200" i="1" baseline="-25000" dirty="0">
                <a:solidFill>
                  <a:srgbClr val="FF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en-US" sz="2200" i="1" dirty="0">
                <a:solidFill>
                  <a:srgbClr val="FF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=</a:t>
            </a:r>
            <a:r>
              <a:rPr lang="en-US" sz="2200" i="1" baseline="-25000" dirty="0">
                <a:solidFill>
                  <a:srgbClr val="FF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en-US" sz="2200" i="1" dirty="0">
                <a:solidFill>
                  <a:srgbClr val="FF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20</a:t>
            </a:r>
          </a:p>
        </p:txBody>
      </p:sp>
      <p:sp>
        <p:nvSpPr>
          <p:cNvPr id="67" name="Rectangle 66"/>
          <p:cNvSpPr/>
          <p:nvPr/>
        </p:nvSpPr>
        <p:spPr>
          <a:xfrm>
            <a:off x="4114800" y="6248400"/>
            <a:ext cx="148951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i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  <a:sym typeface="Symbol"/>
              </a:rPr>
              <a:t>v</a:t>
            </a:r>
            <a:r>
              <a:rPr lang="en-US" sz="2000" i="1" baseline="-250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  <a:sym typeface="Symbol"/>
              </a:rPr>
              <a:t>f</a:t>
            </a:r>
            <a:r>
              <a:rPr lang="en-US" sz="2000" i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  <a:sym typeface="Symbol"/>
              </a:rPr>
              <a:t>  = </a:t>
            </a:r>
            <a:r>
              <a:rPr lang="en-US" sz="2000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  <a:sym typeface="Symbol"/>
              </a:rPr>
              <a:t>20 m/s</a:t>
            </a:r>
            <a:endParaRPr lang="en-US" sz="20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2" name="Audio 1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xmlns="" r:embed="rId4"/>
              </p:ext>
            </p:extLst>
          </p:nvPr>
        </p:nvPicPr>
        <p:blipFill>
          <a:blip r:embed="rId5" cstate="print"/>
          <a:stretch>
            <a:fillRect/>
          </a:stretch>
        </p:blipFill>
        <p:spPr>
          <a:xfrm>
            <a:off x="8382000" y="6096000"/>
            <a:ext cx="609600" cy="6096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xmlns="" val="265303278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Tm="5725"/>
    </mc:Choice>
    <mc:Fallback>
      <p:transition spd="slow" advTm="5725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1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</p:childTnLst>
        </p:cTn>
      </p:par>
    </p:tnLst>
    <p:bldLst>
      <p:bldP spid="66" grpId="0" animBg="1"/>
      <p:bldP spid="2" grpId="0"/>
      <p:bldP spid="67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Right Triangle 49"/>
          <p:cNvSpPr/>
          <p:nvPr/>
        </p:nvSpPr>
        <p:spPr>
          <a:xfrm>
            <a:off x="2133600" y="2484520"/>
            <a:ext cx="609600" cy="1371600"/>
          </a:xfrm>
          <a:prstGeom prst="rtTriangle">
            <a:avLst/>
          </a:prstGeom>
          <a:solidFill>
            <a:srgbClr val="9933FF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/>
          <p:cNvSpPr/>
          <p:nvPr/>
        </p:nvSpPr>
        <p:spPr>
          <a:xfrm>
            <a:off x="2133600" y="3856120"/>
            <a:ext cx="609600" cy="457200"/>
          </a:xfrm>
          <a:prstGeom prst="rect">
            <a:avLst/>
          </a:prstGeom>
          <a:solidFill>
            <a:srgbClr val="9966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Rectangle 48"/>
          <p:cNvSpPr/>
          <p:nvPr/>
        </p:nvSpPr>
        <p:spPr>
          <a:xfrm>
            <a:off x="1524000" y="2484520"/>
            <a:ext cx="609600" cy="1828800"/>
          </a:xfrm>
          <a:prstGeom prst="rect">
            <a:avLst/>
          </a:prstGeom>
          <a:solidFill>
            <a:srgbClr val="00CC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Right Triangle 50"/>
          <p:cNvSpPr/>
          <p:nvPr/>
        </p:nvSpPr>
        <p:spPr>
          <a:xfrm>
            <a:off x="1524000" y="2027320"/>
            <a:ext cx="609600" cy="457200"/>
          </a:xfrm>
          <a:prstGeom prst="rtTriangle">
            <a:avLst/>
          </a:prstGeom>
          <a:solidFill>
            <a:srgbClr val="FF00FF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TextBox 37"/>
          <p:cNvSpPr txBox="1"/>
          <p:nvPr/>
        </p:nvSpPr>
        <p:spPr>
          <a:xfrm>
            <a:off x="533400" y="130314"/>
            <a:ext cx="8305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Arial" pitchFamily="34" charset="0"/>
                <a:cs typeface="Arial" pitchFamily="34" charset="0"/>
              </a:rPr>
              <a:t>The motion of an object along a straight horizontal path is shown by the graphs 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below. </a:t>
            </a:r>
            <a:r>
              <a:rPr lang="en-US" dirty="0">
                <a:latin typeface="Arial" pitchFamily="34" charset="0"/>
                <a:cs typeface="Arial" pitchFamily="34" charset="0"/>
              </a:rPr>
              <a:t>Determine the displacement of the object. </a:t>
            </a:r>
          </a:p>
        </p:txBody>
      </p:sp>
      <p:sp>
        <p:nvSpPr>
          <p:cNvPr id="17" name="Text Box 209"/>
          <p:cNvSpPr txBox="1">
            <a:spLocks noChangeArrowheads="1"/>
          </p:cNvSpPr>
          <p:nvPr/>
        </p:nvSpPr>
        <p:spPr bwMode="auto">
          <a:xfrm>
            <a:off x="1981123" y="4392000"/>
            <a:ext cx="403671" cy="4099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2000" dirty="0" smtClean="0">
                <a:effectLst/>
                <a:latin typeface="Times New Roman" pitchFamily="18" charset="0"/>
                <a:ea typeface="Calibri"/>
                <a:cs typeface="Times New Roman" pitchFamily="18" charset="0"/>
              </a:rPr>
              <a:t>2</a:t>
            </a:r>
            <a:endParaRPr lang="en-US" sz="2000" dirty="0">
              <a:effectLst/>
              <a:latin typeface="Times New Roman" pitchFamily="18" charset="0"/>
              <a:ea typeface="Calibri"/>
              <a:cs typeface="Times New Roman" pitchFamily="18" charset="0"/>
            </a:endParaRPr>
          </a:p>
        </p:txBody>
      </p:sp>
      <p:sp>
        <p:nvSpPr>
          <p:cNvPr id="18" name="Text Box 210"/>
          <p:cNvSpPr txBox="1">
            <a:spLocks noChangeArrowheads="1"/>
          </p:cNvSpPr>
          <p:nvPr/>
        </p:nvSpPr>
        <p:spPr bwMode="auto">
          <a:xfrm>
            <a:off x="3505226" y="4087729"/>
            <a:ext cx="711839" cy="5604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2000" i="1" dirty="0">
                <a:effectLst/>
                <a:latin typeface="Times New Roman" pitchFamily="18" charset="0"/>
                <a:ea typeface="Calibri"/>
                <a:cs typeface="Times New Roman" pitchFamily="18" charset="0"/>
              </a:rPr>
              <a:t>t (s)</a:t>
            </a:r>
            <a:endParaRPr lang="en-US" sz="2000" dirty="0">
              <a:effectLst/>
              <a:latin typeface="Times New Roman" pitchFamily="18" charset="0"/>
              <a:ea typeface="Calibri"/>
              <a:cs typeface="Times New Roman" pitchFamily="18" charset="0"/>
            </a:endParaRPr>
          </a:p>
        </p:txBody>
      </p:sp>
      <p:cxnSp>
        <p:nvCxnSpPr>
          <p:cNvPr id="20" name="Line 212"/>
          <p:cNvCxnSpPr/>
          <p:nvPr/>
        </p:nvCxnSpPr>
        <p:spPr bwMode="auto">
          <a:xfrm flipV="1">
            <a:off x="2743175" y="4311562"/>
            <a:ext cx="0" cy="155686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22" name="Line 214"/>
          <p:cNvCxnSpPr/>
          <p:nvPr/>
        </p:nvCxnSpPr>
        <p:spPr bwMode="auto">
          <a:xfrm>
            <a:off x="1407123" y="2029460"/>
            <a:ext cx="131931" cy="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sp>
        <p:nvSpPr>
          <p:cNvPr id="23" name="Text Box 215"/>
          <p:cNvSpPr txBox="1">
            <a:spLocks noChangeArrowheads="1"/>
          </p:cNvSpPr>
          <p:nvPr/>
        </p:nvSpPr>
        <p:spPr bwMode="auto">
          <a:xfrm>
            <a:off x="685438" y="4187013"/>
            <a:ext cx="914659" cy="5851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2000" i="1" dirty="0">
                <a:effectLst/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en-US" sz="2000" dirty="0">
                <a:effectLst/>
                <a:latin typeface="Times New Roman" pitchFamily="18" charset="0"/>
                <a:ea typeface="Calibri"/>
                <a:cs typeface="Times New Roman" pitchFamily="18" charset="0"/>
              </a:rPr>
              <a:t>(0,0)</a:t>
            </a:r>
          </a:p>
        </p:txBody>
      </p:sp>
      <p:sp>
        <p:nvSpPr>
          <p:cNvPr id="25" name="Text Box 219"/>
          <p:cNvSpPr txBox="1">
            <a:spLocks noChangeArrowheads="1"/>
          </p:cNvSpPr>
          <p:nvPr/>
        </p:nvSpPr>
        <p:spPr bwMode="auto">
          <a:xfrm>
            <a:off x="319672" y="1096814"/>
            <a:ext cx="1356728" cy="5033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ZA" sz="2000" i="1" dirty="0">
                <a:effectLst/>
                <a:latin typeface="Times New Roman" pitchFamily="18" charset="0"/>
                <a:ea typeface="Calibri"/>
                <a:cs typeface="Times New Roman" pitchFamily="18" charset="0"/>
              </a:rPr>
              <a:t>v</a:t>
            </a:r>
            <a:r>
              <a:rPr lang="en-ZA" sz="2000" dirty="0">
                <a:effectLst/>
                <a:latin typeface="Times New Roman" pitchFamily="18" charset="0"/>
                <a:ea typeface="Calibri"/>
                <a:cs typeface="Times New Roman" pitchFamily="18" charset="0"/>
              </a:rPr>
              <a:t>(</a:t>
            </a:r>
            <a:r>
              <a:rPr lang="en-ZA" sz="2000" i="1" dirty="0">
                <a:effectLst/>
                <a:latin typeface="Times New Roman" pitchFamily="18" charset="0"/>
                <a:ea typeface="Calibri"/>
                <a:cs typeface="Times New Roman" pitchFamily="18" charset="0"/>
              </a:rPr>
              <a:t>t</a:t>
            </a:r>
            <a:r>
              <a:rPr lang="en-ZA" sz="2000" dirty="0">
                <a:effectLst/>
                <a:latin typeface="Times New Roman" pitchFamily="18" charset="0"/>
                <a:ea typeface="Calibri"/>
                <a:cs typeface="Times New Roman" pitchFamily="18" charset="0"/>
              </a:rPr>
              <a:t>) (</a:t>
            </a:r>
            <a:r>
              <a:rPr lang="en-US" sz="2000" dirty="0" smtClean="0">
                <a:effectLst/>
                <a:latin typeface="Times New Roman" pitchFamily="18" charset="0"/>
                <a:ea typeface="Calibri"/>
                <a:cs typeface="Times New Roman" pitchFamily="18" charset="0"/>
              </a:rPr>
              <a:t>m/s)</a:t>
            </a:r>
            <a:endParaRPr lang="en-US" sz="2000" dirty="0">
              <a:effectLst/>
              <a:latin typeface="Times New Roman" pitchFamily="18" charset="0"/>
              <a:ea typeface="Calibri"/>
              <a:cs typeface="Times New Roman" pitchFamily="18" charset="0"/>
            </a:endParaRPr>
          </a:p>
        </p:txBody>
      </p:sp>
      <p:cxnSp>
        <p:nvCxnSpPr>
          <p:cNvPr id="26" name="Line 220"/>
          <p:cNvCxnSpPr/>
          <p:nvPr/>
        </p:nvCxnSpPr>
        <p:spPr bwMode="auto">
          <a:xfrm>
            <a:off x="1539054" y="2029460"/>
            <a:ext cx="594676" cy="45149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grpSp>
        <p:nvGrpSpPr>
          <p:cNvPr id="27" name="Group 26"/>
          <p:cNvGrpSpPr>
            <a:grpSpLocks/>
          </p:cNvGrpSpPr>
          <p:nvPr/>
        </p:nvGrpSpPr>
        <p:grpSpPr bwMode="auto">
          <a:xfrm>
            <a:off x="4724116" y="1113506"/>
            <a:ext cx="4075107" cy="2596069"/>
            <a:chOff x="6557" y="3194"/>
            <a:chExt cx="4139" cy="2001"/>
          </a:xfrm>
        </p:grpSpPr>
        <p:sp>
          <p:nvSpPr>
            <p:cNvPr id="30" name="Text Box 225"/>
            <p:cNvSpPr txBox="1">
              <a:spLocks noChangeArrowheads="1"/>
            </p:cNvSpPr>
            <p:nvPr/>
          </p:nvSpPr>
          <p:spPr bwMode="auto">
            <a:xfrm>
              <a:off x="7168" y="4469"/>
              <a:ext cx="937" cy="3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 marL="0" marR="0">
                <a:lnSpc>
                  <a:spcPct val="115000"/>
                </a:lnSpc>
                <a:spcBef>
                  <a:spcPts val="0"/>
                </a:spcBef>
                <a:spcAft>
                  <a:spcPts val="1000"/>
                </a:spcAft>
              </a:pPr>
              <a:r>
                <a:rPr lang="en-US" sz="2000" i="1" dirty="0">
                  <a:effectLst/>
                  <a:latin typeface="Times New Roman" pitchFamily="18" charset="0"/>
                  <a:ea typeface="Calibri"/>
                  <a:cs typeface="Times New Roman" pitchFamily="18" charset="0"/>
                </a:rPr>
                <a:t> </a:t>
              </a:r>
              <a:r>
                <a:rPr lang="en-US" sz="2000" dirty="0">
                  <a:effectLst/>
                  <a:latin typeface="Times New Roman" pitchFamily="18" charset="0"/>
                  <a:ea typeface="Calibri"/>
                  <a:cs typeface="Times New Roman" pitchFamily="18" charset="0"/>
                </a:rPr>
                <a:t>(0,0)</a:t>
              </a:r>
            </a:p>
          </p:txBody>
        </p:sp>
        <p:sp>
          <p:nvSpPr>
            <p:cNvPr id="31" name="Text Box 226"/>
            <p:cNvSpPr txBox="1">
              <a:spLocks noChangeArrowheads="1"/>
            </p:cNvSpPr>
            <p:nvPr/>
          </p:nvSpPr>
          <p:spPr bwMode="auto">
            <a:xfrm>
              <a:off x="7177" y="4779"/>
              <a:ext cx="696" cy="4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 marL="0" marR="0">
                <a:lnSpc>
                  <a:spcPct val="115000"/>
                </a:lnSpc>
                <a:spcBef>
                  <a:spcPts val="0"/>
                </a:spcBef>
                <a:spcAft>
                  <a:spcPts val="1000"/>
                </a:spcAft>
              </a:pPr>
              <a:r>
                <a:rPr lang="en-US" sz="2000" dirty="0">
                  <a:latin typeface="Times New Roman" pitchFamily="18" charset="0"/>
                  <a:ea typeface="Calibri"/>
                  <a:cs typeface="Times New Roman" pitchFamily="18" charset="0"/>
                </a:rPr>
                <a:t> </a:t>
              </a:r>
              <a:r>
                <a:rPr lang="en-US" sz="2000" dirty="0" smtClean="0">
                  <a:latin typeface="Times New Roman" pitchFamily="18" charset="0"/>
                  <a:ea typeface="Calibri"/>
                  <a:cs typeface="Times New Roman" pitchFamily="18" charset="0"/>
                </a:rPr>
                <a:t>-</a:t>
              </a:r>
              <a:r>
                <a:rPr lang="en-US" sz="2000" dirty="0" smtClean="0">
                  <a:effectLst/>
                  <a:latin typeface="Times New Roman" pitchFamily="18" charset="0"/>
                  <a:ea typeface="Calibri"/>
                  <a:cs typeface="Times New Roman" pitchFamily="18" charset="0"/>
                </a:rPr>
                <a:t>10</a:t>
              </a:r>
              <a:endParaRPr lang="en-US" sz="2000" dirty="0">
                <a:effectLst/>
                <a:latin typeface="Times New Roman" pitchFamily="18" charset="0"/>
                <a:ea typeface="Calibri"/>
                <a:cs typeface="Times New Roman" pitchFamily="18" charset="0"/>
              </a:endParaRPr>
            </a:p>
          </p:txBody>
        </p:sp>
        <p:cxnSp>
          <p:nvCxnSpPr>
            <p:cNvPr id="32" name="Line 227"/>
            <p:cNvCxnSpPr/>
            <p:nvPr/>
          </p:nvCxnSpPr>
          <p:spPr bwMode="auto">
            <a:xfrm>
              <a:off x="7796" y="4957"/>
              <a:ext cx="144" cy="0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sp>
          <p:nvSpPr>
            <p:cNvPr id="33" name="Text Box 228"/>
            <p:cNvSpPr txBox="1">
              <a:spLocks noChangeArrowheads="1"/>
            </p:cNvSpPr>
            <p:nvPr/>
          </p:nvSpPr>
          <p:spPr bwMode="auto">
            <a:xfrm>
              <a:off x="9996" y="4488"/>
              <a:ext cx="700" cy="4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 marL="0" marR="0">
                <a:lnSpc>
                  <a:spcPct val="115000"/>
                </a:lnSpc>
                <a:spcBef>
                  <a:spcPts val="0"/>
                </a:spcBef>
                <a:spcAft>
                  <a:spcPts val="1000"/>
                </a:spcAft>
              </a:pPr>
              <a:r>
                <a:rPr lang="en-US" sz="2000" i="1" dirty="0">
                  <a:effectLst/>
                  <a:latin typeface="Times New Roman" pitchFamily="18" charset="0"/>
                  <a:ea typeface="Calibri"/>
                  <a:cs typeface="Times New Roman" pitchFamily="18" charset="0"/>
                </a:rPr>
                <a:t>t (s)</a:t>
              </a:r>
              <a:endParaRPr lang="en-US" sz="2000" dirty="0">
                <a:effectLst/>
                <a:latin typeface="Times New Roman" pitchFamily="18" charset="0"/>
                <a:ea typeface="Calibri"/>
                <a:cs typeface="Times New Roman" pitchFamily="18" charset="0"/>
              </a:endParaRPr>
            </a:p>
          </p:txBody>
        </p:sp>
        <p:sp>
          <p:nvSpPr>
            <p:cNvPr id="34" name="Text Box 229"/>
            <p:cNvSpPr txBox="1">
              <a:spLocks noChangeArrowheads="1"/>
            </p:cNvSpPr>
            <p:nvPr/>
          </p:nvSpPr>
          <p:spPr bwMode="auto">
            <a:xfrm>
              <a:off x="6557" y="3194"/>
              <a:ext cx="1548" cy="4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 marL="0" marR="0">
                <a:lnSpc>
                  <a:spcPct val="115000"/>
                </a:lnSpc>
                <a:spcBef>
                  <a:spcPts val="0"/>
                </a:spcBef>
                <a:spcAft>
                  <a:spcPts val="1000"/>
                </a:spcAft>
              </a:pPr>
              <a:r>
                <a:rPr lang="en-ZA" sz="2000" i="1" dirty="0">
                  <a:effectLst/>
                  <a:latin typeface="Times New Roman" pitchFamily="18" charset="0"/>
                  <a:ea typeface="Calibri"/>
                  <a:cs typeface="Times New Roman" pitchFamily="18" charset="0"/>
                </a:rPr>
                <a:t>a </a:t>
              </a:r>
              <a:r>
                <a:rPr lang="en-ZA" sz="2000" dirty="0">
                  <a:effectLst/>
                  <a:latin typeface="Times New Roman" pitchFamily="18" charset="0"/>
                  <a:ea typeface="Calibri"/>
                  <a:cs typeface="Times New Roman" pitchFamily="18" charset="0"/>
                </a:rPr>
                <a:t>(</a:t>
              </a:r>
              <a:r>
                <a:rPr lang="en-ZA" sz="2000" i="1" dirty="0">
                  <a:effectLst/>
                  <a:latin typeface="Times New Roman" pitchFamily="18" charset="0"/>
                  <a:ea typeface="Calibri"/>
                  <a:cs typeface="Times New Roman" pitchFamily="18" charset="0"/>
                </a:rPr>
                <a:t>t</a:t>
              </a:r>
              <a:r>
                <a:rPr lang="en-ZA" sz="2000" dirty="0">
                  <a:effectLst/>
                  <a:latin typeface="Times New Roman" pitchFamily="18" charset="0"/>
                  <a:ea typeface="Calibri"/>
                  <a:cs typeface="Times New Roman" pitchFamily="18" charset="0"/>
                </a:rPr>
                <a:t>) (</a:t>
              </a:r>
              <a:r>
                <a:rPr lang="en-US" sz="2000" dirty="0" smtClean="0">
                  <a:effectLst/>
                  <a:latin typeface="Times New Roman" pitchFamily="18" charset="0"/>
                  <a:ea typeface="Calibri"/>
                  <a:cs typeface="Times New Roman" pitchFamily="18" charset="0"/>
                </a:rPr>
                <a:t>m/s</a:t>
              </a:r>
              <a:r>
                <a:rPr lang="en-US" sz="2000" baseline="30000" dirty="0" smtClean="0">
                  <a:effectLst/>
                  <a:latin typeface="Times New Roman" pitchFamily="18" charset="0"/>
                  <a:ea typeface="Calibri"/>
                  <a:cs typeface="Times New Roman" pitchFamily="18" charset="0"/>
                </a:rPr>
                <a:t>2</a:t>
              </a:r>
              <a:r>
                <a:rPr lang="en-US" sz="2000" dirty="0">
                  <a:effectLst/>
                  <a:latin typeface="Times New Roman" pitchFamily="18" charset="0"/>
                  <a:ea typeface="Calibri"/>
                  <a:cs typeface="Times New Roman" pitchFamily="18" charset="0"/>
                </a:rPr>
                <a:t>)</a:t>
              </a:r>
            </a:p>
          </p:txBody>
        </p:sp>
        <p:cxnSp>
          <p:nvCxnSpPr>
            <p:cNvPr id="35" name="Line 230"/>
            <p:cNvCxnSpPr/>
            <p:nvPr/>
          </p:nvCxnSpPr>
          <p:spPr bwMode="auto">
            <a:xfrm flipV="1">
              <a:off x="7950" y="4957"/>
              <a:ext cx="600" cy="0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sp>
          <p:nvSpPr>
            <p:cNvPr id="36" name="Text Box 231"/>
            <p:cNvSpPr txBox="1">
              <a:spLocks noChangeArrowheads="1"/>
            </p:cNvSpPr>
            <p:nvPr/>
          </p:nvSpPr>
          <p:spPr bwMode="auto">
            <a:xfrm>
              <a:off x="8402" y="4252"/>
              <a:ext cx="400" cy="3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 marL="0" marR="0">
                <a:lnSpc>
                  <a:spcPct val="115000"/>
                </a:lnSpc>
                <a:spcBef>
                  <a:spcPts val="0"/>
                </a:spcBef>
                <a:spcAft>
                  <a:spcPts val="1000"/>
                </a:spcAft>
              </a:pPr>
              <a:r>
                <a:rPr lang="en-US" sz="2000" dirty="0" smtClean="0">
                  <a:effectLst/>
                  <a:latin typeface="Times New Roman" pitchFamily="18" charset="0"/>
                  <a:ea typeface="Calibri"/>
                  <a:cs typeface="Times New Roman" pitchFamily="18" charset="0"/>
                </a:rPr>
                <a:t>2</a:t>
              </a:r>
              <a:endParaRPr lang="en-US" sz="2000" dirty="0">
                <a:effectLst/>
                <a:latin typeface="Times New Roman" pitchFamily="18" charset="0"/>
                <a:ea typeface="Calibri"/>
                <a:cs typeface="Times New Roman" pitchFamily="18" charset="0"/>
              </a:endParaRPr>
            </a:p>
          </p:txBody>
        </p:sp>
      </p:grpSp>
      <p:cxnSp>
        <p:nvCxnSpPr>
          <p:cNvPr id="4" name="Line 230"/>
          <p:cNvCxnSpPr/>
          <p:nvPr/>
        </p:nvCxnSpPr>
        <p:spPr bwMode="auto">
          <a:xfrm flipV="1">
            <a:off x="6686347" y="3400796"/>
            <a:ext cx="0" cy="914669"/>
          </a:xfrm>
          <a:prstGeom prst="line">
            <a:avLst/>
          </a:prstGeom>
          <a:noFill/>
          <a:ln w="28575">
            <a:solidFill>
              <a:srgbClr val="000000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5" name="Line 223"/>
          <p:cNvCxnSpPr/>
          <p:nvPr/>
        </p:nvCxnSpPr>
        <p:spPr bwMode="auto">
          <a:xfrm flipV="1">
            <a:off x="7315200" y="2909454"/>
            <a:ext cx="0" cy="186811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sp>
        <p:nvSpPr>
          <p:cNvPr id="6" name="Text Box 231"/>
          <p:cNvSpPr txBox="1">
            <a:spLocks noChangeArrowheads="1"/>
          </p:cNvSpPr>
          <p:nvPr/>
        </p:nvSpPr>
        <p:spPr bwMode="auto">
          <a:xfrm>
            <a:off x="7086598" y="2486667"/>
            <a:ext cx="457202" cy="4564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2000" dirty="0" smtClean="0">
                <a:effectLst/>
                <a:latin typeface="Times New Roman" pitchFamily="18" charset="0"/>
                <a:ea typeface="Calibri"/>
                <a:cs typeface="Times New Roman" pitchFamily="18" charset="0"/>
              </a:rPr>
              <a:t>4</a:t>
            </a:r>
            <a:endParaRPr lang="en-US" sz="2000" dirty="0">
              <a:effectLst/>
              <a:latin typeface="Times New Roman" pitchFamily="18" charset="0"/>
              <a:ea typeface="Times New Roman"/>
              <a:cs typeface="Times New Roman" pitchFamily="18" charset="0"/>
            </a:endParaRPr>
          </a:p>
        </p:txBody>
      </p:sp>
      <p:cxnSp>
        <p:nvCxnSpPr>
          <p:cNvPr id="7" name="Line 212"/>
          <p:cNvCxnSpPr/>
          <p:nvPr/>
        </p:nvCxnSpPr>
        <p:spPr bwMode="auto">
          <a:xfrm flipV="1">
            <a:off x="2133600" y="4312191"/>
            <a:ext cx="0" cy="155675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sp>
        <p:nvSpPr>
          <p:cNvPr id="8" name="Text Box 209"/>
          <p:cNvSpPr txBox="1">
            <a:spLocks noChangeArrowheads="1"/>
          </p:cNvSpPr>
          <p:nvPr/>
        </p:nvSpPr>
        <p:spPr bwMode="auto">
          <a:xfrm>
            <a:off x="2590800" y="4391667"/>
            <a:ext cx="533400" cy="4099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2000" dirty="0" smtClean="0">
                <a:effectLst/>
                <a:latin typeface="Times New Roman" pitchFamily="18" charset="0"/>
                <a:ea typeface="Calibri"/>
                <a:cs typeface="Times New Roman" pitchFamily="18" charset="0"/>
              </a:rPr>
              <a:t>4</a:t>
            </a:r>
            <a:endParaRPr lang="en-US" sz="2000" dirty="0">
              <a:effectLst/>
              <a:latin typeface="Times New Roman" pitchFamily="18" charset="0"/>
              <a:ea typeface="Times New Roman"/>
              <a:cs typeface="Times New Roman" pitchFamily="18" charset="0"/>
            </a:endParaRPr>
          </a:p>
        </p:txBody>
      </p:sp>
      <p:cxnSp>
        <p:nvCxnSpPr>
          <p:cNvPr id="9" name="Line 220"/>
          <p:cNvCxnSpPr/>
          <p:nvPr/>
        </p:nvCxnSpPr>
        <p:spPr bwMode="auto">
          <a:xfrm>
            <a:off x="2133600" y="2480950"/>
            <a:ext cx="609572" cy="1377315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11" name="Line 230"/>
          <p:cNvCxnSpPr/>
          <p:nvPr/>
        </p:nvCxnSpPr>
        <p:spPr bwMode="auto">
          <a:xfrm>
            <a:off x="6705600" y="4315468"/>
            <a:ext cx="609598" cy="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13" name="Line 227"/>
          <p:cNvCxnSpPr/>
          <p:nvPr/>
        </p:nvCxnSpPr>
        <p:spPr bwMode="auto">
          <a:xfrm>
            <a:off x="5943600" y="4315468"/>
            <a:ext cx="141765" cy="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sp>
        <p:nvSpPr>
          <p:cNvPr id="14" name="Text Box 226"/>
          <p:cNvSpPr txBox="1">
            <a:spLocks noChangeArrowheads="1"/>
          </p:cNvSpPr>
          <p:nvPr/>
        </p:nvSpPr>
        <p:spPr bwMode="auto">
          <a:xfrm>
            <a:off x="5313223" y="4010666"/>
            <a:ext cx="706576" cy="539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2200" dirty="0" smtClean="0">
                <a:effectLst/>
                <a:latin typeface="Times New Roman" pitchFamily="18" charset="0"/>
                <a:ea typeface="Calibri"/>
                <a:cs typeface="Times New Roman" pitchFamily="18" charset="0"/>
              </a:rPr>
              <a:t> -30</a:t>
            </a:r>
            <a:endParaRPr lang="en-US" sz="2200" dirty="0">
              <a:effectLst/>
              <a:latin typeface="Times New Roman" pitchFamily="18" charset="0"/>
              <a:ea typeface="Times New Roman"/>
              <a:cs typeface="Times New Roman" pitchFamily="18" charset="0"/>
            </a:endParaRPr>
          </a:p>
        </p:txBody>
      </p:sp>
      <p:cxnSp>
        <p:nvCxnSpPr>
          <p:cNvPr id="15" name="Line 214"/>
          <p:cNvCxnSpPr/>
          <p:nvPr/>
        </p:nvCxnSpPr>
        <p:spPr bwMode="auto">
          <a:xfrm>
            <a:off x="1406075" y="3858266"/>
            <a:ext cx="131920" cy="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39" name="Line 114"/>
          <p:cNvCxnSpPr/>
          <p:nvPr/>
        </p:nvCxnSpPr>
        <p:spPr bwMode="auto">
          <a:xfrm flipV="1">
            <a:off x="1524135" y="1267230"/>
            <a:ext cx="11415" cy="3060658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/>
            <a:tailEnd type="arrow" w="sm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40" name="Line 112"/>
          <p:cNvCxnSpPr/>
          <p:nvPr/>
        </p:nvCxnSpPr>
        <p:spPr bwMode="auto">
          <a:xfrm>
            <a:off x="1501306" y="4315670"/>
            <a:ext cx="2002814" cy="0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/>
            <a:tailEnd type="arrow" w="sm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41" name="Line 114"/>
          <p:cNvCxnSpPr/>
          <p:nvPr/>
        </p:nvCxnSpPr>
        <p:spPr bwMode="auto">
          <a:xfrm flipV="1">
            <a:off x="6077519" y="1254626"/>
            <a:ext cx="5708" cy="3137374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/>
            <a:tailEnd type="arrow" w="sm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42" name="Line 112"/>
          <p:cNvCxnSpPr/>
          <p:nvPr/>
        </p:nvCxnSpPr>
        <p:spPr bwMode="auto">
          <a:xfrm>
            <a:off x="6074386" y="3020067"/>
            <a:ext cx="2002814" cy="0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/>
            <a:tailEnd type="arrow" w="sm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44" name="Line 214"/>
          <p:cNvCxnSpPr/>
          <p:nvPr/>
        </p:nvCxnSpPr>
        <p:spPr bwMode="auto">
          <a:xfrm>
            <a:off x="1371600" y="2486667"/>
            <a:ext cx="131920" cy="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sp>
        <p:nvSpPr>
          <p:cNvPr id="46" name="Text Box 218"/>
          <p:cNvSpPr txBox="1">
            <a:spLocks noChangeArrowheads="1"/>
          </p:cNvSpPr>
          <p:nvPr/>
        </p:nvSpPr>
        <p:spPr bwMode="auto">
          <a:xfrm>
            <a:off x="762000" y="1724667"/>
            <a:ext cx="704948" cy="4545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2000" dirty="0" smtClean="0">
                <a:effectLst/>
                <a:latin typeface="Times New Roman" pitchFamily="18" charset="0"/>
                <a:ea typeface="Calibri"/>
                <a:cs typeface="Times New Roman" pitchFamily="18" charset="0"/>
              </a:rPr>
              <a:t>100</a:t>
            </a:r>
            <a:endParaRPr lang="en-US" sz="2000" dirty="0">
              <a:effectLst/>
              <a:latin typeface="Times New Roman" pitchFamily="18" charset="0"/>
              <a:ea typeface="Calibri"/>
              <a:cs typeface="Times New Roman" pitchFamily="18" charset="0"/>
            </a:endParaRPr>
          </a:p>
        </p:txBody>
      </p:sp>
      <p:sp>
        <p:nvSpPr>
          <p:cNvPr id="48" name="Text Box 218"/>
          <p:cNvSpPr txBox="1">
            <a:spLocks noChangeArrowheads="1"/>
          </p:cNvSpPr>
          <p:nvPr/>
        </p:nvSpPr>
        <p:spPr bwMode="auto">
          <a:xfrm>
            <a:off x="895252" y="2258067"/>
            <a:ext cx="704948" cy="4545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2000" dirty="0" smtClean="0">
                <a:effectLst/>
                <a:latin typeface="Times New Roman" pitchFamily="18" charset="0"/>
                <a:ea typeface="Calibri"/>
                <a:cs typeface="Times New Roman" pitchFamily="18" charset="0"/>
              </a:rPr>
              <a:t>80</a:t>
            </a:r>
            <a:endParaRPr lang="en-US" sz="2000" dirty="0">
              <a:effectLst/>
              <a:latin typeface="Times New Roman" pitchFamily="18" charset="0"/>
              <a:ea typeface="Calibri"/>
              <a:cs typeface="Times New Roman" pitchFamily="18" charset="0"/>
            </a:endParaRPr>
          </a:p>
        </p:txBody>
      </p:sp>
      <p:cxnSp>
        <p:nvCxnSpPr>
          <p:cNvPr id="53" name="Line 212"/>
          <p:cNvCxnSpPr/>
          <p:nvPr/>
        </p:nvCxnSpPr>
        <p:spPr bwMode="auto">
          <a:xfrm flipV="1">
            <a:off x="6705600" y="2864392"/>
            <a:ext cx="0" cy="155675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59" name="Line 230"/>
          <p:cNvCxnSpPr/>
          <p:nvPr/>
        </p:nvCxnSpPr>
        <p:spPr bwMode="auto">
          <a:xfrm flipV="1">
            <a:off x="7315200" y="2942229"/>
            <a:ext cx="0" cy="1385660"/>
          </a:xfrm>
          <a:prstGeom prst="line">
            <a:avLst/>
          </a:prstGeom>
          <a:noFill/>
          <a:ln w="28575">
            <a:solidFill>
              <a:srgbClr val="000000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sp>
        <p:nvSpPr>
          <p:cNvPr id="102" name="Rectangle 101"/>
          <p:cNvSpPr/>
          <p:nvPr/>
        </p:nvSpPr>
        <p:spPr>
          <a:xfrm>
            <a:off x="1524000" y="1219200"/>
            <a:ext cx="2693065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1200"/>
              </a:spcAft>
            </a:pPr>
            <a:r>
              <a:rPr lang="en-US" sz="1900" dirty="0" smtClean="0">
                <a:solidFill>
                  <a:srgbClr val="6600FF"/>
                </a:solidFill>
                <a:latin typeface="Arial" pitchFamily="34" charset="0"/>
                <a:cs typeface="Arial" pitchFamily="34" charset="0"/>
              </a:rPr>
              <a:t>Area </a:t>
            </a:r>
            <a:r>
              <a:rPr lang="en-US" sz="1900" dirty="0">
                <a:solidFill>
                  <a:srgbClr val="6600FF"/>
                </a:solidFill>
                <a:latin typeface="Arial" pitchFamily="34" charset="0"/>
                <a:cs typeface="Arial" pitchFamily="34" charset="0"/>
              </a:rPr>
              <a:t>under the </a:t>
            </a:r>
            <a:r>
              <a:rPr lang="en-US" sz="1900" dirty="0" smtClean="0">
                <a:solidFill>
                  <a:srgbClr val="6600FF"/>
                </a:solidFill>
                <a:latin typeface="Arial" pitchFamily="34" charset="0"/>
                <a:cs typeface="Arial" pitchFamily="34" charset="0"/>
              </a:rPr>
              <a:t>(v-t) graph </a:t>
            </a:r>
            <a:r>
              <a:rPr lang="en-US" sz="1900" dirty="0">
                <a:solidFill>
                  <a:srgbClr val="6600FF"/>
                </a:solidFill>
                <a:latin typeface="Arial" pitchFamily="34" charset="0"/>
                <a:cs typeface="Arial" pitchFamily="34" charset="0"/>
              </a:rPr>
              <a:t>is displacement</a:t>
            </a:r>
            <a:r>
              <a:rPr lang="en-US" sz="1900" dirty="0" smtClean="0">
                <a:solidFill>
                  <a:srgbClr val="6600FF"/>
                </a:solidFill>
                <a:latin typeface="Arial" pitchFamily="34" charset="0"/>
                <a:cs typeface="Arial" pitchFamily="34" charset="0"/>
              </a:rPr>
              <a:t>.</a:t>
            </a:r>
          </a:p>
        </p:txBody>
      </p:sp>
      <p:sp>
        <p:nvSpPr>
          <p:cNvPr id="103" name="TextBox 102"/>
          <p:cNvSpPr txBox="1"/>
          <p:nvPr/>
        </p:nvSpPr>
        <p:spPr>
          <a:xfrm>
            <a:off x="1891208" y="1942103"/>
            <a:ext cx="351899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Arial" pitchFamily="34" charset="0"/>
                <a:cs typeface="Arial" pitchFamily="34" charset="0"/>
              </a:rPr>
              <a:t>  </a:t>
            </a:r>
            <a:r>
              <a:rPr lang="en-US" dirty="0" smtClean="0">
                <a:solidFill>
                  <a:srgbClr val="3333FF"/>
                </a:solidFill>
                <a:latin typeface="Arial" pitchFamily="34" charset="0"/>
                <a:cs typeface="Arial" pitchFamily="34" charset="0"/>
              </a:rPr>
              <a:t>Area = </a:t>
            </a:r>
            <a:r>
              <a:rPr lang="en-US" dirty="0" smtClean="0">
                <a:solidFill>
                  <a:srgbClr val="FF00FF"/>
                </a:solidFill>
                <a:latin typeface="Arial" pitchFamily="34" charset="0"/>
                <a:cs typeface="Arial" pitchFamily="34" charset="0"/>
              </a:rPr>
              <a:t>Area of </a:t>
            </a:r>
            <a:r>
              <a:rPr lang="en-US" dirty="0">
                <a:solidFill>
                  <a:srgbClr val="FF00FF"/>
                </a:solidFill>
                <a:latin typeface="Arial" pitchFamily="34" charset="0"/>
                <a:cs typeface="Arial" pitchFamily="34" charset="0"/>
              </a:rPr>
              <a:t>p</a:t>
            </a:r>
            <a:r>
              <a:rPr lang="en-US" dirty="0" smtClean="0">
                <a:solidFill>
                  <a:srgbClr val="FF00FF"/>
                </a:solidFill>
                <a:latin typeface="Arial" pitchFamily="34" charset="0"/>
                <a:cs typeface="Arial" pitchFamily="34" charset="0"/>
              </a:rPr>
              <a:t>ink triangle</a:t>
            </a:r>
          </a:p>
          <a:p>
            <a:r>
              <a:rPr lang="en-US" dirty="0" smtClean="0">
                <a:solidFill>
                  <a:srgbClr val="9966FF"/>
                </a:solidFill>
                <a:latin typeface="Arial" pitchFamily="34" charset="0"/>
                <a:cs typeface="Arial" pitchFamily="34" charset="0"/>
              </a:rPr>
              <a:t>	      </a:t>
            </a:r>
            <a:r>
              <a:rPr lang="en-US" dirty="0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+</a:t>
            </a:r>
          </a:p>
          <a:p>
            <a:r>
              <a:rPr lang="en-US" dirty="0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             Area of green rectangle</a:t>
            </a:r>
          </a:p>
          <a:p>
            <a:r>
              <a:rPr lang="en-US" dirty="0">
                <a:solidFill>
                  <a:srgbClr val="9966FF"/>
                </a:solidFill>
                <a:latin typeface="Arial" pitchFamily="34" charset="0"/>
                <a:cs typeface="Arial" pitchFamily="34" charset="0"/>
              </a:rPr>
              <a:t>	 </a:t>
            </a:r>
            <a:r>
              <a:rPr lang="en-US" dirty="0" smtClean="0">
                <a:solidFill>
                  <a:srgbClr val="9966FF"/>
                </a:solidFill>
                <a:latin typeface="Arial" pitchFamily="34" charset="0"/>
                <a:cs typeface="Arial" pitchFamily="34" charset="0"/>
              </a:rPr>
              <a:t>  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 </a:t>
            </a:r>
            <a:r>
              <a:rPr lang="en-US" dirty="0" smtClean="0">
                <a:solidFill>
                  <a:srgbClr val="9933FF"/>
                </a:solidFill>
                <a:latin typeface="Arial" pitchFamily="34" charset="0"/>
                <a:cs typeface="Arial" pitchFamily="34" charset="0"/>
              </a:rPr>
              <a:t>+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endParaRPr lang="en-US" dirty="0">
              <a:latin typeface="Arial" pitchFamily="34" charset="0"/>
              <a:cs typeface="Arial" pitchFamily="34" charset="0"/>
            </a:endParaRPr>
          </a:p>
          <a:p>
            <a:r>
              <a:rPr lang="en-US" dirty="0">
                <a:latin typeface="Arial" pitchFamily="34" charset="0"/>
                <a:cs typeface="Arial" pitchFamily="34" charset="0"/>
              </a:rPr>
              <a:t>         </a:t>
            </a:r>
            <a:r>
              <a:rPr lang="en-US" dirty="0">
                <a:solidFill>
                  <a:srgbClr val="CC6600"/>
                </a:solidFill>
                <a:latin typeface="Arial" pitchFamily="34" charset="0"/>
                <a:cs typeface="Arial" pitchFamily="34" charset="0"/>
              </a:rPr>
              <a:t>    </a:t>
            </a:r>
            <a:r>
              <a:rPr lang="en-US" dirty="0">
                <a:solidFill>
                  <a:srgbClr val="9966FF"/>
                </a:solidFill>
                <a:latin typeface="Arial" pitchFamily="34" charset="0"/>
                <a:cs typeface="Arial" pitchFamily="34" charset="0"/>
              </a:rPr>
              <a:t>Area of  purple triangle    </a:t>
            </a:r>
            <a:endParaRPr lang="en-US" dirty="0" smtClean="0">
              <a:solidFill>
                <a:srgbClr val="9966FF"/>
              </a:solidFill>
              <a:latin typeface="Arial" pitchFamily="34" charset="0"/>
              <a:cs typeface="Arial" pitchFamily="34" charset="0"/>
            </a:endParaRPr>
          </a:p>
          <a:p>
            <a:r>
              <a:rPr lang="en-US" dirty="0">
                <a:solidFill>
                  <a:srgbClr val="9966FF"/>
                </a:solidFill>
                <a:latin typeface="Arial" pitchFamily="34" charset="0"/>
                <a:cs typeface="Arial" pitchFamily="34" charset="0"/>
              </a:rPr>
              <a:t>	 </a:t>
            </a:r>
            <a:r>
              <a:rPr lang="en-US" dirty="0" smtClean="0">
                <a:solidFill>
                  <a:srgbClr val="9966FF"/>
                </a:solidFill>
                <a:latin typeface="Arial" pitchFamily="34" charset="0"/>
                <a:cs typeface="Arial" pitchFamily="34" charset="0"/>
              </a:rPr>
              <a:t>     </a:t>
            </a:r>
            <a:r>
              <a:rPr lang="en-US" dirty="0" smtClean="0">
                <a:solidFill>
                  <a:srgbClr val="996633"/>
                </a:solidFill>
                <a:latin typeface="Arial" pitchFamily="34" charset="0"/>
                <a:cs typeface="Arial" pitchFamily="34" charset="0"/>
              </a:rPr>
              <a:t>+</a:t>
            </a:r>
          </a:p>
          <a:p>
            <a:r>
              <a:rPr lang="en-US" dirty="0" smtClean="0">
                <a:solidFill>
                  <a:srgbClr val="9966FF"/>
                </a:solidFill>
                <a:latin typeface="Arial" pitchFamily="34" charset="0"/>
                <a:cs typeface="Arial" pitchFamily="34" charset="0"/>
              </a:rPr>
              <a:t>             </a:t>
            </a:r>
            <a:r>
              <a:rPr lang="en-US" dirty="0" smtClean="0">
                <a:solidFill>
                  <a:srgbClr val="996600"/>
                </a:solidFill>
                <a:latin typeface="Arial" pitchFamily="34" charset="0"/>
                <a:cs typeface="Arial" pitchFamily="34" charset="0"/>
              </a:rPr>
              <a:t>Area of brown rectangle</a:t>
            </a:r>
          </a:p>
          <a:p>
            <a:endParaRPr lang="en-US" dirty="0">
              <a:solidFill>
                <a:srgbClr val="9966FF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4" name="Rectangle 103"/>
          <p:cNvSpPr/>
          <p:nvPr/>
        </p:nvSpPr>
        <p:spPr>
          <a:xfrm>
            <a:off x="1539049" y="5421868"/>
            <a:ext cx="1966177" cy="3847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900" dirty="0" smtClean="0">
                <a:solidFill>
                  <a:srgbClr val="6600FF"/>
                </a:solidFill>
                <a:latin typeface="Arial" pitchFamily="34" charset="0"/>
                <a:cs typeface="Arial" pitchFamily="34" charset="0"/>
              </a:rPr>
              <a:t>Area = </a:t>
            </a:r>
            <a:r>
              <a:rPr lang="en-US" sz="1900" dirty="0" smtClean="0">
                <a:solidFill>
                  <a:srgbClr val="FF00FF"/>
                </a:solidFill>
                <a:latin typeface="Arial" pitchFamily="34" charset="0"/>
                <a:cs typeface="Arial" pitchFamily="34" charset="0"/>
              </a:rPr>
              <a:t>½ (2)(20)</a:t>
            </a:r>
          </a:p>
        </p:txBody>
      </p:sp>
      <p:sp>
        <p:nvSpPr>
          <p:cNvPr id="105" name="Rectangle 104"/>
          <p:cNvSpPr/>
          <p:nvPr/>
        </p:nvSpPr>
        <p:spPr>
          <a:xfrm>
            <a:off x="4495800" y="5423376"/>
            <a:ext cx="1401346" cy="3847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900" dirty="0">
                <a:solidFill>
                  <a:srgbClr val="9933FF"/>
                </a:solidFill>
                <a:latin typeface="Arial" pitchFamily="34" charset="0"/>
                <a:cs typeface="Arial" pitchFamily="34" charset="0"/>
              </a:rPr>
              <a:t>+</a:t>
            </a:r>
            <a:r>
              <a:rPr lang="en-US" sz="1900" dirty="0">
                <a:solidFill>
                  <a:srgbClr val="9966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900" dirty="0" smtClean="0">
                <a:solidFill>
                  <a:srgbClr val="9966FF"/>
                </a:solidFill>
                <a:latin typeface="Arial" pitchFamily="34" charset="0"/>
                <a:cs typeface="Arial" pitchFamily="34" charset="0"/>
              </a:rPr>
              <a:t>½ (2)(60)</a:t>
            </a:r>
            <a:endParaRPr lang="en-US" sz="1900" dirty="0">
              <a:solidFill>
                <a:srgbClr val="9966FF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6" name="Rectangle 105"/>
          <p:cNvSpPr/>
          <p:nvPr/>
        </p:nvSpPr>
        <p:spPr>
          <a:xfrm>
            <a:off x="3429000" y="5410200"/>
            <a:ext cx="1197764" cy="3847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900" dirty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+  </a:t>
            </a:r>
            <a:r>
              <a:rPr lang="en-US" sz="1900" dirty="0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(2)(80)</a:t>
            </a:r>
            <a:endParaRPr lang="en-US" sz="1900" dirty="0">
              <a:solidFill>
                <a:srgbClr val="008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7" name="Rectangle 106"/>
          <p:cNvSpPr/>
          <p:nvPr/>
        </p:nvSpPr>
        <p:spPr>
          <a:xfrm>
            <a:off x="5791200" y="5407847"/>
            <a:ext cx="1130438" cy="3847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900" dirty="0">
                <a:solidFill>
                  <a:srgbClr val="996633"/>
                </a:solidFill>
                <a:latin typeface="Arial" pitchFamily="34" charset="0"/>
                <a:cs typeface="Arial" pitchFamily="34" charset="0"/>
              </a:rPr>
              <a:t>+</a:t>
            </a:r>
            <a:r>
              <a:rPr lang="en-US" sz="19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1900" dirty="0" smtClean="0">
                <a:solidFill>
                  <a:srgbClr val="996600"/>
                </a:solidFill>
                <a:latin typeface="Arial" pitchFamily="34" charset="0"/>
                <a:cs typeface="Arial" pitchFamily="34" charset="0"/>
              </a:rPr>
              <a:t>(2)(20</a:t>
            </a:r>
            <a:r>
              <a:rPr lang="en-US" sz="1900" dirty="0">
                <a:solidFill>
                  <a:srgbClr val="996600"/>
                </a:solidFill>
                <a:latin typeface="Arial" pitchFamily="34" charset="0"/>
                <a:cs typeface="Arial" pitchFamily="34" charset="0"/>
              </a:rPr>
              <a:t>)</a:t>
            </a:r>
          </a:p>
        </p:txBody>
      </p:sp>
      <p:sp>
        <p:nvSpPr>
          <p:cNvPr id="108" name="Rectangle 107"/>
          <p:cNvSpPr/>
          <p:nvPr/>
        </p:nvSpPr>
        <p:spPr>
          <a:xfrm>
            <a:off x="1549543" y="6019800"/>
            <a:ext cx="4572000" cy="38472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900" dirty="0" smtClean="0">
                <a:latin typeface="Arial" pitchFamily="34" charset="0"/>
                <a:cs typeface="Arial" pitchFamily="34" charset="0"/>
              </a:rPr>
              <a:t>Thus displacement = 280 m</a:t>
            </a:r>
            <a:endParaRPr lang="en-US" sz="1900" dirty="0"/>
          </a:p>
        </p:txBody>
      </p:sp>
      <p:sp>
        <p:nvSpPr>
          <p:cNvPr id="109" name="Rectangle 108"/>
          <p:cNvSpPr/>
          <p:nvPr/>
        </p:nvSpPr>
        <p:spPr>
          <a:xfrm>
            <a:off x="6832719" y="5406479"/>
            <a:ext cx="1074333" cy="3847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900" dirty="0" smtClean="0">
                <a:solidFill>
                  <a:srgbClr val="6600FF"/>
                </a:solidFill>
                <a:latin typeface="Arial" pitchFamily="34" charset="0"/>
                <a:cs typeface="Arial" pitchFamily="34" charset="0"/>
              </a:rPr>
              <a:t>= 280 m</a:t>
            </a:r>
            <a:endParaRPr lang="en-US" sz="1900" dirty="0">
              <a:solidFill>
                <a:srgbClr val="6600FF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519341" y="3581400"/>
            <a:ext cx="928459" cy="45050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US" sz="2200" i="1" dirty="0" err="1">
                <a:solidFill>
                  <a:srgbClr val="FF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v</a:t>
            </a:r>
            <a:r>
              <a:rPr lang="en-US" sz="2200" i="1" baseline="-25000" dirty="0" err="1">
                <a:solidFill>
                  <a:srgbClr val="FF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f</a:t>
            </a:r>
            <a:r>
              <a:rPr lang="en-US" sz="2200" i="1" baseline="-25000" dirty="0">
                <a:solidFill>
                  <a:srgbClr val="FF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en-US" sz="2200" i="1" dirty="0">
                <a:solidFill>
                  <a:srgbClr val="FF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=</a:t>
            </a:r>
            <a:r>
              <a:rPr lang="en-US" sz="2200" i="1" baseline="-25000" dirty="0">
                <a:solidFill>
                  <a:srgbClr val="FF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en-US" sz="2200" i="1" dirty="0">
                <a:solidFill>
                  <a:srgbClr val="FF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20</a:t>
            </a:r>
          </a:p>
        </p:txBody>
      </p:sp>
      <p:pic>
        <p:nvPicPr>
          <p:cNvPr id="2" name="Audio 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xmlns="" r:embed="rId4"/>
              </p:ext>
            </p:extLst>
          </p:nvPr>
        </p:nvPicPr>
        <p:blipFill>
          <a:blip r:embed="rId5" cstate="print"/>
          <a:stretch>
            <a:fillRect/>
          </a:stretch>
        </p:blipFill>
        <p:spPr>
          <a:xfrm>
            <a:off x="8382000" y="6096000"/>
            <a:ext cx="609600" cy="6096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xmlns="" val="385318837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Tm="54215"/>
    </mc:Choice>
    <mc:Fallback>
      <p:transition spd="slow" advTm="54215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"/>
                            </p:stCondLst>
                            <p:childTnLst>
                              <p:par>
                                <p:cTn id="2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"/>
                            </p:stCondLst>
                            <p:childTnLst>
                              <p:par>
                                <p:cTn id="2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"/>
                            </p:stCondLst>
                            <p:childTnLst>
                              <p:par>
                                <p:cTn id="3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"/>
                            </p:stCondLst>
                            <p:childTnLst>
                              <p:par>
                                <p:cTn id="3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500"/>
                            </p:stCondLst>
                            <p:childTnLst>
                              <p:par>
                                <p:cTn id="4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500"/>
                            </p:stCondLst>
                            <p:childTnLst>
                              <p:par>
                                <p:cTn id="5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50" grpId="0" animBg="1"/>
      <p:bldP spid="47" grpId="0" animBg="1"/>
      <p:bldP spid="49" grpId="0" animBg="1"/>
      <p:bldP spid="51" grpId="0" animBg="1"/>
      <p:bldP spid="104" grpId="0"/>
      <p:bldP spid="105" grpId="0"/>
      <p:bldP spid="106" grpId="0"/>
      <p:bldP spid="107" grpId="0"/>
      <p:bldP spid="108" grpId="0"/>
      <p:bldP spid="109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164514" y="2621340"/>
            <a:ext cx="824265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9600" dirty="0" smtClean="0"/>
              <a:t>X</a:t>
            </a:r>
            <a:endParaRPr lang="en-US" sz="9600" dirty="0"/>
          </a:p>
        </p:txBody>
      </p:sp>
    </p:spTree>
    <p:extLst>
      <p:ext uri="{BB962C8B-B14F-4D97-AF65-F5344CB8AC3E}">
        <p14:creationId xmlns:p14="http://schemas.microsoft.com/office/powerpoint/2010/main" xmlns="" val="43284795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164514" y="2621340"/>
            <a:ext cx="824265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9600" dirty="0" smtClean="0"/>
              <a:t>X</a:t>
            </a:r>
            <a:endParaRPr lang="en-US" sz="9600" dirty="0"/>
          </a:p>
        </p:txBody>
      </p:sp>
    </p:spTree>
    <p:extLst>
      <p:ext uri="{BB962C8B-B14F-4D97-AF65-F5344CB8AC3E}">
        <p14:creationId xmlns:p14="http://schemas.microsoft.com/office/powerpoint/2010/main" xmlns="" val="59081118"/>
      </p:ext>
    </p:extLst>
  </p:cSld>
  <p:clrMapOvr>
    <a:masterClrMapping/>
  </p:clrMapOvr>
  <p:transition advClick="0" advTm="300"/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TextBox 39"/>
          <p:cNvSpPr txBox="1"/>
          <p:nvPr/>
        </p:nvSpPr>
        <p:spPr>
          <a:xfrm>
            <a:off x="456458" y="130314"/>
            <a:ext cx="8305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Arial" pitchFamily="34" charset="0"/>
                <a:cs typeface="Arial" pitchFamily="34" charset="0"/>
              </a:rPr>
              <a:t>The motion of an object along a straight horizontal path is shown by the graphs 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below. </a:t>
            </a:r>
            <a:r>
              <a:rPr lang="en-US" dirty="0">
                <a:latin typeface="Arial" pitchFamily="34" charset="0"/>
                <a:cs typeface="Arial" pitchFamily="34" charset="0"/>
              </a:rPr>
              <a:t>Determine the displacement of the object</a:t>
            </a:r>
          </a:p>
        </p:txBody>
      </p:sp>
      <p:grpSp>
        <p:nvGrpSpPr>
          <p:cNvPr id="87" name="Group 86"/>
          <p:cNvGrpSpPr/>
          <p:nvPr/>
        </p:nvGrpSpPr>
        <p:grpSpPr>
          <a:xfrm>
            <a:off x="398161" y="1094317"/>
            <a:ext cx="8466442" cy="3858683"/>
            <a:chOff x="398161" y="1290031"/>
            <a:chExt cx="8466442" cy="3858683"/>
          </a:xfrm>
        </p:grpSpPr>
        <p:grpSp>
          <p:nvGrpSpPr>
            <p:cNvPr id="88" name="Group 87"/>
            <p:cNvGrpSpPr>
              <a:grpSpLocks/>
            </p:cNvGrpSpPr>
            <p:nvPr/>
          </p:nvGrpSpPr>
          <p:grpSpPr bwMode="auto">
            <a:xfrm>
              <a:off x="398161" y="1290031"/>
              <a:ext cx="6187378" cy="3705682"/>
              <a:chOff x="2299" y="2906"/>
              <a:chExt cx="6018" cy="3139"/>
            </a:xfrm>
          </p:grpSpPr>
          <p:sp>
            <p:nvSpPr>
              <p:cNvPr id="110" name="Text Box 210"/>
              <p:cNvSpPr txBox="1">
                <a:spLocks noChangeArrowheads="1"/>
              </p:cNvSpPr>
              <p:nvPr/>
            </p:nvSpPr>
            <p:spPr bwMode="auto">
              <a:xfrm>
                <a:off x="5302" y="5484"/>
                <a:ext cx="752" cy="4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pPr marL="0" marR="0">
                  <a:lnSpc>
                    <a:spcPct val="115000"/>
                  </a:lnSpc>
                  <a:spcBef>
                    <a:spcPts val="0"/>
                  </a:spcBef>
                  <a:spcAft>
                    <a:spcPts val="1000"/>
                  </a:spcAft>
                </a:pPr>
                <a:r>
                  <a:rPr lang="en-US" sz="2000" i="1" dirty="0">
                    <a:effectLst/>
                    <a:latin typeface="Times New Roman" pitchFamily="18" charset="0"/>
                    <a:ea typeface="Calibri"/>
                    <a:cs typeface="Times New Roman" pitchFamily="18" charset="0"/>
                  </a:rPr>
                  <a:t>t (s)</a:t>
                </a:r>
                <a:endParaRPr lang="en-US" sz="2000" dirty="0">
                  <a:effectLst/>
                  <a:latin typeface="Times New Roman" pitchFamily="18" charset="0"/>
                  <a:ea typeface="Calibri"/>
                  <a:cs typeface="Times New Roman" pitchFamily="18" charset="0"/>
                </a:endParaRPr>
              </a:p>
            </p:txBody>
          </p:sp>
          <p:cxnSp>
            <p:nvCxnSpPr>
              <p:cNvPr id="111" name="Line 212"/>
              <p:cNvCxnSpPr/>
              <p:nvPr/>
            </p:nvCxnSpPr>
            <p:spPr bwMode="auto">
              <a:xfrm flipV="1">
                <a:off x="4876" y="5626"/>
                <a:ext cx="0" cy="120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</p:cxnSp>
          <p:cxnSp>
            <p:nvCxnSpPr>
              <p:cNvPr id="112" name="Line 214"/>
              <p:cNvCxnSpPr/>
              <p:nvPr/>
            </p:nvCxnSpPr>
            <p:spPr bwMode="auto">
              <a:xfrm>
                <a:off x="3260" y="5271"/>
                <a:ext cx="134" cy="0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</p:cxnSp>
          <p:sp>
            <p:nvSpPr>
              <p:cNvPr id="113" name="Text Box 215"/>
              <p:cNvSpPr txBox="1">
                <a:spLocks noChangeArrowheads="1"/>
              </p:cNvSpPr>
              <p:nvPr/>
            </p:nvSpPr>
            <p:spPr bwMode="auto">
              <a:xfrm>
                <a:off x="2759" y="5594"/>
                <a:ext cx="1006" cy="45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pPr marL="0" marR="0">
                  <a:lnSpc>
                    <a:spcPct val="115000"/>
                  </a:lnSpc>
                  <a:spcBef>
                    <a:spcPts val="0"/>
                  </a:spcBef>
                  <a:spcAft>
                    <a:spcPts val="1000"/>
                  </a:spcAft>
                </a:pPr>
                <a:r>
                  <a:rPr lang="en-US" sz="2000" i="1" dirty="0">
                    <a:effectLst/>
                    <a:latin typeface="Times New Roman" pitchFamily="18" charset="0"/>
                    <a:ea typeface="Calibri"/>
                    <a:cs typeface="Times New Roman" pitchFamily="18" charset="0"/>
                  </a:rPr>
                  <a:t> </a:t>
                </a:r>
                <a:r>
                  <a:rPr lang="en-US" sz="2000" dirty="0">
                    <a:effectLst/>
                    <a:latin typeface="Times New Roman" pitchFamily="18" charset="0"/>
                    <a:ea typeface="Calibri"/>
                    <a:cs typeface="Times New Roman" pitchFamily="18" charset="0"/>
                  </a:rPr>
                  <a:t>(0,0)</a:t>
                </a:r>
              </a:p>
            </p:txBody>
          </p:sp>
          <p:sp>
            <p:nvSpPr>
              <p:cNvPr id="114" name="Text Box 218"/>
              <p:cNvSpPr txBox="1">
                <a:spLocks noChangeArrowheads="1"/>
              </p:cNvSpPr>
              <p:nvPr/>
            </p:nvSpPr>
            <p:spPr bwMode="auto">
              <a:xfrm>
                <a:off x="2812" y="5059"/>
                <a:ext cx="582" cy="47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pPr marL="0" marR="0">
                  <a:lnSpc>
                    <a:spcPct val="115000"/>
                  </a:lnSpc>
                  <a:spcBef>
                    <a:spcPts val="0"/>
                  </a:spcBef>
                  <a:spcAft>
                    <a:spcPts val="1000"/>
                  </a:spcAft>
                </a:pPr>
                <a:r>
                  <a:rPr lang="en-US" sz="2000" dirty="0" smtClean="0">
                    <a:effectLst/>
                    <a:latin typeface="Times New Roman" pitchFamily="18" charset="0"/>
                    <a:ea typeface="Calibri"/>
                    <a:cs typeface="Times New Roman" pitchFamily="18" charset="0"/>
                  </a:rPr>
                  <a:t>20</a:t>
                </a:r>
                <a:endParaRPr lang="en-US" sz="2000" dirty="0">
                  <a:effectLst/>
                  <a:latin typeface="Times New Roman" pitchFamily="18" charset="0"/>
                  <a:ea typeface="Calibri"/>
                  <a:cs typeface="Times New Roman" pitchFamily="18" charset="0"/>
                </a:endParaRPr>
              </a:p>
            </p:txBody>
          </p:sp>
          <p:sp>
            <p:nvSpPr>
              <p:cNvPr id="115" name="Text Box 219"/>
              <p:cNvSpPr txBox="1">
                <a:spLocks noChangeArrowheads="1"/>
              </p:cNvSpPr>
              <p:nvPr/>
            </p:nvSpPr>
            <p:spPr bwMode="auto">
              <a:xfrm>
                <a:off x="2299" y="2906"/>
                <a:ext cx="1317" cy="45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pPr marL="0" marR="0">
                  <a:lnSpc>
                    <a:spcPct val="115000"/>
                  </a:lnSpc>
                  <a:spcBef>
                    <a:spcPts val="0"/>
                  </a:spcBef>
                  <a:spcAft>
                    <a:spcPts val="1000"/>
                  </a:spcAft>
                </a:pPr>
                <a:r>
                  <a:rPr lang="en-ZA" sz="2000" i="1" dirty="0">
                    <a:effectLst/>
                    <a:latin typeface="Times New Roman" pitchFamily="18" charset="0"/>
                    <a:ea typeface="Calibri"/>
                    <a:cs typeface="Times New Roman" pitchFamily="18" charset="0"/>
                  </a:rPr>
                  <a:t>v</a:t>
                </a:r>
                <a:r>
                  <a:rPr lang="en-ZA" sz="2000" dirty="0">
                    <a:effectLst/>
                    <a:latin typeface="Times New Roman" pitchFamily="18" charset="0"/>
                    <a:ea typeface="Calibri"/>
                    <a:cs typeface="Times New Roman" pitchFamily="18" charset="0"/>
                  </a:rPr>
                  <a:t>(</a:t>
                </a:r>
                <a:r>
                  <a:rPr lang="en-ZA" sz="2000" i="1" dirty="0">
                    <a:effectLst/>
                    <a:latin typeface="Times New Roman" pitchFamily="18" charset="0"/>
                    <a:ea typeface="Calibri"/>
                    <a:cs typeface="Times New Roman" pitchFamily="18" charset="0"/>
                  </a:rPr>
                  <a:t>t</a:t>
                </a:r>
                <a:r>
                  <a:rPr lang="en-ZA" sz="2000" dirty="0">
                    <a:effectLst/>
                    <a:latin typeface="Times New Roman" pitchFamily="18" charset="0"/>
                    <a:ea typeface="Calibri"/>
                    <a:cs typeface="Times New Roman" pitchFamily="18" charset="0"/>
                  </a:rPr>
                  <a:t>) (</a:t>
                </a:r>
                <a:r>
                  <a:rPr lang="en-US" sz="2000" dirty="0" smtClean="0">
                    <a:effectLst/>
                    <a:latin typeface="Times New Roman" pitchFamily="18" charset="0"/>
                    <a:ea typeface="Calibri"/>
                    <a:cs typeface="Times New Roman" pitchFamily="18" charset="0"/>
                  </a:rPr>
                  <a:t>m/s)</a:t>
                </a:r>
                <a:endParaRPr lang="en-US" sz="2000" dirty="0">
                  <a:effectLst/>
                  <a:latin typeface="Times New Roman" pitchFamily="18" charset="0"/>
                  <a:ea typeface="Calibri"/>
                  <a:cs typeface="Times New Roman" pitchFamily="18" charset="0"/>
                </a:endParaRPr>
              </a:p>
            </p:txBody>
          </p:sp>
          <p:cxnSp>
            <p:nvCxnSpPr>
              <p:cNvPr id="116" name="Line 220"/>
              <p:cNvCxnSpPr/>
              <p:nvPr/>
            </p:nvCxnSpPr>
            <p:spPr bwMode="auto">
              <a:xfrm flipV="1">
                <a:off x="3913" y="3697"/>
                <a:ext cx="942" cy="1972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</p:cxnSp>
          <p:grpSp>
            <p:nvGrpSpPr>
              <p:cNvPr id="117" name="Group 116"/>
              <p:cNvGrpSpPr>
                <a:grpSpLocks/>
              </p:cNvGrpSpPr>
              <p:nvPr/>
            </p:nvGrpSpPr>
            <p:grpSpPr bwMode="auto">
              <a:xfrm>
                <a:off x="6539" y="2906"/>
                <a:ext cx="1778" cy="2370"/>
                <a:chOff x="6539" y="2906"/>
                <a:chExt cx="1778" cy="2370"/>
              </a:xfrm>
            </p:grpSpPr>
            <p:sp>
              <p:nvSpPr>
                <p:cNvPr id="118" name="Text Box 225"/>
                <p:cNvSpPr txBox="1">
                  <a:spLocks noChangeArrowheads="1"/>
                </p:cNvSpPr>
                <p:nvPr/>
              </p:nvSpPr>
              <p:spPr bwMode="auto">
                <a:xfrm>
                  <a:off x="7109" y="4535"/>
                  <a:ext cx="880" cy="41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rot="0" vert="horz" wrap="square" lIns="91440" tIns="45720" rIns="91440" bIns="45720" anchor="t" anchorCtr="0" upright="1">
                  <a:noAutofit/>
                </a:bodyPr>
                <a:lstStyle/>
                <a:p>
                  <a:pPr marL="0" marR="0">
                    <a:lnSpc>
                      <a:spcPct val="115000"/>
                    </a:lnSpc>
                    <a:spcBef>
                      <a:spcPts val="0"/>
                    </a:spcBef>
                    <a:spcAft>
                      <a:spcPts val="1000"/>
                    </a:spcAft>
                  </a:pPr>
                  <a:r>
                    <a:rPr lang="en-US" sz="2000" i="1" dirty="0">
                      <a:effectLst/>
                      <a:latin typeface="Times New Roman" pitchFamily="18" charset="0"/>
                      <a:ea typeface="Calibri"/>
                      <a:cs typeface="Times New Roman" pitchFamily="18" charset="0"/>
                    </a:rPr>
                    <a:t> </a:t>
                  </a:r>
                  <a:r>
                    <a:rPr lang="en-US" sz="2000" dirty="0">
                      <a:effectLst/>
                      <a:latin typeface="Times New Roman" pitchFamily="18" charset="0"/>
                      <a:ea typeface="Calibri"/>
                      <a:cs typeface="Times New Roman" pitchFamily="18" charset="0"/>
                    </a:rPr>
                    <a:t>(0,0)</a:t>
                  </a:r>
                </a:p>
              </p:txBody>
            </p:sp>
            <p:sp>
              <p:nvSpPr>
                <p:cNvPr id="119" name="Text Box 226"/>
                <p:cNvSpPr txBox="1">
                  <a:spLocks noChangeArrowheads="1"/>
                </p:cNvSpPr>
                <p:nvPr/>
              </p:nvSpPr>
              <p:spPr bwMode="auto">
                <a:xfrm>
                  <a:off x="7302" y="3528"/>
                  <a:ext cx="465" cy="416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rot="0" vert="horz" wrap="square" lIns="91440" tIns="45720" rIns="91440" bIns="45720" anchor="t" anchorCtr="0" upright="1">
                  <a:noAutofit/>
                </a:bodyPr>
                <a:lstStyle/>
                <a:p>
                  <a:pPr marL="0" marR="0">
                    <a:lnSpc>
                      <a:spcPct val="115000"/>
                    </a:lnSpc>
                    <a:spcBef>
                      <a:spcPts val="0"/>
                    </a:spcBef>
                    <a:spcAft>
                      <a:spcPts val="1000"/>
                    </a:spcAft>
                  </a:pPr>
                  <a:r>
                    <a:rPr lang="en-US" sz="2000" dirty="0" smtClean="0">
                      <a:effectLst/>
                      <a:latin typeface="Times New Roman" pitchFamily="18" charset="0"/>
                      <a:ea typeface="Calibri"/>
                      <a:cs typeface="Times New Roman" pitchFamily="18" charset="0"/>
                    </a:rPr>
                    <a:t>5</a:t>
                  </a:r>
                  <a:endParaRPr lang="en-US" sz="2000" dirty="0">
                    <a:effectLst/>
                    <a:latin typeface="Times New Roman" pitchFamily="18" charset="0"/>
                    <a:ea typeface="Calibri"/>
                    <a:cs typeface="Times New Roman" pitchFamily="18" charset="0"/>
                  </a:endParaRPr>
                </a:p>
              </p:txBody>
            </p:sp>
            <p:cxnSp>
              <p:nvCxnSpPr>
                <p:cNvPr id="120" name="Line 227"/>
                <p:cNvCxnSpPr/>
                <p:nvPr/>
              </p:nvCxnSpPr>
              <p:spPr bwMode="auto">
                <a:xfrm>
                  <a:off x="7704" y="3722"/>
                  <a:ext cx="144" cy="0"/>
                </a:xfrm>
                <a:prstGeom prst="line">
                  <a:avLst/>
                </a:prstGeom>
                <a:noFill/>
                <a:ln w="2857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</p:cxnSp>
            <p:sp>
              <p:nvSpPr>
                <p:cNvPr id="121" name="Text Box 229"/>
                <p:cNvSpPr txBox="1">
                  <a:spLocks noChangeArrowheads="1"/>
                </p:cNvSpPr>
                <p:nvPr/>
              </p:nvSpPr>
              <p:spPr bwMode="auto">
                <a:xfrm>
                  <a:off x="6539" y="2906"/>
                  <a:ext cx="1524" cy="456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rot="0" vert="horz" wrap="square" lIns="91440" tIns="45720" rIns="91440" bIns="45720" anchor="t" anchorCtr="0" upright="1">
                  <a:noAutofit/>
                </a:bodyPr>
                <a:lstStyle/>
                <a:p>
                  <a:pPr marL="0" marR="0">
                    <a:lnSpc>
                      <a:spcPct val="115000"/>
                    </a:lnSpc>
                    <a:spcBef>
                      <a:spcPts val="0"/>
                    </a:spcBef>
                    <a:spcAft>
                      <a:spcPts val="1000"/>
                    </a:spcAft>
                  </a:pPr>
                  <a:r>
                    <a:rPr lang="en-ZA" sz="2000" i="1" dirty="0">
                      <a:effectLst/>
                      <a:latin typeface="Times New Roman" pitchFamily="18" charset="0"/>
                      <a:ea typeface="Calibri"/>
                      <a:cs typeface="Times New Roman" pitchFamily="18" charset="0"/>
                    </a:rPr>
                    <a:t>a </a:t>
                  </a:r>
                  <a:r>
                    <a:rPr lang="en-ZA" sz="2000" dirty="0">
                      <a:effectLst/>
                      <a:latin typeface="Times New Roman" pitchFamily="18" charset="0"/>
                      <a:ea typeface="Calibri"/>
                      <a:cs typeface="Times New Roman" pitchFamily="18" charset="0"/>
                    </a:rPr>
                    <a:t>(</a:t>
                  </a:r>
                  <a:r>
                    <a:rPr lang="en-ZA" sz="2000" i="1" dirty="0">
                      <a:effectLst/>
                      <a:latin typeface="Times New Roman" pitchFamily="18" charset="0"/>
                      <a:ea typeface="Calibri"/>
                      <a:cs typeface="Times New Roman" pitchFamily="18" charset="0"/>
                    </a:rPr>
                    <a:t>t</a:t>
                  </a:r>
                  <a:r>
                    <a:rPr lang="en-ZA" sz="2000" dirty="0">
                      <a:effectLst/>
                      <a:latin typeface="Times New Roman" pitchFamily="18" charset="0"/>
                      <a:ea typeface="Calibri"/>
                      <a:cs typeface="Times New Roman" pitchFamily="18" charset="0"/>
                    </a:rPr>
                    <a:t>) (</a:t>
                  </a:r>
                  <a:r>
                    <a:rPr lang="en-US" sz="2000" dirty="0" smtClean="0">
                      <a:effectLst/>
                      <a:latin typeface="Times New Roman" pitchFamily="18" charset="0"/>
                      <a:ea typeface="Calibri"/>
                      <a:cs typeface="Times New Roman" pitchFamily="18" charset="0"/>
                    </a:rPr>
                    <a:t>m/s</a:t>
                  </a:r>
                  <a:r>
                    <a:rPr lang="en-US" sz="2000" baseline="30000" dirty="0" smtClean="0">
                      <a:effectLst/>
                      <a:latin typeface="Times New Roman" pitchFamily="18" charset="0"/>
                      <a:ea typeface="Calibri"/>
                      <a:cs typeface="Times New Roman" pitchFamily="18" charset="0"/>
                    </a:rPr>
                    <a:t>2</a:t>
                  </a:r>
                  <a:r>
                    <a:rPr lang="en-US" sz="2000" dirty="0">
                      <a:effectLst/>
                      <a:latin typeface="Times New Roman" pitchFamily="18" charset="0"/>
                      <a:ea typeface="Calibri"/>
                      <a:cs typeface="Times New Roman" pitchFamily="18" charset="0"/>
                    </a:rPr>
                    <a:t>)</a:t>
                  </a:r>
                </a:p>
              </p:txBody>
            </p:sp>
            <p:cxnSp>
              <p:nvCxnSpPr>
                <p:cNvPr id="122" name="Line 230"/>
                <p:cNvCxnSpPr/>
                <p:nvPr/>
              </p:nvCxnSpPr>
              <p:spPr bwMode="auto">
                <a:xfrm>
                  <a:off x="7841" y="5271"/>
                  <a:ext cx="476" cy="5"/>
                </a:xfrm>
                <a:prstGeom prst="line">
                  <a:avLst/>
                </a:prstGeom>
                <a:noFill/>
                <a:ln w="2857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</p:cxnSp>
          </p:grpSp>
        </p:grpSp>
        <p:cxnSp>
          <p:nvCxnSpPr>
            <p:cNvPr id="89" name="Line 230"/>
            <p:cNvCxnSpPr/>
            <p:nvPr/>
          </p:nvCxnSpPr>
          <p:spPr bwMode="auto">
            <a:xfrm flipH="1" flipV="1">
              <a:off x="6553199" y="2253115"/>
              <a:ext cx="8307" cy="1295016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sp>
          <p:nvSpPr>
            <p:cNvPr id="90" name="Text Box 209"/>
            <p:cNvSpPr txBox="1">
              <a:spLocks noChangeArrowheads="1"/>
            </p:cNvSpPr>
            <p:nvPr/>
          </p:nvSpPr>
          <p:spPr bwMode="auto">
            <a:xfrm>
              <a:off x="2786341" y="4604528"/>
              <a:ext cx="566458" cy="54418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 marL="0" marR="0">
                <a:lnSpc>
                  <a:spcPct val="115000"/>
                </a:lnSpc>
                <a:spcBef>
                  <a:spcPts val="0"/>
                </a:spcBef>
                <a:spcAft>
                  <a:spcPts val="1000"/>
                </a:spcAft>
              </a:pPr>
              <a:r>
                <a:rPr lang="en-US" sz="2000" dirty="0" smtClean="0">
                  <a:effectLst/>
                  <a:latin typeface="Times New Roman" pitchFamily="18" charset="0"/>
                  <a:ea typeface="Calibri"/>
                  <a:cs typeface="Times New Roman" pitchFamily="18" charset="0"/>
                </a:rPr>
                <a:t>30</a:t>
              </a:r>
              <a:endParaRPr lang="en-US" sz="2000" dirty="0">
                <a:effectLst/>
                <a:latin typeface="Times New Roman" pitchFamily="18" charset="0"/>
                <a:ea typeface="Times New Roman"/>
                <a:cs typeface="Times New Roman" pitchFamily="18" charset="0"/>
              </a:endParaRPr>
            </a:p>
            <a:p>
              <a:pPr marL="0" marR="0">
                <a:lnSpc>
                  <a:spcPct val="115000"/>
                </a:lnSpc>
                <a:spcBef>
                  <a:spcPts val="0"/>
                </a:spcBef>
                <a:spcAft>
                  <a:spcPts val="1000"/>
                </a:spcAft>
              </a:pPr>
              <a:r>
                <a:rPr lang="en-US" sz="2000" dirty="0">
                  <a:effectLst/>
                  <a:latin typeface="Times New Roman" pitchFamily="18" charset="0"/>
                  <a:ea typeface="Times New Roman"/>
                  <a:cs typeface="Times New Roman" pitchFamily="18" charset="0"/>
                </a:rPr>
                <a:t> </a:t>
              </a:r>
            </a:p>
          </p:txBody>
        </p:sp>
        <p:cxnSp>
          <p:nvCxnSpPr>
            <p:cNvPr id="91" name="Line 220"/>
            <p:cNvCxnSpPr/>
            <p:nvPr/>
          </p:nvCxnSpPr>
          <p:spPr bwMode="auto">
            <a:xfrm>
              <a:off x="1535549" y="4081913"/>
              <a:ext cx="521852" cy="456937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cxnSp>
          <p:nvCxnSpPr>
            <p:cNvPr id="92" name="Line 230"/>
            <p:cNvCxnSpPr/>
            <p:nvPr/>
          </p:nvCxnSpPr>
          <p:spPr bwMode="auto">
            <a:xfrm flipV="1">
              <a:off x="6553199" y="2261493"/>
              <a:ext cx="1066800" cy="8380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sp>
          <p:nvSpPr>
            <p:cNvPr id="93" name="Text Box 226"/>
            <p:cNvSpPr txBox="1">
              <a:spLocks noChangeArrowheads="1"/>
            </p:cNvSpPr>
            <p:nvPr/>
          </p:nvSpPr>
          <p:spPr bwMode="auto">
            <a:xfrm>
              <a:off x="5534270" y="3831713"/>
              <a:ext cx="485530" cy="4910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 marL="0" marR="0">
                <a:lnSpc>
                  <a:spcPct val="115000"/>
                </a:lnSpc>
                <a:spcBef>
                  <a:spcPts val="0"/>
                </a:spcBef>
                <a:spcAft>
                  <a:spcPts val="1000"/>
                </a:spcAft>
              </a:pPr>
              <a:r>
                <a:rPr lang="en-US" sz="2000" dirty="0" smtClean="0">
                  <a:effectLst/>
                  <a:latin typeface="Times New Roman" pitchFamily="18" charset="0"/>
                  <a:ea typeface="Calibri"/>
                  <a:cs typeface="Times New Roman" pitchFamily="18" charset="0"/>
                </a:rPr>
                <a:t>-2</a:t>
              </a:r>
              <a:endParaRPr lang="en-US" sz="2000" dirty="0">
                <a:effectLst/>
                <a:latin typeface="Times New Roman" pitchFamily="18" charset="0"/>
                <a:ea typeface="Times New Roman"/>
                <a:cs typeface="Times New Roman" pitchFamily="18" charset="0"/>
              </a:endParaRPr>
            </a:p>
          </p:txBody>
        </p:sp>
        <p:cxnSp>
          <p:nvCxnSpPr>
            <p:cNvPr id="94" name="Line 227"/>
            <p:cNvCxnSpPr/>
            <p:nvPr/>
          </p:nvCxnSpPr>
          <p:spPr bwMode="auto">
            <a:xfrm>
              <a:off x="5928177" y="4081913"/>
              <a:ext cx="148040" cy="0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cxnSp>
          <p:nvCxnSpPr>
            <p:cNvPr id="95" name="Line 230"/>
            <p:cNvCxnSpPr/>
            <p:nvPr/>
          </p:nvCxnSpPr>
          <p:spPr bwMode="auto">
            <a:xfrm flipH="1" flipV="1">
              <a:off x="6555395" y="3777114"/>
              <a:ext cx="2196" cy="277580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sp>
          <p:nvSpPr>
            <p:cNvPr id="96" name="Text Box 218"/>
            <p:cNvSpPr txBox="1">
              <a:spLocks noChangeArrowheads="1"/>
            </p:cNvSpPr>
            <p:nvPr/>
          </p:nvSpPr>
          <p:spPr bwMode="auto">
            <a:xfrm>
              <a:off x="990600" y="1948314"/>
              <a:ext cx="462789" cy="5548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>
                <a:lnSpc>
                  <a:spcPct val="115000"/>
                </a:lnSpc>
                <a:spcAft>
                  <a:spcPts val="1000"/>
                </a:spcAft>
              </a:pPr>
              <a:r>
                <a:rPr lang="en-US" sz="2000" i="1" dirty="0" err="1" smtClean="0">
                  <a:latin typeface="Times New Roman" pitchFamily="18" charset="0"/>
                  <a:ea typeface="Calibri"/>
                  <a:cs typeface="Times New Roman" pitchFamily="18" charset="0"/>
                </a:rPr>
                <a:t>v</a:t>
              </a:r>
              <a:r>
                <a:rPr lang="en-US" sz="2000" i="1" baseline="-25000" dirty="0" err="1" smtClean="0">
                  <a:latin typeface="Times New Roman" pitchFamily="18" charset="0"/>
                  <a:ea typeface="Calibri"/>
                  <a:cs typeface="Times New Roman" pitchFamily="18" charset="0"/>
                </a:rPr>
                <a:t>f</a:t>
              </a:r>
              <a:endParaRPr lang="en-US" sz="2000" dirty="0">
                <a:latin typeface="Times New Roman" pitchFamily="18" charset="0"/>
                <a:ea typeface="Times New Roman"/>
                <a:cs typeface="Times New Roman" pitchFamily="18" charset="0"/>
              </a:endParaRPr>
            </a:p>
          </p:txBody>
        </p:sp>
        <p:cxnSp>
          <p:nvCxnSpPr>
            <p:cNvPr id="97" name="Line 214"/>
            <p:cNvCxnSpPr/>
            <p:nvPr/>
          </p:nvCxnSpPr>
          <p:spPr bwMode="auto">
            <a:xfrm>
              <a:off x="1386240" y="2253115"/>
              <a:ext cx="137759" cy="0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sp>
          <p:nvSpPr>
            <p:cNvPr id="98" name="Text Box 209"/>
            <p:cNvSpPr txBox="1">
              <a:spLocks noChangeArrowheads="1"/>
            </p:cNvSpPr>
            <p:nvPr/>
          </p:nvSpPr>
          <p:spPr bwMode="auto">
            <a:xfrm>
              <a:off x="6302799" y="3461490"/>
              <a:ext cx="566508" cy="3702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 marL="0" marR="0">
                <a:lnSpc>
                  <a:spcPct val="115000"/>
                </a:lnSpc>
                <a:spcBef>
                  <a:spcPts val="0"/>
                </a:spcBef>
                <a:spcAft>
                  <a:spcPts val="1000"/>
                </a:spcAft>
              </a:pPr>
              <a:r>
                <a:rPr lang="en-US" sz="2000" dirty="0" smtClean="0">
                  <a:effectLst/>
                  <a:latin typeface="Times New Roman" pitchFamily="18" charset="0"/>
                  <a:ea typeface="Calibri"/>
                  <a:cs typeface="Times New Roman" pitchFamily="18" charset="0"/>
                </a:rPr>
                <a:t>10</a:t>
              </a:r>
              <a:endParaRPr lang="en-US" sz="2000" dirty="0">
                <a:effectLst/>
                <a:latin typeface="Times New Roman" pitchFamily="18" charset="0"/>
                <a:ea typeface="Calibri"/>
                <a:cs typeface="Times New Roman" pitchFamily="18" charset="0"/>
              </a:endParaRPr>
            </a:p>
          </p:txBody>
        </p:sp>
        <p:sp>
          <p:nvSpPr>
            <p:cNvPr id="99" name="Text Box 210"/>
            <p:cNvSpPr txBox="1">
              <a:spLocks noChangeArrowheads="1"/>
            </p:cNvSpPr>
            <p:nvPr/>
          </p:nvSpPr>
          <p:spPr bwMode="auto">
            <a:xfrm>
              <a:off x="8128803" y="3267125"/>
              <a:ext cx="735800" cy="50998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 marL="0" marR="0">
                <a:lnSpc>
                  <a:spcPct val="115000"/>
                </a:lnSpc>
                <a:spcBef>
                  <a:spcPts val="0"/>
                </a:spcBef>
                <a:spcAft>
                  <a:spcPts val="1000"/>
                </a:spcAft>
              </a:pPr>
              <a:r>
                <a:rPr lang="en-US" sz="2000" i="1" dirty="0">
                  <a:effectLst/>
                  <a:latin typeface="Times New Roman" pitchFamily="18" charset="0"/>
                  <a:ea typeface="Calibri"/>
                  <a:cs typeface="Times New Roman" pitchFamily="18" charset="0"/>
                </a:rPr>
                <a:t>t (s)</a:t>
              </a:r>
              <a:endParaRPr lang="en-US" sz="2000" dirty="0">
                <a:effectLst/>
                <a:latin typeface="Times New Roman" pitchFamily="18" charset="0"/>
                <a:ea typeface="Calibri"/>
                <a:cs typeface="Times New Roman" pitchFamily="18" charset="0"/>
              </a:endParaRPr>
            </a:p>
          </p:txBody>
        </p:sp>
        <p:cxnSp>
          <p:nvCxnSpPr>
            <p:cNvPr id="100" name="Line 212"/>
            <p:cNvCxnSpPr/>
            <p:nvPr/>
          </p:nvCxnSpPr>
          <p:spPr bwMode="auto">
            <a:xfrm flipV="1">
              <a:off x="7620000" y="3472314"/>
              <a:ext cx="0" cy="141664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cxnSp>
          <p:nvCxnSpPr>
            <p:cNvPr id="101" name="Line 212"/>
            <p:cNvCxnSpPr/>
            <p:nvPr/>
          </p:nvCxnSpPr>
          <p:spPr bwMode="auto">
            <a:xfrm flipV="1">
              <a:off x="6553200" y="3472314"/>
              <a:ext cx="0" cy="141654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sp>
          <p:nvSpPr>
            <p:cNvPr id="102" name="Text Box 209"/>
            <p:cNvSpPr txBox="1">
              <a:spLocks noChangeArrowheads="1"/>
            </p:cNvSpPr>
            <p:nvPr/>
          </p:nvSpPr>
          <p:spPr bwMode="auto">
            <a:xfrm>
              <a:off x="7391400" y="3472314"/>
              <a:ext cx="566458" cy="5441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 marL="0" marR="0">
                <a:lnSpc>
                  <a:spcPct val="115000"/>
                </a:lnSpc>
                <a:spcBef>
                  <a:spcPts val="0"/>
                </a:spcBef>
                <a:spcAft>
                  <a:spcPts val="1000"/>
                </a:spcAft>
              </a:pPr>
              <a:r>
                <a:rPr lang="en-US" sz="2000" dirty="0" smtClean="0">
                  <a:effectLst/>
                  <a:latin typeface="Times New Roman" pitchFamily="18" charset="0"/>
                  <a:ea typeface="Calibri"/>
                  <a:cs typeface="Times New Roman" pitchFamily="18" charset="0"/>
                </a:rPr>
                <a:t>30</a:t>
              </a:r>
              <a:endParaRPr lang="en-US" sz="2000" dirty="0" smtClean="0">
                <a:effectLst/>
                <a:latin typeface="Times New Roman" pitchFamily="18" charset="0"/>
                <a:ea typeface="Times New Roman"/>
                <a:cs typeface="Times New Roman" pitchFamily="18" charset="0"/>
              </a:endParaRPr>
            </a:p>
            <a:p>
              <a:pPr marL="0" marR="0">
                <a:lnSpc>
                  <a:spcPct val="115000"/>
                </a:lnSpc>
                <a:spcBef>
                  <a:spcPts val="0"/>
                </a:spcBef>
                <a:spcAft>
                  <a:spcPts val="1000"/>
                </a:spcAft>
              </a:pPr>
              <a:r>
                <a:rPr lang="en-US" sz="2000" dirty="0" smtClean="0">
                  <a:effectLst/>
                  <a:latin typeface="Times New Roman" pitchFamily="18" charset="0"/>
                  <a:ea typeface="Times New Roman"/>
                  <a:cs typeface="Times New Roman" pitchFamily="18" charset="0"/>
                </a:rPr>
                <a:t> </a:t>
              </a:r>
              <a:endParaRPr lang="en-US" sz="2000" dirty="0">
                <a:effectLst/>
                <a:latin typeface="Times New Roman" pitchFamily="18" charset="0"/>
                <a:ea typeface="Times New Roman"/>
                <a:cs typeface="Times New Roman" pitchFamily="18" charset="0"/>
              </a:endParaRPr>
            </a:p>
          </p:txBody>
        </p:sp>
        <p:sp>
          <p:nvSpPr>
            <p:cNvPr id="103" name="Text Box 209"/>
            <p:cNvSpPr txBox="1">
              <a:spLocks noChangeArrowheads="1"/>
            </p:cNvSpPr>
            <p:nvPr/>
          </p:nvSpPr>
          <p:spPr bwMode="auto">
            <a:xfrm>
              <a:off x="1795692" y="4604489"/>
              <a:ext cx="566508" cy="5442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 marL="0" marR="0">
                <a:lnSpc>
                  <a:spcPct val="115000"/>
                </a:lnSpc>
                <a:spcBef>
                  <a:spcPts val="0"/>
                </a:spcBef>
                <a:spcAft>
                  <a:spcPts val="1000"/>
                </a:spcAft>
              </a:pPr>
              <a:r>
                <a:rPr lang="en-US" sz="2000" dirty="0" smtClean="0">
                  <a:effectLst/>
                  <a:latin typeface="Times New Roman" pitchFamily="18" charset="0"/>
                  <a:ea typeface="Calibri"/>
                  <a:cs typeface="Times New Roman" pitchFamily="18" charset="0"/>
                </a:rPr>
                <a:t>10</a:t>
              </a:r>
              <a:endParaRPr lang="en-US" sz="2000" dirty="0">
                <a:effectLst/>
                <a:latin typeface="Times New Roman" pitchFamily="18" charset="0"/>
                <a:ea typeface="Calibri"/>
                <a:cs typeface="Times New Roman" pitchFamily="18" charset="0"/>
              </a:endParaRPr>
            </a:p>
          </p:txBody>
        </p:sp>
        <p:cxnSp>
          <p:nvCxnSpPr>
            <p:cNvPr id="104" name="Line 212"/>
            <p:cNvCxnSpPr/>
            <p:nvPr/>
          </p:nvCxnSpPr>
          <p:spPr bwMode="auto">
            <a:xfrm flipV="1">
              <a:off x="2057400" y="4549860"/>
              <a:ext cx="0" cy="141654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cxnSp>
          <p:nvCxnSpPr>
            <p:cNvPr id="105" name="Line 114"/>
            <p:cNvCxnSpPr/>
            <p:nvPr/>
          </p:nvCxnSpPr>
          <p:spPr bwMode="auto">
            <a:xfrm flipV="1">
              <a:off x="1524135" y="1490877"/>
              <a:ext cx="11415" cy="3060658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 type="arrow" w="sm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cxnSp>
          <p:nvCxnSpPr>
            <p:cNvPr id="106" name="Line 112"/>
            <p:cNvCxnSpPr/>
            <p:nvPr/>
          </p:nvCxnSpPr>
          <p:spPr bwMode="auto">
            <a:xfrm>
              <a:off x="1501306" y="4539317"/>
              <a:ext cx="2002814" cy="0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 type="arrow" w="sm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cxnSp>
          <p:nvCxnSpPr>
            <p:cNvPr id="107" name="Line 114"/>
            <p:cNvCxnSpPr/>
            <p:nvPr/>
          </p:nvCxnSpPr>
          <p:spPr bwMode="auto">
            <a:xfrm flipV="1">
              <a:off x="6071812" y="1478273"/>
              <a:ext cx="11415" cy="3060658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 type="arrow" w="sm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cxnSp>
          <p:nvCxnSpPr>
            <p:cNvPr id="108" name="Line 112"/>
            <p:cNvCxnSpPr/>
            <p:nvPr/>
          </p:nvCxnSpPr>
          <p:spPr bwMode="auto">
            <a:xfrm>
              <a:off x="6074386" y="3472314"/>
              <a:ext cx="2002814" cy="0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 type="arrow" w="sm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cxnSp>
          <p:nvCxnSpPr>
            <p:cNvPr id="109" name="Line 230"/>
            <p:cNvCxnSpPr/>
            <p:nvPr/>
          </p:nvCxnSpPr>
          <p:spPr bwMode="auto">
            <a:xfrm flipH="1" flipV="1">
              <a:off x="7611692" y="2263778"/>
              <a:ext cx="8307" cy="1295016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</p:grpSp>
    </p:spTree>
    <p:extLst>
      <p:ext uri="{BB962C8B-B14F-4D97-AF65-F5344CB8AC3E}">
        <p14:creationId xmlns:p14="http://schemas.microsoft.com/office/powerpoint/2010/main" xmlns="" val="38096712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164514" y="2621340"/>
            <a:ext cx="824265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9600" dirty="0" smtClean="0"/>
              <a:t>X</a:t>
            </a:r>
            <a:endParaRPr lang="en-US" sz="9600" dirty="0"/>
          </a:p>
        </p:txBody>
      </p:sp>
    </p:spTree>
    <p:extLst>
      <p:ext uri="{BB962C8B-B14F-4D97-AF65-F5344CB8AC3E}">
        <p14:creationId xmlns:p14="http://schemas.microsoft.com/office/powerpoint/2010/main" xmlns="" val="432847958"/>
      </p:ext>
    </p:extLst>
  </p:cSld>
  <p:clrMapOvr>
    <a:masterClrMapping/>
  </p:clrMapOvr>
  <p:transition advClick="0" advTm="300"/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TextBox 39"/>
          <p:cNvSpPr txBox="1"/>
          <p:nvPr/>
        </p:nvSpPr>
        <p:spPr>
          <a:xfrm>
            <a:off x="456458" y="130314"/>
            <a:ext cx="8305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Arial" pitchFamily="34" charset="0"/>
                <a:cs typeface="Arial" pitchFamily="34" charset="0"/>
              </a:rPr>
              <a:t>The motion of an object along a straight horizontal path is shown by the graphs 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below. </a:t>
            </a:r>
            <a:r>
              <a:rPr lang="en-US" dirty="0">
                <a:latin typeface="Arial" pitchFamily="34" charset="0"/>
                <a:cs typeface="Arial" pitchFamily="34" charset="0"/>
              </a:rPr>
              <a:t>Determine the displacement of the object</a:t>
            </a:r>
          </a:p>
        </p:txBody>
      </p:sp>
      <p:grpSp>
        <p:nvGrpSpPr>
          <p:cNvPr id="87" name="Group 86"/>
          <p:cNvGrpSpPr/>
          <p:nvPr/>
        </p:nvGrpSpPr>
        <p:grpSpPr>
          <a:xfrm>
            <a:off x="398161" y="1094317"/>
            <a:ext cx="8466442" cy="3858683"/>
            <a:chOff x="398161" y="1290031"/>
            <a:chExt cx="8466442" cy="3858683"/>
          </a:xfrm>
        </p:grpSpPr>
        <p:grpSp>
          <p:nvGrpSpPr>
            <p:cNvPr id="88" name="Group 87"/>
            <p:cNvGrpSpPr>
              <a:grpSpLocks/>
            </p:cNvGrpSpPr>
            <p:nvPr/>
          </p:nvGrpSpPr>
          <p:grpSpPr bwMode="auto">
            <a:xfrm>
              <a:off x="398161" y="1290031"/>
              <a:ext cx="6187378" cy="3705682"/>
              <a:chOff x="2299" y="2906"/>
              <a:chExt cx="6018" cy="3139"/>
            </a:xfrm>
          </p:grpSpPr>
          <p:sp>
            <p:nvSpPr>
              <p:cNvPr id="110" name="Text Box 210"/>
              <p:cNvSpPr txBox="1">
                <a:spLocks noChangeArrowheads="1"/>
              </p:cNvSpPr>
              <p:nvPr/>
            </p:nvSpPr>
            <p:spPr bwMode="auto">
              <a:xfrm>
                <a:off x="5302" y="5484"/>
                <a:ext cx="752" cy="4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pPr marL="0" marR="0">
                  <a:lnSpc>
                    <a:spcPct val="115000"/>
                  </a:lnSpc>
                  <a:spcBef>
                    <a:spcPts val="0"/>
                  </a:spcBef>
                  <a:spcAft>
                    <a:spcPts val="1000"/>
                  </a:spcAft>
                </a:pPr>
                <a:r>
                  <a:rPr lang="en-US" sz="2000" i="1" dirty="0">
                    <a:effectLst/>
                    <a:latin typeface="Times New Roman" pitchFamily="18" charset="0"/>
                    <a:ea typeface="Calibri"/>
                    <a:cs typeface="Times New Roman" pitchFamily="18" charset="0"/>
                  </a:rPr>
                  <a:t>t (s)</a:t>
                </a:r>
                <a:endParaRPr lang="en-US" sz="2000" dirty="0">
                  <a:effectLst/>
                  <a:latin typeface="Times New Roman" pitchFamily="18" charset="0"/>
                  <a:ea typeface="Calibri"/>
                  <a:cs typeface="Times New Roman" pitchFamily="18" charset="0"/>
                </a:endParaRPr>
              </a:p>
            </p:txBody>
          </p:sp>
          <p:cxnSp>
            <p:nvCxnSpPr>
              <p:cNvPr id="111" name="Line 212"/>
              <p:cNvCxnSpPr/>
              <p:nvPr/>
            </p:nvCxnSpPr>
            <p:spPr bwMode="auto">
              <a:xfrm flipV="1">
                <a:off x="4876" y="5626"/>
                <a:ext cx="0" cy="120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</p:cxnSp>
          <p:cxnSp>
            <p:nvCxnSpPr>
              <p:cNvPr id="112" name="Line 214"/>
              <p:cNvCxnSpPr/>
              <p:nvPr/>
            </p:nvCxnSpPr>
            <p:spPr bwMode="auto">
              <a:xfrm>
                <a:off x="3260" y="5271"/>
                <a:ext cx="134" cy="0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</p:cxnSp>
          <p:sp>
            <p:nvSpPr>
              <p:cNvPr id="113" name="Text Box 215"/>
              <p:cNvSpPr txBox="1">
                <a:spLocks noChangeArrowheads="1"/>
              </p:cNvSpPr>
              <p:nvPr/>
            </p:nvSpPr>
            <p:spPr bwMode="auto">
              <a:xfrm>
                <a:off x="2759" y="5594"/>
                <a:ext cx="1006" cy="45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pPr marL="0" marR="0">
                  <a:lnSpc>
                    <a:spcPct val="115000"/>
                  </a:lnSpc>
                  <a:spcBef>
                    <a:spcPts val="0"/>
                  </a:spcBef>
                  <a:spcAft>
                    <a:spcPts val="1000"/>
                  </a:spcAft>
                </a:pPr>
                <a:r>
                  <a:rPr lang="en-US" sz="2000" i="1" dirty="0">
                    <a:effectLst/>
                    <a:latin typeface="Times New Roman" pitchFamily="18" charset="0"/>
                    <a:ea typeface="Calibri"/>
                    <a:cs typeface="Times New Roman" pitchFamily="18" charset="0"/>
                  </a:rPr>
                  <a:t> </a:t>
                </a:r>
                <a:r>
                  <a:rPr lang="en-US" sz="2000" dirty="0">
                    <a:effectLst/>
                    <a:latin typeface="Times New Roman" pitchFamily="18" charset="0"/>
                    <a:ea typeface="Calibri"/>
                    <a:cs typeface="Times New Roman" pitchFamily="18" charset="0"/>
                  </a:rPr>
                  <a:t>(0,0)</a:t>
                </a:r>
              </a:p>
            </p:txBody>
          </p:sp>
          <p:sp>
            <p:nvSpPr>
              <p:cNvPr id="114" name="Text Box 218"/>
              <p:cNvSpPr txBox="1">
                <a:spLocks noChangeArrowheads="1"/>
              </p:cNvSpPr>
              <p:nvPr/>
            </p:nvSpPr>
            <p:spPr bwMode="auto">
              <a:xfrm>
                <a:off x="2812" y="5059"/>
                <a:ext cx="582" cy="47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pPr marL="0" marR="0">
                  <a:lnSpc>
                    <a:spcPct val="115000"/>
                  </a:lnSpc>
                  <a:spcBef>
                    <a:spcPts val="0"/>
                  </a:spcBef>
                  <a:spcAft>
                    <a:spcPts val="1000"/>
                  </a:spcAft>
                </a:pPr>
                <a:r>
                  <a:rPr lang="en-US" sz="2000" dirty="0" smtClean="0">
                    <a:effectLst/>
                    <a:latin typeface="Times New Roman" pitchFamily="18" charset="0"/>
                    <a:ea typeface="Calibri"/>
                    <a:cs typeface="Times New Roman" pitchFamily="18" charset="0"/>
                  </a:rPr>
                  <a:t>20</a:t>
                </a:r>
                <a:endParaRPr lang="en-US" sz="2000" dirty="0">
                  <a:effectLst/>
                  <a:latin typeface="Times New Roman" pitchFamily="18" charset="0"/>
                  <a:ea typeface="Calibri"/>
                  <a:cs typeface="Times New Roman" pitchFamily="18" charset="0"/>
                </a:endParaRPr>
              </a:p>
            </p:txBody>
          </p:sp>
          <p:sp>
            <p:nvSpPr>
              <p:cNvPr id="115" name="Text Box 219"/>
              <p:cNvSpPr txBox="1">
                <a:spLocks noChangeArrowheads="1"/>
              </p:cNvSpPr>
              <p:nvPr/>
            </p:nvSpPr>
            <p:spPr bwMode="auto">
              <a:xfrm>
                <a:off x="2299" y="2906"/>
                <a:ext cx="1317" cy="45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pPr marL="0" marR="0">
                  <a:lnSpc>
                    <a:spcPct val="115000"/>
                  </a:lnSpc>
                  <a:spcBef>
                    <a:spcPts val="0"/>
                  </a:spcBef>
                  <a:spcAft>
                    <a:spcPts val="1000"/>
                  </a:spcAft>
                </a:pPr>
                <a:r>
                  <a:rPr lang="en-ZA" sz="2000" i="1" dirty="0">
                    <a:effectLst/>
                    <a:latin typeface="Times New Roman" pitchFamily="18" charset="0"/>
                    <a:ea typeface="Calibri"/>
                    <a:cs typeface="Times New Roman" pitchFamily="18" charset="0"/>
                  </a:rPr>
                  <a:t>v</a:t>
                </a:r>
                <a:r>
                  <a:rPr lang="en-ZA" sz="2000" dirty="0">
                    <a:effectLst/>
                    <a:latin typeface="Times New Roman" pitchFamily="18" charset="0"/>
                    <a:ea typeface="Calibri"/>
                    <a:cs typeface="Times New Roman" pitchFamily="18" charset="0"/>
                  </a:rPr>
                  <a:t>(</a:t>
                </a:r>
                <a:r>
                  <a:rPr lang="en-ZA" sz="2000" i="1" dirty="0">
                    <a:effectLst/>
                    <a:latin typeface="Times New Roman" pitchFamily="18" charset="0"/>
                    <a:ea typeface="Calibri"/>
                    <a:cs typeface="Times New Roman" pitchFamily="18" charset="0"/>
                  </a:rPr>
                  <a:t>t</a:t>
                </a:r>
                <a:r>
                  <a:rPr lang="en-ZA" sz="2000" dirty="0">
                    <a:effectLst/>
                    <a:latin typeface="Times New Roman" pitchFamily="18" charset="0"/>
                    <a:ea typeface="Calibri"/>
                    <a:cs typeface="Times New Roman" pitchFamily="18" charset="0"/>
                  </a:rPr>
                  <a:t>) (</a:t>
                </a:r>
                <a:r>
                  <a:rPr lang="en-US" sz="2000" dirty="0" smtClean="0">
                    <a:effectLst/>
                    <a:latin typeface="Times New Roman" pitchFamily="18" charset="0"/>
                    <a:ea typeface="Calibri"/>
                    <a:cs typeface="Times New Roman" pitchFamily="18" charset="0"/>
                  </a:rPr>
                  <a:t>m/s)</a:t>
                </a:r>
                <a:endParaRPr lang="en-US" sz="2000" dirty="0">
                  <a:effectLst/>
                  <a:latin typeface="Times New Roman" pitchFamily="18" charset="0"/>
                  <a:ea typeface="Calibri"/>
                  <a:cs typeface="Times New Roman" pitchFamily="18" charset="0"/>
                </a:endParaRPr>
              </a:p>
            </p:txBody>
          </p:sp>
          <p:cxnSp>
            <p:nvCxnSpPr>
              <p:cNvPr id="116" name="Line 220"/>
              <p:cNvCxnSpPr/>
              <p:nvPr/>
            </p:nvCxnSpPr>
            <p:spPr bwMode="auto">
              <a:xfrm flipV="1">
                <a:off x="3913" y="3697"/>
                <a:ext cx="942" cy="1972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</p:cxnSp>
          <p:grpSp>
            <p:nvGrpSpPr>
              <p:cNvPr id="117" name="Group 116"/>
              <p:cNvGrpSpPr>
                <a:grpSpLocks/>
              </p:cNvGrpSpPr>
              <p:nvPr/>
            </p:nvGrpSpPr>
            <p:grpSpPr bwMode="auto">
              <a:xfrm>
                <a:off x="6539" y="2906"/>
                <a:ext cx="1778" cy="2370"/>
                <a:chOff x="6539" y="2906"/>
                <a:chExt cx="1778" cy="2370"/>
              </a:xfrm>
            </p:grpSpPr>
            <p:sp>
              <p:nvSpPr>
                <p:cNvPr id="118" name="Text Box 225"/>
                <p:cNvSpPr txBox="1">
                  <a:spLocks noChangeArrowheads="1"/>
                </p:cNvSpPr>
                <p:nvPr/>
              </p:nvSpPr>
              <p:spPr bwMode="auto">
                <a:xfrm>
                  <a:off x="7109" y="4535"/>
                  <a:ext cx="880" cy="41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rot="0" vert="horz" wrap="square" lIns="91440" tIns="45720" rIns="91440" bIns="45720" anchor="t" anchorCtr="0" upright="1">
                  <a:noAutofit/>
                </a:bodyPr>
                <a:lstStyle/>
                <a:p>
                  <a:pPr marL="0" marR="0">
                    <a:lnSpc>
                      <a:spcPct val="115000"/>
                    </a:lnSpc>
                    <a:spcBef>
                      <a:spcPts val="0"/>
                    </a:spcBef>
                    <a:spcAft>
                      <a:spcPts val="1000"/>
                    </a:spcAft>
                  </a:pPr>
                  <a:r>
                    <a:rPr lang="en-US" sz="2000" i="1" dirty="0">
                      <a:effectLst/>
                      <a:latin typeface="Times New Roman" pitchFamily="18" charset="0"/>
                      <a:ea typeface="Calibri"/>
                      <a:cs typeface="Times New Roman" pitchFamily="18" charset="0"/>
                    </a:rPr>
                    <a:t> </a:t>
                  </a:r>
                  <a:r>
                    <a:rPr lang="en-US" sz="2000" dirty="0">
                      <a:effectLst/>
                      <a:latin typeface="Times New Roman" pitchFamily="18" charset="0"/>
                      <a:ea typeface="Calibri"/>
                      <a:cs typeface="Times New Roman" pitchFamily="18" charset="0"/>
                    </a:rPr>
                    <a:t>(0,0)</a:t>
                  </a:r>
                </a:p>
              </p:txBody>
            </p:sp>
            <p:sp>
              <p:nvSpPr>
                <p:cNvPr id="119" name="Text Box 226"/>
                <p:cNvSpPr txBox="1">
                  <a:spLocks noChangeArrowheads="1"/>
                </p:cNvSpPr>
                <p:nvPr/>
              </p:nvSpPr>
              <p:spPr bwMode="auto">
                <a:xfrm>
                  <a:off x="7302" y="3528"/>
                  <a:ext cx="465" cy="416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rot="0" vert="horz" wrap="square" lIns="91440" tIns="45720" rIns="91440" bIns="45720" anchor="t" anchorCtr="0" upright="1">
                  <a:noAutofit/>
                </a:bodyPr>
                <a:lstStyle/>
                <a:p>
                  <a:pPr marL="0" marR="0">
                    <a:lnSpc>
                      <a:spcPct val="115000"/>
                    </a:lnSpc>
                    <a:spcBef>
                      <a:spcPts val="0"/>
                    </a:spcBef>
                    <a:spcAft>
                      <a:spcPts val="1000"/>
                    </a:spcAft>
                  </a:pPr>
                  <a:r>
                    <a:rPr lang="en-US" sz="2000" dirty="0" smtClean="0">
                      <a:effectLst/>
                      <a:latin typeface="Times New Roman" pitchFamily="18" charset="0"/>
                      <a:ea typeface="Calibri"/>
                      <a:cs typeface="Times New Roman" pitchFamily="18" charset="0"/>
                    </a:rPr>
                    <a:t>5</a:t>
                  </a:r>
                  <a:endParaRPr lang="en-US" sz="2000" dirty="0">
                    <a:effectLst/>
                    <a:latin typeface="Times New Roman" pitchFamily="18" charset="0"/>
                    <a:ea typeface="Calibri"/>
                    <a:cs typeface="Times New Roman" pitchFamily="18" charset="0"/>
                  </a:endParaRPr>
                </a:p>
              </p:txBody>
            </p:sp>
            <p:cxnSp>
              <p:nvCxnSpPr>
                <p:cNvPr id="120" name="Line 227"/>
                <p:cNvCxnSpPr/>
                <p:nvPr/>
              </p:nvCxnSpPr>
              <p:spPr bwMode="auto">
                <a:xfrm>
                  <a:off x="7704" y="3722"/>
                  <a:ext cx="144" cy="0"/>
                </a:xfrm>
                <a:prstGeom prst="line">
                  <a:avLst/>
                </a:prstGeom>
                <a:noFill/>
                <a:ln w="2857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</p:cxnSp>
            <p:sp>
              <p:nvSpPr>
                <p:cNvPr id="121" name="Text Box 229"/>
                <p:cNvSpPr txBox="1">
                  <a:spLocks noChangeArrowheads="1"/>
                </p:cNvSpPr>
                <p:nvPr/>
              </p:nvSpPr>
              <p:spPr bwMode="auto">
                <a:xfrm>
                  <a:off x="6539" y="2906"/>
                  <a:ext cx="1524" cy="456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rot="0" vert="horz" wrap="square" lIns="91440" tIns="45720" rIns="91440" bIns="45720" anchor="t" anchorCtr="0" upright="1">
                  <a:noAutofit/>
                </a:bodyPr>
                <a:lstStyle/>
                <a:p>
                  <a:pPr marL="0" marR="0">
                    <a:lnSpc>
                      <a:spcPct val="115000"/>
                    </a:lnSpc>
                    <a:spcBef>
                      <a:spcPts val="0"/>
                    </a:spcBef>
                    <a:spcAft>
                      <a:spcPts val="1000"/>
                    </a:spcAft>
                  </a:pPr>
                  <a:r>
                    <a:rPr lang="en-ZA" sz="2000" i="1" dirty="0">
                      <a:effectLst/>
                      <a:latin typeface="Times New Roman" pitchFamily="18" charset="0"/>
                      <a:ea typeface="Calibri"/>
                      <a:cs typeface="Times New Roman" pitchFamily="18" charset="0"/>
                    </a:rPr>
                    <a:t>a </a:t>
                  </a:r>
                  <a:r>
                    <a:rPr lang="en-ZA" sz="2000" dirty="0">
                      <a:effectLst/>
                      <a:latin typeface="Times New Roman" pitchFamily="18" charset="0"/>
                      <a:ea typeface="Calibri"/>
                      <a:cs typeface="Times New Roman" pitchFamily="18" charset="0"/>
                    </a:rPr>
                    <a:t>(</a:t>
                  </a:r>
                  <a:r>
                    <a:rPr lang="en-ZA" sz="2000" i="1" dirty="0">
                      <a:effectLst/>
                      <a:latin typeface="Times New Roman" pitchFamily="18" charset="0"/>
                      <a:ea typeface="Calibri"/>
                      <a:cs typeface="Times New Roman" pitchFamily="18" charset="0"/>
                    </a:rPr>
                    <a:t>t</a:t>
                  </a:r>
                  <a:r>
                    <a:rPr lang="en-ZA" sz="2000" dirty="0">
                      <a:effectLst/>
                      <a:latin typeface="Times New Roman" pitchFamily="18" charset="0"/>
                      <a:ea typeface="Calibri"/>
                      <a:cs typeface="Times New Roman" pitchFamily="18" charset="0"/>
                    </a:rPr>
                    <a:t>) (</a:t>
                  </a:r>
                  <a:r>
                    <a:rPr lang="en-US" sz="2000" dirty="0" smtClean="0">
                      <a:effectLst/>
                      <a:latin typeface="Times New Roman" pitchFamily="18" charset="0"/>
                      <a:ea typeface="Calibri"/>
                      <a:cs typeface="Times New Roman" pitchFamily="18" charset="0"/>
                    </a:rPr>
                    <a:t>m/s</a:t>
                  </a:r>
                  <a:r>
                    <a:rPr lang="en-US" sz="2000" baseline="30000" dirty="0" smtClean="0">
                      <a:effectLst/>
                      <a:latin typeface="Times New Roman" pitchFamily="18" charset="0"/>
                      <a:ea typeface="Calibri"/>
                      <a:cs typeface="Times New Roman" pitchFamily="18" charset="0"/>
                    </a:rPr>
                    <a:t>2</a:t>
                  </a:r>
                  <a:r>
                    <a:rPr lang="en-US" sz="2000" dirty="0">
                      <a:effectLst/>
                      <a:latin typeface="Times New Roman" pitchFamily="18" charset="0"/>
                      <a:ea typeface="Calibri"/>
                      <a:cs typeface="Times New Roman" pitchFamily="18" charset="0"/>
                    </a:rPr>
                    <a:t>)</a:t>
                  </a:r>
                </a:p>
              </p:txBody>
            </p:sp>
            <p:cxnSp>
              <p:nvCxnSpPr>
                <p:cNvPr id="122" name="Line 230"/>
                <p:cNvCxnSpPr/>
                <p:nvPr/>
              </p:nvCxnSpPr>
              <p:spPr bwMode="auto">
                <a:xfrm>
                  <a:off x="7841" y="5271"/>
                  <a:ext cx="476" cy="5"/>
                </a:xfrm>
                <a:prstGeom prst="line">
                  <a:avLst/>
                </a:prstGeom>
                <a:noFill/>
                <a:ln w="2857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</p:cxnSp>
          </p:grpSp>
        </p:grpSp>
        <p:cxnSp>
          <p:nvCxnSpPr>
            <p:cNvPr id="89" name="Line 230"/>
            <p:cNvCxnSpPr/>
            <p:nvPr/>
          </p:nvCxnSpPr>
          <p:spPr bwMode="auto">
            <a:xfrm flipH="1" flipV="1">
              <a:off x="6553199" y="2253115"/>
              <a:ext cx="8307" cy="1295016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sp>
          <p:nvSpPr>
            <p:cNvPr id="90" name="Text Box 209"/>
            <p:cNvSpPr txBox="1">
              <a:spLocks noChangeArrowheads="1"/>
            </p:cNvSpPr>
            <p:nvPr/>
          </p:nvSpPr>
          <p:spPr bwMode="auto">
            <a:xfrm>
              <a:off x="2786341" y="4604528"/>
              <a:ext cx="566458" cy="54418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 marL="0" marR="0">
                <a:lnSpc>
                  <a:spcPct val="115000"/>
                </a:lnSpc>
                <a:spcBef>
                  <a:spcPts val="0"/>
                </a:spcBef>
                <a:spcAft>
                  <a:spcPts val="1000"/>
                </a:spcAft>
              </a:pPr>
              <a:r>
                <a:rPr lang="en-US" sz="2000" dirty="0" smtClean="0">
                  <a:effectLst/>
                  <a:latin typeface="Times New Roman" pitchFamily="18" charset="0"/>
                  <a:ea typeface="Calibri"/>
                  <a:cs typeface="Times New Roman" pitchFamily="18" charset="0"/>
                </a:rPr>
                <a:t>30</a:t>
              </a:r>
              <a:endParaRPr lang="en-US" sz="2000" dirty="0">
                <a:effectLst/>
                <a:latin typeface="Times New Roman" pitchFamily="18" charset="0"/>
                <a:ea typeface="Times New Roman"/>
                <a:cs typeface="Times New Roman" pitchFamily="18" charset="0"/>
              </a:endParaRPr>
            </a:p>
            <a:p>
              <a:pPr marL="0" marR="0">
                <a:lnSpc>
                  <a:spcPct val="115000"/>
                </a:lnSpc>
                <a:spcBef>
                  <a:spcPts val="0"/>
                </a:spcBef>
                <a:spcAft>
                  <a:spcPts val="1000"/>
                </a:spcAft>
              </a:pPr>
              <a:r>
                <a:rPr lang="en-US" sz="2000" dirty="0">
                  <a:effectLst/>
                  <a:latin typeface="Times New Roman" pitchFamily="18" charset="0"/>
                  <a:ea typeface="Times New Roman"/>
                  <a:cs typeface="Times New Roman" pitchFamily="18" charset="0"/>
                </a:rPr>
                <a:t> </a:t>
              </a:r>
            </a:p>
          </p:txBody>
        </p:sp>
        <p:cxnSp>
          <p:nvCxnSpPr>
            <p:cNvPr id="91" name="Line 220"/>
            <p:cNvCxnSpPr/>
            <p:nvPr/>
          </p:nvCxnSpPr>
          <p:spPr bwMode="auto">
            <a:xfrm>
              <a:off x="1535549" y="4081913"/>
              <a:ext cx="521852" cy="456937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cxnSp>
          <p:nvCxnSpPr>
            <p:cNvPr id="92" name="Line 230"/>
            <p:cNvCxnSpPr/>
            <p:nvPr/>
          </p:nvCxnSpPr>
          <p:spPr bwMode="auto">
            <a:xfrm flipV="1">
              <a:off x="6553199" y="2261493"/>
              <a:ext cx="1066800" cy="8380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sp>
          <p:nvSpPr>
            <p:cNvPr id="93" name="Text Box 226"/>
            <p:cNvSpPr txBox="1">
              <a:spLocks noChangeArrowheads="1"/>
            </p:cNvSpPr>
            <p:nvPr/>
          </p:nvSpPr>
          <p:spPr bwMode="auto">
            <a:xfrm>
              <a:off x="5534270" y="3831713"/>
              <a:ext cx="485530" cy="4910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 marL="0" marR="0">
                <a:lnSpc>
                  <a:spcPct val="115000"/>
                </a:lnSpc>
                <a:spcBef>
                  <a:spcPts val="0"/>
                </a:spcBef>
                <a:spcAft>
                  <a:spcPts val="1000"/>
                </a:spcAft>
              </a:pPr>
              <a:r>
                <a:rPr lang="en-US" sz="2000" dirty="0" smtClean="0">
                  <a:effectLst/>
                  <a:latin typeface="Times New Roman" pitchFamily="18" charset="0"/>
                  <a:ea typeface="Calibri"/>
                  <a:cs typeface="Times New Roman" pitchFamily="18" charset="0"/>
                </a:rPr>
                <a:t>-2</a:t>
              </a:r>
              <a:endParaRPr lang="en-US" sz="2000" dirty="0">
                <a:effectLst/>
                <a:latin typeface="Times New Roman" pitchFamily="18" charset="0"/>
                <a:ea typeface="Times New Roman"/>
                <a:cs typeface="Times New Roman" pitchFamily="18" charset="0"/>
              </a:endParaRPr>
            </a:p>
          </p:txBody>
        </p:sp>
        <p:cxnSp>
          <p:nvCxnSpPr>
            <p:cNvPr id="94" name="Line 227"/>
            <p:cNvCxnSpPr/>
            <p:nvPr/>
          </p:nvCxnSpPr>
          <p:spPr bwMode="auto">
            <a:xfrm>
              <a:off x="5928177" y="4081913"/>
              <a:ext cx="148040" cy="0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cxnSp>
          <p:nvCxnSpPr>
            <p:cNvPr id="95" name="Line 230"/>
            <p:cNvCxnSpPr/>
            <p:nvPr/>
          </p:nvCxnSpPr>
          <p:spPr bwMode="auto">
            <a:xfrm flipH="1" flipV="1">
              <a:off x="6555395" y="3777114"/>
              <a:ext cx="2196" cy="277580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sp>
          <p:nvSpPr>
            <p:cNvPr id="96" name="Text Box 218"/>
            <p:cNvSpPr txBox="1">
              <a:spLocks noChangeArrowheads="1"/>
            </p:cNvSpPr>
            <p:nvPr/>
          </p:nvSpPr>
          <p:spPr bwMode="auto">
            <a:xfrm>
              <a:off x="990600" y="1948314"/>
              <a:ext cx="462789" cy="5548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>
                <a:lnSpc>
                  <a:spcPct val="115000"/>
                </a:lnSpc>
                <a:spcAft>
                  <a:spcPts val="1000"/>
                </a:spcAft>
              </a:pPr>
              <a:r>
                <a:rPr lang="en-US" sz="2000" i="1" dirty="0" err="1" smtClean="0">
                  <a:latin typeface="Times New Roman" pitchFamily="18" charset="0"/>
                  <a:ea typeface="Calibri"/>
                  <a:cs typeface="Times New Roman" pitchFamily="18" charset="0"/>
                </a:rPr>
                <a:t>v</a:t>
              </a:r>
              <a:r>
                <a:rPr lang="en-US" sz="2000" i="1" baseline="-25000" dirty="0" err="1" smtClean="0">
                  <a:latin typeface="Times New Roman" pitchFamily="18" charset="0"/>
                  <a:ea typeface="Calibri"/>
                  <a:cs typeface="Times New Roman" pitchFamily="18" charset="0"/>
                </a:rPr>
                <a:t>f</a:t>
              </a:r>
              <a:endParaRPr lang="en-US" sz="2000" dirty="0">
                <a:latin typeface="Times New Roman" pitchFamily="18" charset="0"/>
                <a:ea typeface="Times New Roman"/>
                <a:cs typeface="Times New Roman" pitchFamily="18" charset="0"/>
              </a:endParaRPr>
            </a:p>
          </p:txBody>
        </p:sp>
        <p:cxnSp>
          <p:nvCxnSpPr>
            <p:cNvPr id="97" name="Line 214"/>
            <p:cNvCxnSpPr/>
            <p:nvPr/>
          </p:nvCxnSpPr>
          <p:spPr bwMode="auto">
            <a:xfrm>
              <a:off x="1386240" y="2253115"/>
              <a:ext cx="137759" cy="0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sp>
          <p:nvSpPr>
            <p:cNvPr id="98" name="Text Box 209"/>
            <p:cNvSpPr txBox="1">
              <a:spLocks noChangeArrowheads="1"/>
            </p:cNvSpPr>
            <p:nvPr/>
          </p:nvSpPr>
          <p:spPr bwMode="auto">
            <a:xfrm>
              <a:off x="6302799" y="3461490"/>
              <a:ext cx="566508" cy="3702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 marL="0" marR="0">
                <a:lnSpc>
                  <a:spcPct val="115000"/>
                </a:lnSpc>
                <a:spcBef>
                  <a:spcPts val="0"/>
                </a:spcBef>
                <a:spcAft>
                  <a:spcPts val="1000"/>
                </a:spcAft>
              </a:pPr>
              <a:r>
                <a:rPr lang="en-US" sz="2000" dirty="0" smtClean="0">
                  <a:effectLst/>
                  <a:latin typeface="Times New Roman" pitchFamily="18" charset="0"/>
                  <a:ea typeface="Calibri"/>
                  <a:cs typeface="Times New Roman" pitchFamily="18" charset="0"/>
                </a:rPr>
                <a:t>10</a:t>
              </a:r>
              <a:endParaRPr lang="en-US" sz="2000" dirty="0">
                <a:effectLst/>
                <a:latin typeface="Times New Roman" pitchFamily="18" charset="0"/>
                <a:ea typeface="Calibri"/>
                <a:cs typeface="Times New Roman" pitchFamily="18" charset="0"/>
              </a:endParaRPr>
            </a:p>
          </p:txBody>
        </p:sp>
        <p:sp>
          <p:nvSpPr>
            <p:cNvPr id="99" name="Text Box 210"/>
            <p:cNvSpPr txBox="1">
              <a:spLocks noChangeArrowheads="1"/>
            </p:cNvSpPr>
            <p:nvPr/>
          </p:nvSpPr>
          <p:spPr bwMode="auto">
            <a:xfrm>
              <a:off x="8128803" y="3267125"/>
              <a:ext cx="735800" cy="50998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 marL="0" marR="0">
                <a:lnSpc>
                  <a:spcPct val="115000"/>
                </a:lnSpc>
                <a:spcBef>
                  <a:spcPts val="0"/>
                </a:spcBef>
                <a:spcAft>
                  <a:spcPts val="1000"/>
                </a:spcAft>
              </a:pPr>
              <a:r>
                <a:rPr lang="en-US" sz="2000" i="1" dirty="0">
                  <a:effectLst/>
                  <a:latin typeface="Times New Roman" pitchFamily="18" charset="0"/>
                  <a:ea typeface="Calibri"/>
                  <a:cs typeface="Times New Roman" pitchFamily="18" charset="0"/>
                </a:rPr>
                <a:t>t (s)</a:t>
              </a:r>
              <a:endParaRPr lang="en-US" sz="2000" dirty="0">
                <a:effectLst/>
                <a:latin typeface="Times New Roman" pitchFamily="18" charset="0"/>
                <a:ea typeface="Calibri"/>
                <a:cs typeface="Times New Roman" pitchFamily="18" charset="0"/>
              </a:endParaRPr>
            </a:p>
          </p:txBody>
        </p:sp>
        <p:cxnSp>
          <p:nvCxnSpPr>
            <p:cNvPr id="100" name="Line 212"/>
            <p:cNvCxnSpPr/>
            <p:nvPr/>
          </p:nvCxnSpPr>
          <p:spPr bwMode="auto">
            <a:xfrm flipV="1">
              <a:off x="7620000" y="3472314"/>
              <a:ext cx="0" cy="141664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cxnSp>
          <p:nvCxnSpPr>
            <p:cNvPr id="101" name="Line 212"/>
            <p:cNvCxnSpPr/>
            <p:nvPr/>
          </p:nvCxnSpPr>
          <p:spPr bwMode="auto">
            <a:xfrm flipV="1">
              <a:off x="6553200" y="3472314"/>
              <a:ext cx="0" cy="141654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sp>
          <p:nvSpPr>
            <p:cNvPr id="102" name="Text Box 209"/>
            <p:cNvSpPr txBox="1">
              <a:spLocks noChangeArrowheads="1"/>
            </p:cNvSpPr>
            <p:nvPr/>
          </p:nvSpPr>
          <p:spPr bwMode="auto">
            <a:xfrm>
              <a:off x="7391400" y="3472314"/>
              <a:ext cx="566458" cy="5441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 marL="0" marR="0">
                <a:lnSpc>
                  <a:spcPct val="115000"/>
                </a:lnSpc>
                <a:spcBef>
                  <a:spcPts val="0"/>
                </a:spcBef>
                <a:spcAft>
                  <a:spcPts val="1000"/>
                </a:spcAft>
              </a:pPr>
              <a:r>
                <a:rPr lang="en-US" sz="2000" dirty="0" smtClean="0">
                  <a:effectLst/>
                  <a:latin typeface="Times New Roman" pitchFamily="18" charset="0"/>
                  <a:ea typeface="Calibri"/>
                  <a:cs typeface="Times New Roman" pitchFamily="18" charset="0"/>
                </a:rPr>
                <a:t>30</a:t>
              </a:r>
              <a:endParaRPr lang="en-US" sz="2000" dirty="0" smtClean="0">
                <a:effectLst/>
                <a:latin typeface="Times New Roman" pitchFamily="18" charset="0"/>
                <a:ea typeface="Times New Roman"/>
                <a:cs typeface="Times New Roman" pitchFamily="18" charset="0"/>
              </a:endParaRPr>
            </a:p>
            <a:p>
              <a:pPr marL="0" marR="0">
                <a:lnSpc>
                  <a:spcPct val="115000"/>
                </a:lnSpc>
                <a:spcBef>
                  <a:spcPts val="0"/>
                </a:spcBef>
                <a:spcAft>
                  <a:spcPts val="1000"/>
                </a:spcAft>
              </a:pPr>
              <a:r>
                <a:rPr lang="en-US" sz="2000" dirty="0" smtClean="0">
                  <a:effectLst/>
                  <a:latin typeface="Times New Roman" pitchFamily="18" charset="0"/>
                  <a:ea typeface="Times New Roman"/>
                  <a:cs typeface="Times New Roman" pitchFamily="18" charset="0"/>
                </a:rPr>
                <a:t> </a:t>
              </a:r>
              <a:endParaRPr lang="en-US" sz="2000" dirty="0">
                <a:effectLst/>
                <a:latin typeface="Times New Roman" pitchFamily="18" charset="0"/>
                <a:ea typeface="Times New Roman"/>
                <a:cs typeface="Times New Roman" pitchFamily="18" charset="0"/>
              </a:endParaRPr>
            </a:p>
          </p:txBody>
        </p:sp>
        <p:sp>
          <p:nvSpPr>
            <p:cNvPr id="103" name="Text Box 209"/>
            <p:cNvSpPr txBox="1">
              <a:spLocks noChangeArrowheads="1"/>
            </p:cNvSpPr>
            <p:nvPr/>
          </p:nvSpPr>
          <p:spPr bwMode="auto">
            <a:xfrm>
              <a:off x="1795692" y="4604489"/>
              <a:ext cx="566508" cy="5442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 marL="0" marR="0">
                <a:lnSpc>
                  <a:spcPct val="115000"/>
                </a:lnSpc>
                <a:spcBef>
                  <a:spcPts val="0"/>
                </a:spcBef>
                <a:spcAft>
                  <a:spcPts val="1000"/>
                </a:spcAft>
              </a:pPr>
              <a:r>
                <a:rPr lang="en-US" sz="2000" dirty="0" smtClean="0">
                  <a:effectLst/>
                  <a:latin typeface="Times New Roman" pitchFamily="18" charset="0"/>
                  <a:ea typeface="Calibri"/>
                  <a:cs typeface="Times New Roman" pitchFamily="18" charset="0"/>
                </a:rPr>
                <a:t>10</a:t>
              </a:r>
              <a:endParaRPr lang="en-US" sz="2000" dirty="0">
                <a:effectLst/>
                <a:latin typeface="Times New Roman" pitchFamily="18" charset="0"/>
                <a:ea typeface="Calibri"/>
                <a:cs typeface="Times New Roman" pitchFamily="18" charset="0"/>
              </a:endParaRPr>
            </a:p>
          </p:txBody>
        </p:sp>
        <p:cxnSp>
          <p:nvCxnSpPr>
            <p:cNvPr id="104" name="Line 212"/>
            <p:cNvCxnSpPr/>
            <p:nvPr/>
          </p:nvCxnSpPr>
          <p:spPr bwMode="auto">
            <a:xfrm flipV="1">
              <a:off x="2057400" y="4549860"/>
              <a:ext cx="0" cy="141654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cxnSp>
          <p:nvCxnSpPr>
            <p:cNvPr id="105" name="Line 114"/>
            <p:cNvCxnSpPr/>
            <p:nvPr/>
          </p:nvCxnSpPr>
          <p:spPr bwMode="auto">
            <a:xfrm flipV="1">
              <a:off x="1524135" y="1490877"/>
              <a:ext cx="11415" cy="3060658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 type="arrow" w="sm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cxnSp>
          <p:nvCxnSpPr>
            <p:cNvPr id="106" name="Line 112"/>
            <p:cNvCxnSpPr/>
            <p:nvPr/>
          </p:nvCxnSpPr>
          <p:spPr bwMode="auto">
            <a:xfrm>
              <a:off x="1501306" y="4539317"/>
              <a:ext cx="2002814" cy="0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 type="arrow" w="sm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cxnSp>
          <p:nvCxnSpPr>
            <p:cNvPr id="107" name="Line 114"/>
            <p:cNvCxnSpPr/>
            <p:nvPr/>
          </p:nvCxnSpPr>
          <p:spPr bwMode="auto">
            <a:xfrm flipV="1">
              <a:off x="6071812" y="1478273"/>
              <a:ext cx="11415" cy="3060658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 type="arrow" w="sm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cxnSp>
          <p:nvCxnSpPr>
            <p:cNvPr id="108" name="Line 112"/>
            <p:cNvCxnSpPr/>
            <p:nvPr/>
          </p:nvCxnSpPr>
          <p:spPr bwMode="auto">
            <a:xfrm>
              <a:off x="6074386" y="3472314"/>
              <a:ext cx="2002814" cy="0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 type="arrow" w="sm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cxnSp>
          <p:nvCxnSpPr>
            <p:cNvPr id="109" name="Line 230"/>
            <p:cNvCxnSpPr/>
            <p:nvPr/>
          </p:nvCxnSpPr>
          <p:spPr bwMode="auto">
            <a:xfrm flipH="1" flipV="1">
              <a:off x="7611692" y="2263778"/>
              <a:ext cx="8307" cy="1295016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</p:grpSp>
    </p:spTree>
    <p:extLst>
      <p:ext uri="{BB962C8B-B14F-4D97-AF65-F5344CB8AC3E}">
        <p14:creationId xmlns:p14="http://schemas.microsoft.com/office/powerpoint/2010/main" xmlns="" val="16557351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164514" y="2621340"/>
            <a:ext cx="824265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9600" dirty="0" smtClean="0"/>
              <a:t>X</a:t>
            </a:r>
            <a:endParaRPr lang="en-US" sz="9600" dirty="0"/>
          </a:p>
        </p:txBody>
      </p:sp>
    </p:spTree>
    <p:extLst>
      <p:ext uri="{BB962C8B-B14F-4D97-AF65-F5344CB8AC3E}">
        <p14:creationId xmlns:p14="http://schemas.microsoft.com/office/powerpoint/2010/main" xmlns="" val="37274139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TextBox 36"/>
          <p:cNvSpPr txBox="1"/>
          <p:nvPr/>
        </p:nvSpPr>
        <p:spPr>
          <a:xfrm>
            <a:off x="533400" y="54114"/>
            <a:ext cx="8305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Arial" pitchFamily="34" charset="0"/>
                <a:cs typeface="Arial" pitchFamily="34" charset="0"/>
              </a:rPr>
              <a:t>The motion of an object along a straight horizontal path is shown by the graphs 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below. </a:t>
            </a:r>
            <a:r>
              <a:rPr lang="en-US" dirty="0">
                <a:latin typeface="Arial" pitchFamily="34" charset="0"/>
                <a:cs typeface="Arial" pitchFamily="34" charset="0"/>
              </a:rPr>
              <a:t>Determine the displacement of the object. </a:t>
            </a:r>
          </a:p>
        </p:txBody>
      </p:sp>
      <p:grpSp>
        <p:nvGrpSpPr>
          <p:cNvPr id="83" name="Group 82"/>
          <p:cNvGrpSpPr/>
          <p:nvPr/>
        </p:nvGrpSpPr>
        <p:grpSpPr>
          <a:xfrm>
            <a:off x="405823" y="1097760"/>
            <a:ext cx="8282422" cy="3398325"/>
            <a:chOff x="405823" y="1555126"/>
            <a:chExt cx="8282422" cy="3398325"/>
          </a:xfrm>
        </p:grpSpPr>
        <p:grpSp>
          <p:nvGrpSpPr>
            <p:cNvPr id="84" name="Group 83"/>
            <p:cNvGrpSpPr>
              <a:grpSpLocks/>
            </p:cNvGrpSpPr>
            <p:nvPr/>
          </p:nvGrpSpPr>
          <p:grpSpPr bwMode="auto">
            <a:xfrm>
              <a:off x="405823" y="1555126"/>
              <a:ext cx="8282422" cy="3398325"/>
              <a:chOff x="2203" y="2983"/>
              <a:chExt cx="8459" cy="2759"/>
            </a:xfrm>
          </p:grpSpPr>
          <p:sp>
            <p:nvSpPr>
              <p:cNvPr id="104" name="Text Box 209"/>
              <p:cNvSpPr txBox="1">
                <a:spLocks noChangeArrowheads="1"/>
              </p:cNvSpPr>
              <p:nvPr/>
            </p:nvSpPr>
            <p:spPr bwMode="auto">
              <a:xfrm>
                <a:off x="3887" y="5343"/>
                <a:ext cx="625" cy="39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pPr marL="0" marR="0">
                  <a:lnSpc>
                    <a:spcPct val="115000"/>
                  </a:lnSpc>
                  <a:spcBef>
                    <a:spcPts val="0"/>
                  </a:spcBef>
                  <a:spcAft>
                    <a:spcPts val="1000"/>
                  </a:spcAft>
                </a:pPr>
                <a:r>
                  <a:rPr lang="en-US" sz="2000" dirty="0" smtClean="0">
                    <a:effectLst/>
                    <a:latin typeface="Times New Roman" pitchFamily="18" charset="0"/>
                    <a:ea typeface="Calibri"/>
                    <a:cs typeface="Times New Roman" pitchFamily="18" charset="0"/>
                  </a:rPr>
                  <a:t>10</a:t>
                </a:r>
                <a:endParaRPr lang="en-US" sz="2000" dirty="0">
                  <a:effectLst/>
                  <a:latin typeface="Times New Roman" pitchFamily="18" charset="0"/>
                  <a:ea typeface="Calibri"/>
                  <a:cs typeface="Times New Roman" pitchFamily="18" charset="0"/>
                </a:endParaRPr>
              </a:p>
            </p:txBody>
          </p:sp>
          <p:sp>
            <p:nvSpPr>
              <p:cNvPr id="105" name="Text Box 210"/>
              <p:cNvSpPr txBox="1">
                <a:spLocks noChangeArrowheads="1"/>
              </p:cNvSpPr>
              <p:nvPr/>
            </p:nvSpPr>
            <p:spPr bwMode="auto">
              <a:xfrm>
                <a:off x="5368" y="5062"/>
                <a:ext cx="698" cy="4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pPr marL="0" marR="0">
                  <a:lnSpc>
                    <a:spcPct val="115000"/>
                  </a:lnSpc>
                  <a:spcBef>
                    <a:spcPts val="0"/>
                  </a:spcBef>
                  <a:spcAft>
                    <a:spcPts val="1000"/>
                  </a:spcAft>
                </a:pPr>
                <a:r>
                  <a:rPr lang="en-US" sz="2000" i="1" dirty="0">
                    <a:effectLst/>
                    <a:latin typeface="Times New Roman" pitchFamily="18" charset="0"/>
                    <a:ea typeface="Calibri"/>
                    <a:cs typeface="Times New Roman" pitchFamily="18" charset="0"/>
                  </a:rPr>
                  <a:t>t (s)</a:t>
                </a:r>
                <a:endParaRPr lang="en-US" sz="2000" dirty="0">
                  <a:effectLst/>
                  <a:latin typeface="Times New Roman" pitchFamily="18" charset="0"/>
                  <a:ea typeface="Calibri"/>
                  <a:cs typeface="Times New Roman" pitchFamily="18" charset="0"/>
                </a:endParaRPr>
              </a:p>
            </p:txBody>
          </p:sp>
          <p:cxnSp>
            <p:nvCxnSpPr>
              <p:cNvPr id="106" name="Line 212"/>
              <p:cNvCxnSpPr/>
              <p:nvPr/>
            </p:nvCxnSpPr>
            <p:spPr bwMode="auto">
              <a:xfrm flipV="1">
                <a:off x="4590" y="5247"/>
                <a:ext cx="0" cy="120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</p:cxnSp>
          <p:cxnSp>
            <p:nvCxnSpPr>
              <p:cNvPr id="107" name="Line 214"/>
              <p:cNvCxnSpPr/>
              <p:nvPr/>
            </p:nvCxnSpPr>
            <p:spPr bwMode="auto">
              <a:xfrm>
                <a:off x="3190" y="3762"/>
                <a:ext cx="134" cy="0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</p:cxnSp>
          <p:sp>
            <p:nvSpPr>
              <p:cNvPr id="108" name="Text Box 215"/>
              <p:cNvSpPr txBox="1">
                <a:spLocks noChangeArrowheads="1"/>
              </p:cNvSpPr>
              <p:nvPr/>
            </p:nvSpPr>
            <p:spPr bwMode="auto">
              <a:xfrm>
                <a:off x="2643" y="5167"/>
                <a:ext cx="935" cy="45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pPr marL="0" marR="0">
                  <a:lnSpc>
                    <a:spcPct val="115000"/>
                  </a:lnSpc>
                  <a:spcBef>
                    <a:spcPts val="0"/>
                  </a:spcBef>
                  <a:spcAft>
                    <a:spcPts val="1000"/>
                  </a:spcAft>
                </a:pPr>
                <a:r>
                  <a:rPr lang="en-US" sz="2000" i="1" dirty="0">
                    <a:effectLst/>
                    <a:latin typeface="Times New Roman" pitchFamily="18" charset="0"/>
                    <a:ea typeface="Calibri"/>
                    <a:cs typeface="Times New Roman" pitchFamily="18" charset="0"/>
                  </a:rPr>
                  <a:t> </a:t>
                </a:r>
                <a:r>
                  <a:rPr lang="en-US" sz="2000" dirty="0">
                    <a:effectLst/>
                    <a:latin typeface="Times New Roman" pitchFamily="18" charset="0"/>
                    <a:ea typeface="Calibri"/>
                    <a:cs typeface="Times New Roman" pitchFamily="18" charset="0"/>
                  </a:rPr>
                  <a:t>(0,0)</a:t>
                </a:r>
              </a:p>
            </p:txBody>
          </p:sp>
          <p:sp>
            <p:nvSpPr>
              <p:cNvPr id="109" name="Text Box 219"/>
              <p:cNvSpPr txBox="1">
                <a:spLocks noChangeArrowheads="1"/>
              </p:cNvSpPr>
              <p:nvPr/>
            </p:nvSpPr>
            <p:spPr bwMode="auto">
              <a:xfrm>
                <a:off x="2203" y="2983"/>
                <a:ext cx="1375" cy="40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pPr marL="0" marR="0">
                  <a:lnSpc>
                    <a:spcPct val="115000"/>
                  </a:lnSpc>
                  <a:spcBef>
                    <a:spcPts val="0"/>
                  </a:spcBef>
                  <a:spcAft>
                    <a:spcPts val="1000"/>
                  </a:spcAft>
                </a:pPr>
                <a:r>
                  <a:rPr lang="en-ZA" sz="2000" i="1" dirty="0">
                    <a:effectLst/>
                    <a:latin typeface="Times New Roman" pitchFamily="18" charset="0"/>
                    <a:ea typeface="Calibri"/>
                    <a:cs typeface="Times New Roman" pitchFamily="18" charset="0"/>
                  </a:rPr>
                  <a:t>v</a:t>
                </a:r>
                <a:r>
                  <a:rPr lang="en-ZA" sz="2000" dirty="0">
                    <a:effectLst/>
                    <a:latin typeface="Times New Roman" pitchFamily="18" charset="0"/>
                    <a:ea typeface="Calibri"/>
                    <a:cs typeface="Times New Roman" pitchFamily="18" charset="0"/>
                  </a:rPr>
                  <a:t>(</a:t>
                </a:r>
                <a:r>
                  <a:rPr lang="en-ZA" sz="2000" i="1" dirty="0">
                    <a:effectLst/>
                    <a:latin typeface="Times New Roman" pitchFamily="18" charset="0"/>
                    <a:ea typeface="Calibri"/>
                    <a:cs typeface="Times New Roman" pitchFamily="18" charset="0"/>
                  </a:rPr>
                  <a:t>t</a:t>
                </a:r>
                <a:r>
                  <a:rPr lang="en-ZA" sz="2000" dirty="0">
                    <a:effectLst/>
                    <a:latin typeface="Times New Roman" pitchFamily="18" charset="0"/>
                    <a:ea typeface="Calibri"/>
                    <a:cs typeface="Times New Roman" pitchFamily="18" charset="0"/>
                  </a:rPr>
                  <a:t>) (</a:t>
                </a:r>
                <a:r>
                  <a:rPr lang="en-US" sz="2000" dirty="0" smtClean="0">
                    <a:effectLst/>
                    <a:latin typeface="Times New Roman" pitchFamily="18" charset="0"/>
                    <a:ea typeface="Calibri"/>
                    <a:cs typeface="Times New Roman" pitchFamily="18" charset="0"/>
                  </a:rPr>
                  <a:t>m/s)</a:t>
                </a:r>
                <a:endParaRPr lang="en-US" sz="2000" dirty="0">
                  <a:effectLst/>
                  <a:latin typeface="Times New Roman" pitchFamily="18" charset="0"/>
                  <a:ea typeface="Calibri"/>
                  <a:cs typeface="Times New Roman" pitchFamily="18" charset="0"/>
                </a:endParaRPr>
              </a:p>
            </p:txBody>
          </p:sp>
          <p:cxnSp>
            <p:nvCxnSpPr>
              <p:cNvPr id="110" name="Line 220"/>
              <p:cNvCxnSpPr/>
              <p:nvPr/>
            </p:nvCxnSpPr>
            <p:spPr bwMode="auto">
              <a:xfrm flipV="1">
                <a:off x="3359" y="3453"/>
                <a:ext cx="748" cy="1771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</p:cxnSp>
          <p:grpSp>
            <p:nvGrpSpPr>
              <p:cNvPr id="111" name="Group 110"/>
              <p:cNvGrpSpPr>
                <a:grpSpLocks/>
              </p:cNvGrpSpPr>
              <p:nvPr/>
            </p:nvGrpSpPr>
            <p:grpSpPr bwMode="auto">
              <a:xfrm>
                <a:off x="6691" y="3020"/>
                <a:ext cx="3971" cy="2102"/>
                <a:chOff x="6691" y="3020"/>
                <a:chExt cx="3971" cy="2102"/>
              </a:xfrm>
            </p:grpSpPr>
            <p:sp>
              <p:nvSpPr>
                <p:cNvPr id="112" name="Text Box 225"/>
                <p:cNvSpPr txBox="1">
                  <a:spLocks noChangeArrowheads="1"/>
                </p:cNvSpPr>
                <p:nvPr/>
              </p:nvSpPr>
              <p:spPr bwMode="auto">
                <a:xfrm>
                  <a:off x="7285" y="4624"/>
                  <a:ext cx="1041" cy="37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rot="0" vert="horz" wrap="square" lIns="91440" tIns="45720" rIns="91440" bIns="45720" anchor="t" anchorCtr="0" upright="1">
                  <a:noAutofit/>
                </a:bodyPr>
                <a:lstStyle/>
                <a:p>
                  <a:pPr marL="0" marR="0">
                    <a:lnSpc>
                      <a:spcPct val="115000"/>
                    </a:lnSpc>
                    <a:spcBef>
                      <a:spcPts val="0"/>
                    </a:spcBef>
                    <a:spcAft>
                      <a:spcPts val="1000"/>
                    </a:spcAft>
                  </a:pPr>
                  <a:r>
                    <a:rPr lang="en-US" sz="2000" i="1" dirty="0">
                      <a:effectLst/>
                      <a:latin typeface="Times New Roman" pitchFamily="18" charset="0"/>
                      <a:ea typeface="Calibri"/>
                      <a:cs typeface="Times New Roman" pitchFamily="18" charset="0"/>
                    </a:rPr>
                    <a:t> </a:t>
                  </a:r>
                  <a:r>
                    <a:rPr lang="en-US" sz="2000" dirty="0">
                      <a:effectLst/>
                      <a:latin typeface="Times New Roman" pitchFamily="18" charset="0"/>
                      <a:ea typeface="Calibri"/>
                      <a:cs typeface="Times New Roman" pitchFamily="18" charset="0"/>
                    </a:rPr>
                    <a:t>(0,0)</a:t>
                  </a:r>
                </a:p>
              </p:txBody>
            </p:sp>
            <p:sp>
              <p:nvSpPr>
                <p:cNvPr id="113" name="Text Box 226"/>
                <p:cNvSpPr txBox="1">
                  <a:spLocks noChangeArrowheads="1"/>
                </p:cNvSpPr>
                <p:nvPr/>
              </p:nvSpPr>
              <p:spPr bwMode="auto">
                <a:xfrm>
                  <a:off x="7470" y="3576"/>
                  <a:ext cx="589" cy="416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rot="0" vert="horz" wrap="square" lIns="91440" tIns="45720" rIns="91440" bIns="45720" anchor="t" anchorCtr="0" upright="1">
                  <a:noAutofit/>
                </a:bodyPr>
                <a:lstStyle/>
                <a:p>
                  <a:pPr marL="0" marR="0">
                    <a:lnSpc>
                      <a:spcPct val="115000"/>
                    </a:lnSpc>
                    <a:spcBef>
                      <a:spcPts val="0"/>
                    </a:spcBef>
                    <a:spcAft>
                      <a:spcPts val="1000"/>
                    </a:spcAft>
                  </a:pPr>
                  <a:r>
                    <a:rPr lang="en-US" sz="2000" dirty="0">
                      <a:effectLst/>
                      <a:latin typeface="Times New Roman" pitchFamily="18" charset="0"/>
                      <a:ea typeface="Calibri"/>
                      <a:cs typeface="Times New Roman" pitchFamily="18" charset="0"/>
                    </a:rPr>
                    <a:t>10</a:t>
                  </a:r>
                </a:p>
              </p:txBody>
            </p:sp>
            <p:cxnSp>
              <p:nvCxnSpPr>
                <p:cNvPr id="114" name="Line 227"/>
                <p:cNvCxnSpPr/>
                <p:nvPr/>
              </p:nvCxnSpPr>
              <p:spPr bwMode="auto">
                <a:xfrm>
                  <a:off x="7870" y="3762"/>
                  <a:ext cx="144" cy="0"/>
                </a:xfrm>
                <a:prstGeom prst="line">
                  <a:avLst/>
                </a:prstGeom>
                <a:noFill/>
                <a:ln w="2857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</p:cxnSp>
            <p:sp>
              <p:nvSpPr>
                <p:cNvPr id="115" name="Text Box 228"/>
                <p:cNvSpPr txBox="1">
                  <a:spLocks noChangeArrowheads="1"/>
                </p:cNvSpPr>
                <p:nvPr/>
              </p:nvSpPr>
              <p:spPr bwMode="auto">
                <a:xfrm>
                  <a:off x="9960" y="4690"/>
                  <a:ext cx="702" cy="43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rot="0" vert="horz" wrap="square" lIns="91440" tIns="45720" rIns="91440" bIns="45720" anchor="t" anchorCtr="0" upright="1">
                  <a:noAutofit/>
                </a:bodyPr>
                <a:lstStyle/>
                <a:p>
                  <a:pPr marL="0" marR="0">
                    <a:lnSpc>
                      <a:spcPct val="115000"/>
                    </a:lnSpc>
                    <a:spcBef>
                      <a:spcPts val="0"/>
                    </a:spcBef>
                    <a:spcAft>
                      <a:spcPts val="1000"/>
                    </a:spcAft>
                  </a:pPr>
                  <a:r>
                    <a:rPr lang="en-US" sz="2000" i="1" dirty="0">
                      <a:effectLst/>
                      <a:latin typeface="Times New Roman" pitchFamily="18" charset="0"/>
                      <a:ea typeface="Calibri"/>
                      <a:cs typeface="Times New Roman" pitchFamily="18" charset="0"/>
                    </a:rPr>
                    <a:t>t (s)</a:t>
                  </a:r>
                  <a:endParaRPr lang="en-US" sz="2000" dirty="0">
                    <a:effectLst/>
                    <a:latin typeface="Times New Roman" pitchFamily="18" charset="0"/>
                    <a:ea typeface="Calibri"/>
                    <a:cs typeface="Times New Roman" pitchFamily="18" charset="0"/>
                  </a:endParaRPr>
                </a:p>
              </p:txBody>
            </p:sp>
            <p:sp>
              <p:nvSpPr>
                <p:cNvPr id="116" name="Text Box 229"/>
                <p:cNvSpPr txBox="1">
                  <a:spLocks noChangeArrowheads="1"/>
                </p:cNvSpPr>
                <p:nvPr/>
              </p:nvSpPr>
              <p:spPr bwMode="auto">
                <a:xfrm>
                  <a:off x="6691" y="3020"/>
                  <a:ext cx="1652" cy="426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rot="0" vert="horz" wrap="square" lIns="91440" tIns="45720" rIns="91440" bIns="45720" anchor="t" anchorCtr="0" upright="1">
                  <a:noAutofit/>
                </a:bodyPr>
                <a:lstStyle/>
                <a:p>
                  <a:pPr marL="0" marR="0">
                    <a:lnSpc>
                      <a:spcPct val="115000"/>
                    </a:lnSpc>
                    <a:spcBef>
                      <a:spcPts val="0"/>
                    </a:spcBef>
                    <a:spcAft>
                      <a:spcPts val="1000"/>
                    </a:spcAft>
                  </a:pPr>
                  <a:r>
                    <a:rPr lang="en-ZA" sz="2000" i="1" dirty="0">
                      <a:effectLst/>
                      <a:latin typeface="Times New Roman" pitchFamily="18" charset="0"/>
                      <a:ea typeface="Calibri"/>
                      <a:cs typeface="Times New Roman" pitchFamily="18" charset="0"/>
                    </a:rPr>
                    <a:t>a </a:t>
                  </a:r>
                  <a:r>
                    <a:rPr lang="en-ZA" sz="2000" dirty="0">
                      <a:effectLst/>
                      <a:latin typeface="Times New Roman" pitchFamily="18" charset="0"/>
                      <a:ea typeface="Calibri"/>
                      <a:cs typeface="Times New Roman" pitchFamily="18" charset="0"/>
                    </a:rPr>
                    <a:t>(</a:t>
                  </a:r>
                  <a:r>
                    <a:rPr lang="en-ZA" sz="2000" i="1" dirty="0">
                      <a:effectLst/>
                      <a:latin typeface="Times New Roman" pitchFamily="18" charset="0"/>
                      <a:ea typeface="Calibri"/>
                      <a:cs typeface="Times New Roman" pitchFamily="18" charset="0"/>
                    </a:rPr>
                    <a:t>t</a:t>
                  </a:r>
                  <a:r>
                    <a:rPr lang="en-ZA" sz="2000" dirty="0">
                      <a:effectLst/>
                      <a:latin typeface="Times New Roman" pitchFamily="18" charset="0"/>
                      <a:ea typeface="Calibri"/>
                      <a:cs typeface="Times New Roman" pitchFamily="18" charset="0"/>
                    </a:rPr>
                    <a:t>) (</a:t>
                  </a:r>
                  <a:r>
                    <a:rPr lang="en-US" sz="2000" dirty="0" smtClean="0">
                      <a:effectLst/>
                      <a:latin typeface="Times New Roman" pitchFamily="18" charset="0"/>
                      <a:ea typeface="Calibri"/>
                      <a:cs typeface="Times New Roman" pitchFamily="18" charset="0"/>
                    </a:rPr>
                    <a:t>m/s</a:t>
                  </a:r>
                  <a:r>
                    <a:rPr lang="en-US" sz="2000" baseline="30000" dirty="0" smtClean="0">
                      <a:effectLst/>
                      <a:latin typeface="Times New Roman" pitchFamily="18" charset="0"/>
                      <a:ea typeface="Calibri"/>
                      <a:cs typeface="Times New Roman" pitchFamily="18" charset="0"/>
                    </a:rPr>
                    <a:t>2</a:t>
                  </a:r>
                  <a:r>
                    <a:rPr lang="en-US" sz="2000" dirty="0" smtClean="0">
                      <a:effectLst/>
                      <a:latin typeface="Times New Roman" pitchFamily="18" charset="0"/>
                      <a:ea typeface="Calibri"/>
                      <a:cs typeface="Times New Roman" pitchFamily="18" charset="0"/>
                    </a:rPr>
                    <a:t>)</a:t>
                  </a:r>
                  <a:endParaRPr lang="en-US" sz="2000" dirty="0">
                    <a:effectLst/>
                    <a:latin typeface="Times New Roman" pitchFamily="18" charset="0"/>
                    <a:ea typeface="Calibri"/>
                    <a:cs typeface="Times New Roman" pitchFamily="18" charset="0"/>
                  </a:endParaRPr>
                </a:p>
              </p:txBody>
            </p:sp>
            <p:cxnSp>
              <p:nvCxnSpPr>
                <p:cNvPr id="117" name="Line 230"/>
                <p:cNvCxnSpPr/>
                <p:nvPr/>
              </p:nvCxnSpPr>
              <p:spPr bwMode="auto">
                <a:xfrm flipV="1">
                  <a:off x="8014" y="3762"/>
                  <a:ext cx="779" cy="0"/>
                </a:xfrm>
                <a:prstGeom prst="line">
                  <a:avLst/>
                </a:prstGeom>
                <a:noFill/>
                <a:ln w="2857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</p:cxnSp>
            <p:sp>
              <p:nvSpPr>
                <p:cNvPr id="118" name="Text Box 231"/>
                <p:cNvSpPr txBox="1">
                  <a:spLocks noChangeArrowheads="1"/>
                </p:cNvSpPr>
                <p:nvPr/>
              </p:nvSpPr>
              <p:spPr bwMode="auto">
                <a:xfrm>
                  <a:off x="8559" y="4381"/>
                  <a:ext cx="623" cy="33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rot="0" vert="horz" wrap="square" lIns="91440" tIns="45720" rIns="91440" bIns="45720" anchor="t" anchorCtr="0" upright="1">
                  <a:noAutofit/>
                </a:bodyPr>
                <a:lstStyle/>
                <a:p>
                  <a:pPr marL="0" marR="0">
                    <a:lnSpc>
                      <a:spcPct val="115000"/>
                    </a:lnSpc>
                    <a:spcBef>
                      <a:spcPts val="0"/>
                    </a:spcBef>
                    <a:spcAft>
                      <a:spcPts val="1000"/>
                    </a:spcAft>
                  </a:pPr>
                  <a:r>
                    <a:rPr lang="en-US" sz="2000" dirty="0" smtClean="0">
                      <a:effectLst/>
                      <a:latin typeface="Times New Roman" pitchFamily="18" charset="0"/>
                      <a:ea typeface="Calibri"/>
                      <a:cs typeface="Times New Roman" pitchFamily="18" charset="0"/>
                    </a:rPr>
                    <a:t>10</a:t>
                  </a:r>
                  <a:endParaRPr lang="en-US" sz="2000" dirty="0">
                    <a:effectLst/>
                    <a:latin typeface="Times New Roman" pitchFamily="18" charset="0"/>
                    <a:ea typeface="Calibri"/>
                    <a:cs typeface="Times New Roman" pitchFamily="18" charset="0"/>
                  </a:endParaRPr>
                </a:p>
              </p:txBody>
            </p:sp>
          </p:grpSp>
        </p:grpSp>
        <p:cxnSp>
          <p:nvCxnSpPr>
            <p:cNvPr id="85" name="Line 230"/>
            <p:cNvCxnSpPr/>
            <p:nvPr/>
          </p:nvCxnSpPr>
          <p:spPr bwMode="auto">
            <a:xfrm flipV="1">
              <a:off x="6857998" y="2514600"/>
              <a:ext cx="2" cy="857561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cxnSp>
          <p:nvCxnSpPr>
            <p:cNvPr id="86" name="Line 223"/>
            <p:cNvCxnSpPr/>
            <p:nvPr/>
          </p:nvCxnSpPr>
          <p:spPr bwMode="auto">
            <a:xfrm flipV="1">
              <a:off x="7315201" y="3657600"/>
              <a:ext cx="0" cy="177356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sp>
          <p:nvSpPr>
            <p:cNvPr id="87" name="Text Box 231"/>
            <p:cNvSpPr txBox="1">
              <a:spLocks noChangeArrowheads="1"/>
            </p:cNvSpPr>
            <p:nvPr/>
          </p:nvSpPr>
          <p:spPr bwMode="auto">
            <a:xfrm>
              <a:off x="7162800" y="3242381"/>
              <a:ext cx="457199" cy="56778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>
                <a:lnSpc>
                  <a:spcPct val="115000"/>
                </a:lnSpc>
                <a:spcAft>
                  <a:spcPts val="1000"/>
                </a:spcAft>
              </a:pPr>
              <a:r>
                <a:rPr lang="en-US" sz="2000" i="1" dirty="0" err="1">
                  <a:latin typeface="Times New Roman" pitchFamily="18" charset="0"/>
                  <a:ea typeface="Calibri"/>
                  <a:cs typeface="Times New Roman" pitchFamily="18" charset="0"/>
                </a:rPr>
                <a:t>t</a:t>
              </a:r>
              <a:r>
                <a:rPr lang="en-US" sz="2000" i="1" baseline="-25000" dirty="0" err="1">
                  <a:latin typeface="Times New Roman" pitchFamily="18" charset="0"/>
                  <a:ea typeface="Calibri"/>
                  <a:cs typeface="Times New Roman" pitchFamily="18" charset="0"/>
                </a:rPr>
                <a:t>f</a:t>
              </a:r>
              <a:endParaRPr lang="en-US" sz="2000" dirty="0">
                <a:latin typeface="Times New Roman" pitchFamily="18" charset="0"/>
                <a:ea typeface="Times New Roman"/>
                <a:cs typeface="Times New Roman" pitchFamily="18" charset="0"/>
              </a:endParaRPr>
            </a:p>
          </p:txBody>
        </p:sp>
        <p:cxnSp>
          <p:nvCxnSpPr>
            <p:cNvPr id="88" name="Line 212"/>
            <p:cNvCxnSpPr/>
            <p:nvPr/>
          </p:nvCxnSpPr>
          <p:spPr bwMode="auto">
            <a:xfrm flipV="1">
              <a:off x="2362200" y="4343401"/>
              <a:ext cx="0" cy="147796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sp>
          <p:nvSpPr>
            <p:cNvPr id="89" name="Text Box 209"/>
            <p:cNvSpPr txBox="1">
              <a:spLocks noChangeArrowheads="1"/>
            </p:cNvSpPr>
            <p:nvPr/>
          </p:nvSpPr>
          <p:spPr bwMode="auto">
            <a:xfrm>
              <a:off x="2590800" y="4419716"/>
              <a:ext cx="539449" cy="45708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>
                <a:lnSpc>
                  <a:spcPct val="115000"/>
                </a:lnSpc>
                <a:spcAft>
                  <a:spcPts val="1000"/>
                </a:spcAft>
              </a:pPr>
              <a:r>
                <a:rPr lang="en-US" sz="2000" i="1" dirty="0" err="1">
                  <a:latin typeface="Times New Roman" pitchFamily="18" charset="0"/>
                  <a:ea typeface="Calibri"/>
                  <a:cs typeface="Times New Roman" pitchFamily="18" charset="0"/>
                </a:rPr>
                <a:t>t</a:t>
              </a:r>
              <a:r>
                <a:rPr lang="en-US" sz="2000" i="1" baseline="-25000" dirty="0" err="1">
                  <a:latin typeface="Times New Roman" pitchFamily="18" charset="0"/>
                  <a:ea typeface="Calibri"/>
                  <a:cs typeface="Times New Roman" pitchFamily="18" charset="0"/>
                </a:rPr>
                <a:t>f</a:t>
              </a:r>
              <a:endParaRPr lang="en-US" sz="2000" dirty="0">
                <a:latin typeface="Times New Roman" pitchFamily="18" charset="0"/>
                <a:ea typeface="Times New Roman"/>
                <a:cs typeface="Times New Roman" pitchFamily="18" charset="0"/>
              </a:endParaRPr>
            </a:p>
          </p:txBody>
        </p:sp>
        <p:cxnSp>
          <p:nvCxnSpPr>
            <p:cNvPr id="90" name="Line 220"/>
            <p:cNvCxnSpPr/>
            <p:nvPr/>
          </p:nvCxnSpPr>
          <p:spPr bwMode="auto">
            <a:xfrm>
              <a:off x="2270077" y="2133600"/>
              <a:ext cx="457179" cy="344271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cxnSp>
          <p:nvCxnSpPr>
            <p:cNvPr id="91" name="Line 230"/>
            <p:cNvCxnSpPr/>
            <p:nvPr/>
          </p:nvCxnSpPr>
          <p:spPr bwMode="auto">
            <a:xfrm>
              <a:off x="6858000" y="4343401"/>
              <a:ext cx="457201" cy="2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sp>
          <p:nvSpPr>
            <p:cNvPr id="92" name="Text Box 226"/>
            <p:cNvSpPr txBox="1">
              <a:spLocks noChangeArrowheads="1"/>
            </p:cNvSpPr>
            <p:nvPr/>
          </p:nvSpPr>
          <p:spPr bwMode="auto">
            <a:xfrm>
              <a:off x="5595546" y="4136005"/>
              <a:ext cx="576654" cy="51236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 marL="0" marR="0">
                <a:lnSpc>
                  <a:spcPct val="115000"/>
                </a:lnSpc>
                <a:spcBef>
                  <a:spcPts val="0"/>
                </a:spcBef>
                <a:spcAft>
                  <a:spcPts val="1000"/>
                </a:spcAft>
              </a:pPr>
              <a:r>
                <a:rPr lang="en-US" sz="2000" dirty="0" smtClean="0">
                  <a:effectLst/>
                  <a:latin typeface="Times New Roman" pitchFamily="18" charset="0"/>
                  <a:ea typeface="Calibri"/>
                  <a:cs typeface="Times New Roman" pitchFamily="18" charset="0"/>
                </a:rPr>
                <a:t>-4</a:t>
              </a:r>
              <a:endParaRPr lang="en-US" sz="2000" dirty="0">
                <a:effectLst/>
                <a:latin typeface="Times New Roman" pitchFamily="18" charset="0"/>
                <a:ea typeface="Times New Roman"/>
                <a:cs typeface="Times New Roman" pitchFamily="18" charset="0"/>
              </a:endParaRPr>
            </a:p>
          </p:txBody>
        </p:sp>
        <p:cxnSp>
          <p:nvCxnSpPr>
            <p:cNvPr id="93" name="Line 227"/>
            <p:cNvCxnSpPr/>
            <p:nvPr/>
          </p:nvCxnSpPr>
          <p:spPr bwMode="auto">
            <a:xfrm>
              <a:off x="5955018" y="4343401"/>
              <a:ext cx="140982" cy="0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cxnSp>
          <p:nvCxnSpPr>
            <p:cNvPr id="94" name="Line 223"/>
            <p:cNvCxnSpPr/>
            <p:nvPr/>
          </p:nvCxnSpPr>
          <p:spPr bwMode="auto">
            <a:xfrm flipV="1">
              <a:off x="6858000" y="3657600"/>
              <a:ext cx="0" cy="177356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cxnSp>
          <p:nvCxnSpPr>
            <p:cNvPr id="95" name="Line 230"/>
            <p:cNvCxnSpPr/>
            <p:nvPr/>
          </p:nvCxnSpPr>
          <p:spPr bwMode="auto">
            <a:xfrm flipV="1">
              <a:off x="6858000" y="3733801"/>
              <a:ext cx="0" cy="558350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cxnSp>
          <p:nvCxnSpPr>
            <p:cNvPr id="96" name="Line 230"/>
            <p:cNvCxnSpPr/>
            <p:nvPr/>
          </p:nvCxnSpPr>
          <p:spPr bwMode="auto">
            <a:xfrm flipV="1">
              <a:off x="7315200" y="3733800"/>
              <a:ext cx="1" cy="558349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cxnSp>
          <p:nvCxnSpPr>
            <p:cNvPr id="97" name="Line 114"/>
            <p:cNvCxnSpPr/>
            <p:nvPr/>
          </p:nvCxnSpPr>
          <p:spPr bwMode="auto">
            <a:xfrm flipV="1">
              <a:off x="1503422" y="1752366"/>
              <a:ext cx="32128" cy="2591034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 type="arrow" w="sm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cxnSp>
          <p:nvCxnSpPr>
            <p:cNvPr id="98" name="Line 112"/>
            <p:cNvCxnSpPr/>
            <p:nvPr/>
          </p:nvCxnSpPr>
          <p:spPr bwMode="auto">
            <a:xfrm>
              <a:off x="1501306" y="4343400"/>
              <a:ext cx="2002814" cy="0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 type="arrow" w="sm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cxnSp>
          <p:nvCxnSpPr>
            <p:cNvPr id="99" name="Line 114"/>
            <p:cNvCxnSpPr/>
            <p:nvPr/>
          </p:nvCxnSpPr>
          <p:spPr bwMode="auto">
            <a:xfrm flipV="1">
              <a:off x="6074386" y="1739759"/>
              <a:ext cx="21614" cy="2908223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 type="arrow" w="sm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cxnSp>
          <p:nvCxnSpPr>
            <p:cNvPr id="100" name="Line 112"/>
            <p:cNvCxnSpPr/>
            <p:nvPr/>
          </p:nvCxnSpPr>
          <p:spPr bwMode="auto">
            <a:xfrm>
              <a:off x="6074386" y="3810000"/>
              <a:ext cx="2002814" cy="0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 type="arrow" w="sm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cxnSp>
          <p:nvCxnSpPr>
            <p:cNvPr id="101" name="Line 214"/>
            <p:cNvCxnSpPr/>
            <p:nvPr/>
          </p:nvCxnSpPr>
          <p:spPr bwMode="auto">
            <a:xfrm>
              <a:off x="1392797" y="2133600"/>
              <a:ext cx="131203" cy="0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sp>
          <p:nvSpPr>
            <p:cNvPr id="102" name="Text Box 218"/>
            <p:cNvSpPr txBox="1">
              <a:spLocks noChangeArrowheads="1"/>
            </p:cNvSpPr>
            <p:nvPr/>
          </p:nvSpPr>
          <p:spPr bwMode="auto">
            <a:xfrm>
              <a:off x="746033" y="1905166"/>
              <a:ext cx="777967" cy="54217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 marL="0" marR="0">
                <a:lnSpc>
                  <a:spcPct val="115000"/>
                </a:lnSpc>
                <a:spcBef>
                  <a:spcPts val="0"/>
                </a:spcBef>
                <a:spcAft>
                  <a:spcPts val="1000"/>
                </a:spcAft>
              </a:pPr>
              <a:r>
                <a:rPr lang="en-US" sz="2000" i="1" dirty="0">
                  <a:effectLst/>
                  <a:latin typeface="Times New Roman" pitchFamily="18" charset="0"/>
                  <a:ea typeface="Calibri"/>
                  <a:cs typeface="Times New Roman" pitchFamily="18" charset="0"/>
                </a:rPr>
                <a:t> </a:t>
              </a:r>
              <a:r>
                <a:rPr lang="en-US" sz="2000" dirty="0" smtClean="0">
                  <a:effectLst/>
                  <a:latin typeface="Times New Roman" pitchFamily="18" charset="0"/>
                  <a:ea typeface="Calibri"/>
                  <a:cs typeface="Times New Roman" pitchFamily="18" charset="0"/>
                </a:rPr>
                <a:t>100</a:t>
              </a:r>
              <a:endParaRPr lang="en-US" sz="2000" dirty="0">
                <a:effectLst/>
                <a:latin typeface="Times New Roman" pitchFamily="18" charset="0"/>
                <a:ea typeface="Calibri"/>
                <a:cs typeface="Times New Roman" pitchFamily="18" charset="0"/>
              </a:endParaRPr>
            </a:p>
          </p:txBody>
        </p:sp>
        <p:sp>
          <p:nvSpPr>
            <p:cNvPr id="103" name="Text Box 218"/>
            <p:cNvSpPr txBox="1">
              <a:spLocks noChangeArrowheads="1"/>
            </p:cNvSpPr>
            <p:nvPr/>
          </p:nvSpPr>
          <p:spPr bwMode="auto">
            <a:xfrm>
              <a:off x="914400" y="2316856"/>
              <a:ext cx="589418" cy="5789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 marL="0" marR="0">
                <a:lnSpc>
                  <a:spcPct val="115000"/>
                </a:lnSpc>
                <a:spcBef>
                  <a:spcPts val="0"/>
                </a:spcBef>
                <a:spcAft>
                  <a:spcPts val="1000"/>
                </a:spcAft>
              </a:pPr>
              <a:r>
                <a:rPr lang="en-US" sz="2000" dirty="0" smtClean="0">
                  <a:effectLst/>
                  <a:latin typeface="Times New Roman" pitchFamily="18" charset="0"/>
                  <a:ea typeface="Calibri"/>
                  <a:cs typeface="Times New Roman" pitchFamily="18" charset="0"/>
                </a:rPr>
                <a:t>80</a:t>
              </a:r>
              <a:endParaRPr lang="en-US" sz="2000" dirty="0">
                <a:effectLst/>
                <a:latin typeface="Times New Roman" pitchFamily="18" charset="0"/>
                <a:ea typeface="Calibri"/>
                <a:cs typeface="Times New Roman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xmlns="" val="359098025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164514" y="2621340"/>
            <a:ext cx="824265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9600" dirty="0" smtClean="0"/>
              <a:t>X</a:t>
            </a:r>
            <a:endParaRPr lang="en-US" sz="9600" dirty="0"/>
          </a:p>
        </p:txBody>
      </p:sp>
    </p:spTree>
    <p:extLst>
      <p:ext uri="{BB962C8B-B14F-4D97-AF65-F5344CB8AC3E}">
        <p14:creationId xmlns:p14="http://schemas.microsoft.com/office/powerpoint/2010/main" xmlns="" val="3523920677"/>
      </p:ext>
    </p:extLst>
  </p:cSld>
  <p:clrMapOvr>
    <a:masterClrMapping/>
  </p:clrMapOvr>
  <p:transition advClick="0" advTm="300"/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TextBox 36"/>
          <p:cNvSpPr txBox="1"/>
          <p:nvPr/>
        </p:nvSpPr>
        <p:spPr>
          <a:xfrm>
            <a:off x="533400" y="54114"/>
            <a:ext cx="8305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Arial" pitchFamily="34" charset="0"/>
                <a:cs typeface="Arial" pitchFamily="34" charset="0"/>
              </a:rPr>
              <a:t>The motion of an object along a straight horizontal path is shown by the graphs 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below. </a:t>
            </a:r>
            <a:r>
              <a:rPr lang="en-US" dirty="0">
                <a:latin typeface="Arial" pitchFamily="34" charset="0"/>
                <a:cs typeface="Arial" pitchFamily="34" charset="0"/>
              </a:rPr>
              <a:t>Determine the displacement of the object. </a:t>
            </a:r>
          </a:p>
        </p:txBody>
      </p:sp>
      <p:grpSp>
        <p:nvGrpSpPr>
          <p:cNvPr id="83" name="Group 82"/>
          <p:cNvGrpSpPr/>
          <p:nvPr/>
        </p:nvGrpSpPr>
        <p:grpSpPr>
          <a:xfrm>
            <a:off x="405823" y="1097760"/>
            <a:ext cx="8282422" cy="3398325"/>
            <a:chOff x="405823" y="1555126"/>
            <a:chExt cx="8282422" cy="3398325"/>
          </a:xfrm>
        </p:grpSpPr>
        <p:grpSp>
          <p:nvGrpSpPr>
            <p:cNvPr id="84" name="Group 83"/>
            <p:cNvGrpSpPr>
              <a:grpSpLocks/>
            </p:cNvGrpSpPr>
            <p:nvPr/>
          </p:nvGrpSpPr>
          <p:grpSpPr bwMode="auto">
            <a:xfrm>
              <a:off x="405823" y="1555126"/>
              <a:ext cx="8282422" cy="3398325"/>
              <a:chOff x="2203" y="2983"/>
              <a:chExt cx="8459" cy="2759"/>
            </a:xfrm>
          </p:grpSpPr>
          <p:sp>
            <p:nvSpPr>
              <p:cNvPr id="104" name="Text Box 209"/>
              <p:cNvSpPr txBox="1">
                <a:spLocks noChangeArrowheads="1"/>
              </p:cNvSpPr>
              <p:nvPr/>
            </p:nvSpPr>
            <p:spPr bwMode="auto">
              <a:xfrm>
                <a:off x="3887" y="5343"/>
                <a:ext cx="625" cy="39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pPr marL="0" marR="0">
                  <a:lnSpc>
                    <a:spcPct val="115000"/>
                  </a:lnSpc>
                  <a:spcBef>
                    <a:spcPts val="0"/>
                  </a:spcBef>
                  <a:spcAft>
                    <a:spcPts val="1000"/>
                  </a:spcAft>
                </a:pPr>
                <a:r>
                  <a:rPr lang="en-US" sz="2000" dirty="0" smtClean="0">
                    <a:effectLst/>
                    <a:latin typeface="Times New Roman" pitchFamily="18" charset="0"/>
                    <a:ea typeface="Calibri"/>
                    <a:cs typeface="Times New Roman" pitchFamily="18" charset="0"/>
                  </a:rPr>
                  <a:t>10</a:t>
                </a:r>
                <a:endParaRPr lang="en-US" sz="2000" dirty="0">
                  <a:effectLst/>
                  <a:latin typeface="Times New Roman" pitchFamily="18" charset="0"/>
                  <a:ea typeface="Calibri"/>
                  <a:cs typeface="Times New Roman" pitchFamily="18" charset="0"/>
                </a:endParaRPr>
              </a:p>
            </p:txBody>
          </p:sp>
          <p:sp>
            <p:nvSpPr>
              <p:cNvPr id="105" name="Text Box 210"/>
              <p:cNvSpPr txBox="1">
                <a:spLocks noChangeArrowheads="1"/>
              </p:cNvSpPr>
              <p:nvPr/>
            </p:nvSpPr>
            <p:spPr bwMode="auto">
              <a:xfrm>
                <a:off x="5368" y="5062"/>
                <a:ext cx="698" cy="4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pPr marL="0" marR="0">
                  <a:lnSpc>
                    <a:spcPct val="115000"/>
                  </a:lnSpc>
                  <a:spcBef>
                    <a:spcPts val="0"/>
                  </a:spcBef>
                  <a:spcAft>
                    <a:spcPts val="1000"/>
                  </a:spcAft>
                </a:pPr>
                <a:r>
                  <a:rPr lang="en-US" sz="2000" i="1" dirty="0">
                    <a:effectLst/>
                    <a:latin typeface="Times New Roman" pitchFamily="18" charset="0"/>
                    <a:ea typeface="Calibri"/>
                    <a:cs typeface="Times New Roman" pitchFamily="18" charset="0"/>
                  </a:rPr>
                  <a:t>t (s)</a:t>
                </a:r>
                <a:endParaRPr lang="en-US" sz="2000" dirty="0">
                  <a:effectLst/>
                  <a:latin typeface="Times New Roman" pitchFamily="18" charset="0"/>
                  <a:ea typeface="Calibri"/>
                  <a:cs typeface="Times New Roman" pitchFamily="18" charset="0"/>
                </a:endParaRPr>
              </a:p>
            </p:txBody>
          </p:sp>
          <p:cxnSp>
            <p:nvCxnSpPr>
              <p:cNvPr id="106" name="Line 212"/>
              <p:cNvCxnSpPr/>
              <p:nvPr/>
            </p:nvCxnSpPr>
            <p:spPr bwMode="auto">
              <a:xfrm flipV="1">
                <a:off x="4590" y="5247"/>
                <a:ext cx="0" cy="120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</p:cxnSp>
          <p:cxnSp>
            <p:nvCxnSpPr>
              <p:cNvPr id="107" name="Line 214"/>
              <p:cNvCxnSpPr/>
              <p:nvPr/>
            </p:nvCxnSpPr>
            <p:spPr bwMode="auto">
              <a:xfrm>
                <a:off x="3190" y="3762"/>
                <a:ext cx="134" cy="0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</p:cxnSp>
          <p:sp>
            <p:nvSpPr>
              <p:cNvPr id="108" name="Text Box 215"/>
              <p:cNvSpPr txBox="1">
                <a:spLocks noChangeArrowheads="1"/>
              </p:cNvSpPr>
              <p:nvPr/>
            </p:nvSpPr>
            <p:spPr bwMode="auto">
              <a:xfrm>
                <a:off x="2643" y="5167"/>
                <a:ext cx="935" cy="45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pPr marL="0" marR="0">
                  <a:lnSpc>
                    <a:spcPct val="115000"/>
                  </a:lnSpc>
                  <a:spcBef>
                    <a:spcPts val="0"/>
                  </a:spcBef>
                  <a:spcAft>
                    <a:spcPts val="1000"/>
                  </a:spcAft>
                </a:pPr>
                <a:r>
                  <a:rPr lang="en-US" sz="2000" i="1" dirty="0">
                    <a:effectLst/>
                    <a:latin typeface="Times New Roman" pitchFamily="18" charset="0"/>
                    <a:ea typeface="Calibri"/>
                    <a:cs typeface="Times New Roman" pitchFamily="18" charset="0"/>
                  </a:rPr>
                  <a:t> </a:t>
                </a:r>
                <a:r>
                  <a:rPr lang="en-US" sz="2000" dirty="0">
                    <a:effectLst/>
                    <a:latin typeface="Times New Roman" pitchFamily="18" charset="0"/>
                    <a:ea typeface="Calibri"/>
                    <a:cs typeface="Times New Roman" pitchFamily="18" charset="0"/>
                  </a:rPr>
                  <a:t>(0,0)</a:t>
                </a:r>
              </a:p>
            </p:txBody>
          </p:sp>
          <p:sp>
            <p:nvSpPr>
              <p:cNvPr id="109" name="Text Box 219"/>
              <p:cNvSpPr txBox="1">
                <a:spLocks noChangeArrowheads="1"/>
              </p:cNvSpPr>
              <p:nvPr/>
            </p:nvSpPr>
            <p:spPr bwMode="auto">
              <a:xfrm>
                <a:off x="2203" y="2983"/>
                <a:ext cx="1375" cy="40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pPr marL="0" marR="0">
                  <a:lnSpc>
                    <a:spcPct val="115000"/>
                  </a:lnSpc>
                  <a:spcBef>
                    <a:spcPts val="0"/>
                  </a:spcBef>
                  <a:spcAft>
                    <a:spcPts val="1000"/>
                  </a:spcAft>
                </a:pPr>
                <a:r>
                  <a:rPr lang="en-ZA" sz="2000" i="1" dirty="0">
                    <a:effectLst/>
                    <a:latin typeface="Times New Roman" pitchFamily="18" charset="0"/>
                    <a:ea typeface="Calibri"/>
                    <a:cs typeface="Times New Roman" pitchFamily="18" charset="0"/>
                  </a:rPr>
                  <a:t>v</a:t>
                </a:r>
                <a:r>
                  <a:rPr lang="en-ZA" sz="2000" dirty="0">
                    <a:effectLst/>
                    <a:latin typeface="Times New Roman" pitchFamily="18" charset="0"/>
                    <a:ea typeface="Calibri"/>
                    <a:cs typeface="Times New Roman" pitchFamily="18" charset="0"/>
                  </a:rPr>
                  <a:t>(</a:t>
                </a:r>
                <a:r>
                  <a:rPr lang="en-ZA" sz="2000" i="1" dirty="0">
                    <a:effectLst/>
                    <a:latin typeface="Times New Roman" pitchFamily="18" charset="0"/>
                    <a:ea typeface="Calibri"/>
                    <a:cs typeface="Times New Roman" pitchFamily="18" charset="0"/>
                  </a:rPr>
                  <a:t>t</a:t>
                </a:r>
                <a:r>
                  <a:rPr lang="en-ZA" sz="2000" dirty="0">
                    <a:effectLst/>
                    <a:latin typeface="Times New Roman" pitchFamily="18" charset="0"/>
                    <a:ea typeface="Calibri"/>
                    <a:cs typeface="Times New Roman" pitchFamily="18" charset="0"/>
                  </a:rPr>
                  <a:t>) (</a:t>
                </a:r>
                <a:r>
                  <a:rPr lang="en-US" sz="2000" dirty="0" smtClean="0">
                    <a:effectLst/>
                    <a:latin typeface="Times New Roman" pitchFamily="18" charset="0"/>
                    <a:ea typeface="Calibri"/>
                    <a:cs typeface="Times New Roman" pitchFamily="18" charset="0"/>
                  </a:rPr>
                  <a:t>m/s)</a:t>
                </a:r>
                <a:endParaRPr lang="en-US" sz="2000" dirty="0">
                  <a:effectLst/>
                  <a:latin typeface="Times New Roman" pitchFamily="18" charset="0"/>
                  <a:ea typeface="Calibri"/>
                  <a:cs typeface="Times New Roman" pitchFamily="18" charset="0"/>
                </a:endParaRPr>
              </a:p>
            </p:txBody>
          </p:sp>
          <p:cxnSp>
            <p:nvCxnSpPr>
              <p:cNvPr id="110" name="Line 220"/>
              <p:cNvCxnSpPr/>
              <p:nvPr/>
            </p:nvCxnSpPr>
            <p:spPr bwMode="auto">
              <a:xfrm flipV="1">
                <a:off x="3359" y="3453"/>
                <a:ext cx="748" cy="1771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</p:cxnSp>
          <p:grpSp>
            <p:nvGrpSpPr>
              <p:cNvPr id="111" name="Group 110"/>
              <p:cNvGrpSpPr>
                <a:grpSpLocks/>
              </p:cNvGrpSpPr>
              <p:nvPr/>
            </p:nvGrpSpPr>
            <p:grpSpPr bwMode="auto">
              <a:xfrm>
                <a:off x="6691" y="3020"/>
                <a:ext cx="3971" cy="2102"/>
                <a:chOff x="6691" y="3020"/>
                <a:chExt cx="3971" cy="2102"/>
              </a:xfrm>
            </p:grpSpPr>
            <p:sp>
              <p:nvSpPr>
                <p:cNvPr id="112" name="Text Box 225"/>
                <p:cNvSpPr txBox="1">
                  <a:spLocks noChangeArrowheads="1"/>
                </p:cNvSpPr>
                <p:nvPr/>
              </p:nvSpPr>
              <p:spPr bwMode="auto">
                <a:xfrm>
                  <a:off x="7285" y="4624"/>
                  <a:ext cx="1041" cy="37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rot="0" vert="horz" wrap="square" lIns="91440" tIns="45720" rIns="91440" bIns="45720" anchor="t" anchorCtr="0" upright="1">
                  <a:noAutofit/>
                </a:bodyPr>
                <a:lstStyle/>
                <a:p>
                  <a:pPr marL="0" marR="0">
                    <a:lnSpc>
                      <a:spcPct val="115000"/>
                    </a:lnSpc>
                    <a:spcBef>
                      <a:spcPts val="0"/>
                    </a:spcBef>
                    <a:spcAft>
                      <a:spcPts val="1000"/>
                    </a:spcAft>
                  </a:pPr>
                  <a:r>
                    <a:rPr lang="en-US" sz="2000" i="1" dirty="0">
                      <a:effectLst/>
                      <a:latin typeface="Times New Roman" pitchFamily="18" charset="0"/>
                      <a:ea typeface="Calibri"/>
                      <a:cs typeface="Times New Roman" pitchFamily="18" charset="0"/>
                    </a:rPr>
                    <a:t> </a:t>
                  </a:r>
                  <a:r>
                    <a:rPr lang="en-US" sz="2000" dirty="0">
                      <a:effectLst/>
                      <a:latin typeface="Times New Roman" pitchFamily="18" charset="0"/>
                      <a:ea typeface="Calibri"/>
                      <a:cs typeface="Times New Roman" pitchFamily="18" charset="0"/>
                    </a:rPr>
                    <a:t>(0,0)</a:t>
                  </a:r>
                </a:p>
              </p:txBody>
            </p:sp>
            <p:sp>
              <p:nvSpPr>
                <p:cNvPr id="113" name="Text Box 226"/>
                <p:cNvSpPr txBox="1">
                  <a:spLocks noChangeArrowheads="1"/>
                </p:cNvSpPr>
                <p:nvPr/>
              </p:nvSpPr>
              <p:spPr bwMode="auto">
                <a:xfrm>
                  <a:off x="7470" y="3576"/>
                  <a:ext cx="589" cy="416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rot="0" vert="horz" wrap="square" lIns="91440" tIns="45720" rIns="91440" bIns="45720" anchor="t" anchorCtr="0" upright="1">
                  <a:noAutofit/>
                </a:bodyPr>
                <a:lstStyle/>
                <a:p>
                  <a:pPr marL="0" marR="0">
                    <a:lnSpc>
                      <a:spcPct val="115000"/>
                    </a:lnSpc>
                    <a:spcBef>
                      <a:spcPts val="0"/>
                    </a:spcBef>
                    <a:spcAft>
                      <a:spcPts val="1000"/>
                    </a:spcAft>
                  </a:pPr>
                  <a:r>
                    <a:rPr lang="en-US" sz="2000" dirty="0">
                      <a:effectLst/>
                      <a:latin typeface="Times New Roman" pitchFamily="18" charset="0"/>
                      <a:ea typeface="Calibri"/>
                      <a:cs typeface="Times New Roman" pitchFamily="18" charset="0"/>
                    </a:rPr>
                    <a:t>10</a:t>
                  </a:r>
                </a:p>
              </p:txBody>
            </p:sp>
            <p:cxnSp>
              <p:nvCxnSpPr>
                <p:cNvPr id="114" name="Line 227"/>
                <p:cNvCxnSpPr/>
                <p:nvPr/>
              </p:nvCxnSpPr>
              <p:spPr bwMode="auto">
                <a:xfrm>
                  <a:off x="7870" y="3762"/>
                  <a:ext cx="144" cy="0"/>
                </a:xfrm>
                <a:prstGeom prst="line">
                  <a:avLst/>
                </a:prstGeom>
                <a:noFill/>
                <a:ln w="2857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</p:cxnSp>
            <p:sp>
              <p:nvSpPr>
                <p:cNvPr id="115" name="Text Box 228"/>
                <p:cNvSpPr txBox="1">
                  <a:spLocks noChangeArrowheads="1"/>
                </p:cNvSpPr>
                <p:nvPr/>
              </p:nvSpPr>
              <p:spPr bwMode="auto">
                <a:xfrm>
                  <a:off x="9960" y="4690"/>
                  <a:ext cx="702" cy="43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rot="0" vert="horz" wrap="square" lIns="91440" tIns="45720" rIns="91440" bIns="45720" anchor="t" anchorCtr="0" upright="1">
                  <a:noAutofit/>
                </a:bodyPr>
                <a:lstStyle/>
                <a:p>
                  <a:pPr marL="0" marR="0">
                    <a:lnSpc>
                      <a:spcPct val="115000"/>
                    </a:lnSpc>
                    <a:spcBef>
                      <a:spcPts val="0"/>
                    </a:spcBef>
                    <a:spcAft>
                      <a:spcPts val="1000"/>
                    </a:spcAft>
                  </a:pPr>
                  <a:r>
                    <a:rPr lang="en-US" sz="2000" i="1" dirty="0">
                      <a:effectLst/>
                      <a:latin typeface="Times New Roman" pitchFamily="18" charset="0"/>
                      <a:ea typeface="Calibri"/>
                      <a:cs typeface="Times New Roman" pitchFamily="18" charset="0"/>
                    </a:rPr>
                    <a:t>t (s)</a:t>
                  </a:r>
                  <a:endParaRPr lang="en-US" sz="2000" dirty="0">
                    <a:effectLst/>
                    <a:latin typeface="Times New Roman" pitchFamily="18" charset="0"/>
                    <a:ea typeface="Calibri"/>
                    <a:cs typeface="Times New Roman" pitchFamily="18" charset="0"/>
                  </a:endParaRPr>
                </a:p>
              </p:txBody>
            </p:sp>
            <p:sp>
              <p:nvSpPr>
                <p:cNvPr id="116" name="Text Box 229"/>
                <p:cNvSpPr txBox="1">
                  <a:spLocks noChangeArrowheads="1"/>
                </p:cNvSpPr>
                <p:nvPr/>
              </p:nvSpPr>
              <p:spPr bwMode="auto">
                <a:xfrm>
                  <a:off x="6691" y="3020"/>
                  <a:ext cx="1652" cy="426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rot="0" vert="horz" wrap="square" lIns="91440" tIns="45720" rIns="91440" bIns="45720" anchor="t" anchorCtr="0" upright="1">
                  <a:noAutofit/>
                </a:bodyPr>
                <a:lstStyle/>
                <a:p>
                  <a:pPr marL="0" marR="0">
                    <a:lnSpc>
                      <a:spcPct val="115000"/>
                    </a:lnSpc>
                    <a:spcBef>
                      <a:spcPts val="0"/>
                    </a:spcBef>
                    <a:spcAft>
                      <a:spcPts val="1000"/>
                    </a:spcAft>
                  </a:pPr>
                  <a:r>
                    <a:rPr lang="en-ZA" sz="2000" i="1" dirty="0">
                      <a:effectLst/>
                      <a:latin typeface="Times New Roman" pitchFamily="18" charset="0"/>
                      <a:ea typeface="Calibri"/>
                      <a:cs typeface="Times New Roman" pitchFamily="18" charset="0"/>
                    </a:rPr>
                    <a:t>a </a:t>
                  </a:r>
                  <a:r>
                    <a:rPr lang="en-ZA" sz="2000" dirty="0">
                      <a:effectLst/>
                      <a:latin typeface="Times New Roman" pitchFamily="18" charset="0"/>
                      <a:ea typeface="Calibri"/>
                      <a:cs typeface="Times New Roman" pitchFamily="18" charset="0"/>
                    </a:rPr>
                    <a:t>(</a:t>
                  </a:r>
                  <a:r>
                    <a:rPr lang="en-ZA" sz="2000" i="1" dirty="0">
                      <a:effectLst/>
                      <a:latin typeface="Times New Roman" pitchFamily="18" charset="0"/>
                      <a:ea typeface="Calibri"/>
                      <a:cs typeface="Times New Roman" pitchFamily="18" charset="0"/>
                    </a:rPr>
                    <a:t>t</a:t>
                  </a:r>
                  <a:r>
                    <a:rPr lang="en-ZA" sz="2000" dirty="0">
                      <a:effectLst/>
                      <a:latin typeface="Times New Roman" pitchFamily="18" charset="0"/>
                      <a:ea typeface="Calibri"/>
                      <a:cs typeface="Times New Roman" pitchFamily="18" charset="0"/>
                    </a:rPr>
                    <a:t>) (</a:t>
                  </a:r>
                  <a:r>
                    <a:rPr lang="en-US" sz="2000" dirty="0" smtClean="0">
                      <a:effectLst/>
                      <a:latin typeface="Times New Roman" pitchFamily="18" charset="0"/>
                      <a:ea typeface="Calibri"/>
                      <a:cs typeface="Times New Roman" pitchFamily="18" charset="0"/>
                    </a:rPr>
                    <a:t>m/s</a:t>
                  </a:r>
                  <a:r>
                    <a:rPr lang="en-US" sz="2000" baseline="30000" dirty="0" smtClean="0">
                      <a:effectLst/>
                      <a:latin typeface="Times New Roman" pitchFamily="18" charset="0"/>
                      <a:ea typeface="Calibri"/>
                      <a:cs typeface="Times New Roman" pitchFamily="18" charset="0"/>
                    </a:rPr>
                    <a:t>2</a:t>
                  </a:r>
                  <a:r>
                    <a:rPr lang="en-US" sz="2000" dirty="0" smtClean="0">
                      <a:effectLst/>
                      <a:latin typeface="Times New Roman" pitchFamily="18" charset="0"/>
                      <a:ea typeface="Calibri"/>
                      <a:cs typeface="Times New Roman" pitchFamily="18" charset="0"/>
                    </a:rPr>
                    <a:t>)</a:t>
                  </a:r>
                  <a:endParaRPr lang="en-US" sz="2000" dirty="0">
                    <a:effectLst/>
                    <a:latin typeface="Times New Roman" pitchFamily="18" charset="0"/>
                    <a:ea typeface="Calibri"/>
                    <a:cs typeface="Times New Roman" pitchFamily="18" charset="0"/>
                  </a:endParaRPr>
                </a:p>
              </p:txBody>
            </p:sp>
            <p:cxnSp>
              <p:nvCxnSpPr>
                <p:cNvPr id="117" name="Line 230"/>
                <p:cNvCxnSpPr/>
                <p:nvPr/>
              </p:nvCxnSpPr>
              <p:spPr bwMode="auto">
                <a:xfrm flipV="1">
                  <a:off x="8014" y="3762"/>
                  <a:ext cx="779" cy="0"/>
                </a:xfrm>
                <a:prstGeom prst="line">
                  <a:avLst/>
                </a:prstGeom>
                <a:noFill/>
                <a:ln w="2857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</p:cxnSp>
            <p:sp>
              <p:nvSpPr>
                <p:cNvPr id="118" name="Text Box 231"/>
                <p:cNvSpPr txBox="1">
                  <a:spLocks noChangeArrowheads="1"/>
                </p:cNvSpPr>
                <p:nvPr/>
              </p:nvSpPr>
              <p:spPr bwMode="auto">
                <a:xfrm>
                  <a:off x="8559" y="4381"/>
                  <a:ext cx="623" cy="33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rot="0" vert="horz" wrap="square" lIns="91440" tIns="45720" rIns="91440" bIns="45720" anchor="t" anchorCtr="0" upright="1">
                  <a:noAutofit/>
                </a:bodyPr>
                <a:lstStyle/>
                <a:p>
                  <a:pPr marL="0" marR="0">
                    <a:lnSpc>
                      <a:spcPct val="115000"/>
                    </a:lnSpc>
                    <a:spcBef>
                      <a:spcPts val="0"/>
                    </a:spcBef>
                    <a:spcAft>
                      <a:spcPts val="1000"/>
                    </a:spcAft>
                  </a:pPr>
                  <a:r>
                    <a:rPr lang="en-US" sz="2000" dirty="0" smtClean="0">
                      <a:effectLst/>
                      <a:latin typeface="Times New Roman" pitchFamily="18" charset="0"/>
                      <a:ea typeface="Calibri"/>
                      <a:cs typeface="Times New Roman" pitchFamily="18" charset="0"/>
                    </a:rPr>
                    <a:t>10</a:t>
                  </a:r>
                  <a:endParaRPr lang="en-US" sz="2000" dirty="0">
                    <a:effectLst/>
                    <a:latin typeface="Times New Roman" pitchFamily="18" charset="0"/>
                    <a:ea typeface="Calibri"/>
                    <a:cs typeface="Times New Roman" pitchFamily="18" charset="0"/>
                  </a:endParaRPr>
                </a:p>
              </p:txBody>
            </p:sp>
          </p:grpSp>
        </p:grpSp>
        <p:cxnSp>
          <p:nvCxnSpPr>
            <p:cNvPr id="85" name="Line 230"/>
            <p:cNvCxnSpPr/>
            <p:nvPr/>
          </p:nvCxnSpPr>
          <p:spPr bwMode="auto">
            <a:xfrm flipV="1">
              <a:off x="6857998" y="2514600"/>
              <a:ext cx="2" cy="857561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cxnSp>
          <p:nvCxnSpPr>
            <p:cNvPr id="86" name="Line 223"/>
            <p:cNvCxnSpPr/>
            <p:nvPr/>
          </p:nvCxnSpPr>
          <p:spPr bwMode="auto">
            <a:xfrm flipV="1">
              <a:off x="7315201" y="3657600"/>
              <a:ext cx="0" cy="177356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sp>
          <p:nvSpPr>
            <p:cNvPr id="87" name="Text Box 231"/>
            <p:cNvSpPr txBox="1">
              <a:spLocks noChangeArrowheads="1"/>
            </p:cNvSpPr>
            <p:nvPr/>
          </p:nvSpPr>
          <p:spPr bwMode="auto">
            <a:xfrm>
              <a:off x="7162800" y="3242381"/>
              <a:ext cx="457199" cy="56778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>
                <a:lnSpc>
                  <a:spcPct val="115000"/>
                </a:lnSpc>
                <a:spcAft>
                  <a:spcPts val="1000"/>
                </a:spcAft>
              </a:pPr>
              <a:r>
                <a:rPr lang="en-US" sz="2000" i="1" dirty="0" err="1">
                  <a:latin typeface="Times New Roman" pitchFamily="18" charset="0"/>
                  <a:ea typeface="Calibri"/>
                  <a:cs typeface="Times New Roman" pitchFamily="18" charset="0"/>
                </a:rPr>
                <a:t>t</a:t>
              </a:r>
              <a:r>
                <a:rPr lang="en-US" sz="2000" i="1" baseline="-25000" dirty="0" err="1">
                  <a:latin typeface="Times New Roman" pitchFamily="18" charset="0"/>
                  <a:ea typeface="Calibri"/>
                  <a:cs typeface="Times New Roman" pitchFamily="18" charset="0"/>
                </a:rPr>
                <a:t>f</a:t>
              </a:r>
              <a:endParaRPr lang="en-US" sz="2000" dirty="0">
                <a:latin typeface="Times New Roman" pitchFamily="18" charset="0"/>
                <a:ea typeface="Times New Roman"/>
                <a:cs typeface="Times New Roman" pitchFamily="18" charset="0"/>
              </a:endParaRPr>
            </a:p>
          </p:txBody>
        </p:sp>
        <p:cxnSp>
          <p:nvCxnSpPr>
            <p:cNvPr id="88" name="Line 212"/>
            <p:cNvCxnSpPr/>
            <p:nvPr/>
          </p:nvCxnSpPr>
          <p:spPr bwMode="auto">
            <a:xfrm flipV="1">
              <a:off x="2362200" y="4343401"/>
              <a:ext cx="0" cy="147796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sp>
          <p:nvSpPr>
            <p:cNvPr id="89" name="Text Box 209"/>
            <p:cNvSpPr txBox="1">
              <a:spLocks noChangeArrowheads="1"/>
            </p:cNvSpPr>
            <p:nvPr/>
          </p:nvSpPr>
          <p:spPr bwMode="auto">
            <a:xfrm>
              <a:off x="2590800" y="4419716"/>
              <a:ext cx="539449" cy="45708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>
                <a:lnSpc>
                  <a:spcPct val="115000"/>
                </a:lnSpc>
                <a:spcAft>
                  <a:spcPts val="1000"/>
                </a:spcAft>
              </a:pPr>
              <a:r>
                <a:rPr lang="en-US" sz="2000" i="1" dirty="0" err="1">
                  <a:latin typeface="Times New Roman" pitchFamily="18" charset="0"/>
                  <a:ea typeface="Calibri"/>
                  <a:cs typeface="Times New Roman" pitchFamily="18" charset="0"/>
                </a:rPr>
                <a:t>t</a:t>
              </a:r>
              <a:r>
                <a:rPr lang="en-US" sz="2000" i="1" baseline="-25000" dirty="0" err="1">
                  <a:latin typeface="Times New Roman" pitchFamily="18" charset="0"/>
                  <a:ea typeface="Calibri"/>
                  <a:cs typeface="Times New Roman" pitchFamily="18" charset="0"/>
                </a:rPr>
                <a:t>f</a:t>
              </a:r>
              <a:endParaRPr lang="en-US" sz="2000" dirty="0">
                <a:latin typeface="Times New Roman" pitchFamily="18" charset="0"/>
                <a:ea typeface="Times New Roman"/>
                <a:cs typeface="Times New Roman" pitchFamily="18" charset="0"/>
              </a:endParaRPr>
            </a:p>
          </p:txBody>
        </p:sp>
        <p:cxnSp>
          <p:nvCxnSpPr>
            <p:cNvPr id="90" name="Line 220"/>
            <p:cNvCxnSpPr/>
            <p:nvPr/>
          </p:nvCxnSpPr>
          <p:spPr bwMode="auto">
            <a:xfrm>
              <a:off x="2270077" y="2133600"/>
              <a:ext cx="457179" cy="344271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cxnSp>
          <p:nvCxnSpPr>
            <p:cNvPr id="91" name="Line 230"/>
            <p:cNvCxnSpPr/>
            <p:nvPr/>
          </p:nvCxnSpPr>
          <p:spPr bwMode="auto">
            <a:xfrm>
              <a:off x="6858000" y="4343401"/>
              <a:ext cx="457201" cy="2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sp>
          <p:nvSpPr>
            <p:cNvPr id="92" name="Text Box 226"/>
            <p:cNvSpPr txBox="1">
              <a:spLocks noChangeArrowheads="1"/>
            </p:cNvSpPr>
            <p:nvPr/>
          </p:nvSpPr>
          <p:spPr bwMode="auto">
            <a:xfrm>
              <a:off x="5595546" y="4136005"/>
              <a:ext cx="576654" cy="51236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 marL="0" marR="0">
                <a:lnSpc>
                  <a:spcPct val="115000"/>
                </a:lnSpc>
                <a:spcBef>
                  <a:spcPts val="0"/>
                </a:spcBef>
                <a:spcAft>
                  <a:spcPts val="1000"/>
                </a:spcAft>
              </a:pPr>
              <a:r>
                <a:rPr lang="en-US" sz="2000" dirty="0" smtClean="0">
                  <a:effectLst/>
                  <a:latin typeface="Times New Roman" pitchFamily="18" charset="0"/>
                  <a:ea typeface="Calibri"/>
                  <a:cs typeface="Times New Roman" pitchFamily="18" charset="0"/>
                </a:rPr>
                <a:t>-4</a:t>
              </a:r>
              <a:endParaRPr lang="en-US" sz="2000" dirty="0">
                <a:effectLst/>
                <a:latin typeface="Times New Roman" pitchFamily="18" charset="0"/>
                <a:ea typeface="Times New Roman"/>
                <a:cs typeface="Times New Roman" pitchFamily="18" charset="0"/>
              </a:endParaRPr>
            </a:p>
          </p:txBody>
        </p:sp>
        <p:cxnSp>
          <p:nvCxnSpPr>
            <p:cNvPr id="93" name="Line 227"/>
            <p:cNvCxnSpPr/>
            <p:nvPr/>
          </p:nvCxnSpPr>
          <p:spPr bwMode="auto">
            <a:xfrm>
              <a:off x="5955018" y="4343401"/>
              <a:ext cx="140982" cy="0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cxnSp>
          <p:nvCxnSpPr>
            <p:cNvPr id="94" name="Line 223"/>
            <p:cNvCxnSpPr/>
            <p:nvPr/>
          </p:nvCxnSpPr>
          <p:spPr bwMode="auto">
            <a:xfrm flipV="1">
              <a:off x="6858000" y="3657600"/>
              <a:ext cx="0" cy="177356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cxnSp>
          <p:nvCxnSpPr>
            <p:cNvPr id="95" name="Line 230"/>
            <p:cNvCxnSpPr/>
            <p:nvPr/>
          </p:nvCxnSpPr>
          <p:spPr bwMode="auto">
            <a:xfrm flipV="1">
              <a:off x="6858000" y="3733801"/>
              <a:ext cx="0" cy="558350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cxnSp>
          <p:nvCxnSpPr>
            <p:cNvPr id="96" name="Line 230"/>
            <p:cNvCxnSpPr/>
            <p:nvPr/>
          </p:nvCxnSpPr>
          <p:spPr bwMode="auto">
            <a:xfrm flipV="1">
              <a:off x="7315200" y="3733800"/>
              <a:ext cx="1" cy="558349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cxnSp>
          <p:nvCxnSpPr>
            <p:cNvPr id="97" name="Line 114"/>
            <p:cNvCxnSpPr/>
            <p:nvPr/>
          </p:nvCxnSpPr>
          <p:spPr bwMode="auto">
            <a:xfrm flipV="1">
              <a:off x="1503422" y="1752366"/>
              <a:ext cx="32128" cy="2591034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 type="arrow" w="sm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cxnSp>
          <p:nvCxnSpPr>
            <p:cNvPr id="98" name="Line 112"/>
            <p:cNvCxnSpPr/>
            <p:nvPr/>
          </p:nvCxnSpPr>
          <p:spPr bwMode="auto">
            <a:xfrm>
              <a:off x="1501306" y="4343400"/>
              <a:ext cx="2002814" cy="0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 type="arrow" w="sm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cxnSp>
          <p:nvCxnSpPr>
            <p:cNvPr id="99" name="Line 114"/>
            <p:cNvCxnSpPr/>
            <p:nvPr/>
          </p:nvCxnSpPr>
          <p:spPr bwMode="auto">
            <a:xfrm flipV="1">
              <a:off x="6074386" y="1739759"/>
              <a:ext cx="21614" cy="2908223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 type="arrow" w="sm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cxnSp>
          <p:nvCxnSpPr>
            <p:cNvPr id="100" name="Line 112"/>
            <p:cNvCxnSpPr/>
            <p:nvPr/>
          </p:nvCxnSpPr>
          <p:spPr bwMode="auto">
            <a:xfrm>
              <a:off x="6074386" y="3810000"/>
              <a:ext cx="2002814" cy="0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 type="arrow" w="sm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cxnSp>
          <p:nvCxnSpPr>
            <p:cNvPr id="101" name="Line 214"/>
            <p:cNvCxnSpPr/>
            <p:nvPr/>
          </p:nvCxnSpPr>
          <p:spPr bwMode="auto">
            <a:xfrm>
              <a:off x="1392797" y="2133600"/>
              <a:ext cx="131203" cy="0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sp>
          <p:nvSpPr>
            <p:cNvPr id="102" name="Text Box 218"/>
            <p:cNvSpPr txBox="1">
              <a:spLocks noChangeArrowheads="1"/>
            </p:cNvSpPr>
            <p:nvPr/>
          </p:nvSpPr>
          <p:spPr bwMode="auto">
            <a:xfrm>
              <a:off x="746033" y="1905166"/>
              <a:ext cx="777967" cy="54217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 marL="0" marR="0">
                <a:lnSpc>
                  <a:spcPct val="115000"/>
                </a:lnSpc>
                <a:spcBef>
                  <a:spcPts val="0"/>
                </a:spcBef>
                <a:spcAft>
                  <a:spcPts val="1000"/>
                </a:spcAft>
              </a:pPr>
              <a:r>
                <a:rPr lang="en-US" sz="2000" i="1" dirty="0">
                  <a:effectLst/>
                  <a:latin typeface="Times New Roman" pitchFamily="18" charset="0"/>
                  <a:ea typeface="Calibri"/>
                  <a:cs typeface="Times New Roman" pitchFamily="18" charset="0"/>
                </a:rPr>
                <a:t> </a:t>
              </a:r>
              <a:r>
                <a:rPr lang="en-US" sz="2000" dirty="0" smtClean="0">
                  <a:effectLst/>
                  <a:latin typeface="Times New Roman" pitchFamily="18" charset="0"/>
                  <a:ea typeface="Calibri"/>
                  <a:cs typeface="Times New Roman" pitchFamily="18" charset="0"/>
                </a:rPr>
                <a:t>100</a:t>
              </a:r>
              <a:endParaRPr lang="en-US" sz="2000" dirty="0">
                <a:effectLst/>
                <a:latin typeface="Times New Roman" pitchFamily="18" charset="0"/>
                <a:ea typeface="Calibri"/>
                <a:cs typeface="Times New Roman" pitchFamily="18" charset="0"/>
              </a:endParaRPr>
            </a:p>
          </p:txBody>
        </p:sp>
        <p:sp>
          <p:nvSpPr>
            <p:cNvPr id="103" name="Text Box 218"/>
            <p:cNvSpPr txBox="1">
              <a:spLocks noChangeArrowheads="1"/>
            </p:cNvSpPr>
            <p:nvPr/>
          </p:nvSpPr>
          <p:spPr bwMode="auto">
            <a:xfrm>
              <a:off x="914400" y="2316856"/>
              <a:ext cx="589418" cy="5789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 marL="0" marR="0">
                <a:lnSpc>
                  <a:spcPct val="115000"/>
                </a:lnSpc>
                <a:spcBef>
                  <a:spcPts val="0"/>
                </a:spcBef>
                <a:spcAft>
                  <a:spcPts val="1000"/>
                </a:spcAft>
              </a:pPr>
              <a:r>
                <a:rPr lang="en-US" sz="2000" dirty="0" smtClean="0">
                  <a:effectLst/>
                  <a:latin typeface="Times New Roman" pitchFamily="18" charset="0"/>
                  <a:ea typeface="Calibri"/>
                  <a:cs typeface="Times New Roman" pitchFamily="18" charset="0"/>
                </a:rPr>
                <a:t>80</a:t>
              </a:r>
              <a:endParaRPr lang="en-US" sz="2000" dirty="0">
                <a:effectLst/>
                <a:latin typeface="Times New Roman" pitchFamily="18" charset="0"/>
                <a:ea typeface="Calibri"/>
                <a:cs typeface="Times New Roman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xmlns="" val="426500221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284003" y="2362200"/>
            <a:ext cx="4575996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8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Thank You</a:t>
            </a:r>
            <a:endParaRPr lang="en-US" sz="80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080866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7"/>
          <p:cNvSpPr>
            <a:spLocks noChangeArrowheads="1"/>
          </p:cNvSpPr>
          <p:nvPr/>
        </p:nvSpPr>
        <p:spPr bwMode="auto">
          <a:xfrm>
            <a:off x="381000" y="84891"/>
            <a:ext cx="8298537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b="0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The motion of an object along a straight horizontal path is shown by the graphs below. Determine the velocity of the object at 10 seconds. </a:t>
            </a:r>
            <a:endParaRPr kumimoji="0" lang="en-US" b="0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3" name="Rectangle 32"/>
          <p:cNvSpPr/>
          <p:nvPr/>
        </p:nvSpPr>
        <p:spPr>
          <a:xfrm>
            <a:off x="228600" y="685800"/>
            <a:ext cx="8686800" cy="4572000"/>
          </a:xfrm>
          <a:prstGeom prst="rect">
            <a:avLst/>
          </a:prstGeom>
          <a:noFill/>
        </p:spPr>
      </p:sp>
      <p:grpSp>
        <p:nvGrpSpPr>
          <p:cNvPr id="140" name="Group 139"/>
          <p:cNvGrpSpPr/>
          <p:nvPr/>
        </p:nvGrpSpPr>
        <p:grpSpPr>
          <a:xfrm>
            <a:off x="552259" y="1182329"/>
            <a:ext cx="8363232" cy="3343890"/>
            <a:chOff x="552259" y="1334161"/>
            <a:chExt cx="8363232" cy="3343890"/>
          </a:xfrm>
        </p:grpSpPr>
        <p:grpSp>
          <p:nvGrpSpPr>
            <p:cNvPr id="141" name="Group 33"/>
            <p:cNvGrpSpPr>
              <a:grpSpLocks/>
            </p:cNvGrpSpPr>
            <p:nvPr/>
          </p:nvGrpSpPr>
          <p:grpSpPr bwMode="auto">
            <a:xfrm>
              <a:off x="749703" y="1338819"/>
              <a:ext cx="8165788" cy="3339232"/>
              <a:chOff x="1791" y="7776"/>
              <a:chExt cx="9300" cy="2733"/>
            </a:xfrm>
          </p:grpSpPr>
          <p:grpSp>
            <p:nvGrpSpPr>
              <p:cNvPr id="145" name="Group 34"/>
              <p:cNvGrpSpPr>
                <a:grpSpLocks/>
              </p:cNvGrpSpPr>
              <p:nvPr/>
            </p:nvGrpSpPr>
            <p:grpSpPr bwMode="auto">
              <a:xfrm>
                <a:off x="1791" y="7865"/>
                <a:ext cx="4052" cy="2644"/>
                <a:chOff x="1791" y="7759"/>
                <a:chExt cx="4052" cy="2644"/>
              </a:xfrm>
            </p:grpSpPr>
            <p:sp>
              <p:nvSpPr>
                <p:cNvPr id="156" name="Text Box 110"/>
                <p:cNvSpPr txBox="1">
                  <a:spLocks noChangeArrowheads="1"/>
                </p:cNvSpPr>
                <p:nvPr/>
              </p:nvSpPr>
              <p:spPr bwMode="auto">
                <a:xfrm>
                  <a:off x="3801" y="9942"/>
                  <a:ext cx="671" cy="461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rot="0" vert="horz" wrap="square" lIns="91440" tIns="45720" rIns="91440" bIns="45720" anchor="t" anchorCtr="0" upright="1">
                  <a:noAutofit/>
                </a:bodyPr>
                <a:lstStyle/>
                <a:p>
                  <a:pPr marL="0" marR="0">
                    <a:lnSpc>
                      <a:spcPct val="115000"/>
                    </a:lnSpc>
                    <a:spcBef>
                      <a:spcPts val="0"/>
                    </a:spcBef>
                    <a:spcAft>
                      <a:spcPts val="1000"/>
                    </a:spcAft>
                  </a:pPr>
                  <a:r>
                    <a:rPr lang="en-US" sz="2000" dirty="0">
                      <a:effectLst/>
                      <a:latin typeface="Times New Roman" pitchFamily="18" charset="0"/>
                      <a:ea typeface="Calibri"/>
                      <a:cs typeface="Times New Roman" pitchFamily="18" charset="0"/>
                    </a:rPr>
                    <a:t>10</a:t>
                  </a:r>
                </a:p>
              </p:txBody>
            </p:sp>
            <p:cxnSp>
              <p:nvCxnSpPr>
                <p:cNvPr id="157" name="Line 112"/>
                <p:cNvCxnSpPr/>
                <p:nvPr/>
              </p:nvCxnSpPr>
              <p:spPr bwMode="auto">
                <a:xfrm>
                  <a:off x="2647" y="9880"/>
                  <a:ext cx="2281" cy="0"/>
                </a:xfrm>
                <a:prstGeom prst="line">
                  <a:avLst/>
                </a:prstGeom>
                <a:noFill/>
                <a:ln w="25400">
                  <a:solidFill>
                    <a:srgbClr val="000000"/>
                  </a:solidFill>
                  <a:round/>
                  <a:headEnd/>
                  <a:tailEnd type="arrow" w="sm" len="med"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</p:cxnSp>
            <p:cxnSp>
              <p:nvCxnSpPr>
                <p:cNvPr id="158" name="Line 113"/>
                <p:cNvCxnSpPr/>
                <p:nvPr/>
              </p:nvCxnSpPr>
              <p:spPr bwMode="auto">
                <a:xfrm flipV="1">
                  <a:off x="4061" y="9880"/>
                  <a:ext cx="0" cy="120"/>
                </a:xfrm>
                <a:prstGeom prst="line">
                  <a:avLst/>
                </a:prstGeom>
                <a:noFill/>
                <a:ln w="2857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</p:cxnSp>
            <p:cxnSp>
              <p:nvCxnSpPr>
                <p:cNvPr id="159" name="Line 114"/>
                <p:cNvCxnSpPr/>
                <p:nvPr/>
              </p:nvCxnSpPr>
              <p:spPr bwMode="auto">
                <a:xfrm flipV="1">
                  <a:off x="2673" y="7759"/>
                  <a:ext cx="13" cy="2121"/>
                </a:xfrm>
                <a:prstGeom prst="line">
                  <a:avLst/>
                </a:prstGeom>
                <a:noFill/>
                <a:ln w="25400">
                  <a:solidFill>
                    <a:srgbClr val="000000"/>
                  </a:solidFill>
                  <a:round/>
                  <a:headEnd/>
                  <a:tailEnd type="arrow" w="sm" len="med"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</p:cxnSp>
            <p:cxnSp>
              <p:nvCxnSpPr>
                <p:cNvPr id="160" name="Line 115"/>
                <p:cNvCxnSpPr/>
                <p:nvPr/>
              </p:nvCxnSpPr>
              <p:spPr bwMode="auto">
                <a:xfrm>
                  <a:off x="2539" y="8383"/>
                  <a:ext cx="134" cy="0"/>
                </a:xfrm>
                <a:prstGeom prst="line">
                  <a:avLst/>
                </a:prstGeom>
                <a:noFill/>
                <a:ln w="2857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</p:cxnSp>
            <p:sp>
              <p:nvSpPr>
                <p:cNvPr id="161" name="Text Box 116"/>
                <p:cNvSpPr txBox="1">
                  <a:spLocks noChangeArrowheads="1"/>
                </p:cNvSpPr>
                <p:nvPr/>
              </p:nvSpPr>
              <p:spPr bwMode="auto">
                <a:xfrm>
                  <a:off x="1898" y="9817"/>
                  <a:ext cx="948" cy="451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rot="0" vert="horz" wrap="square" lIns="91440" tIns="45720" rIns="91440" bIns="45720" anchor="t" anchorCtr="0" upright="1">
                  <a:noAutofit/>
                </a:bodyPr>
                <a:lstStyle/>
                <a:p>
                  <a:pPr marL="0" marR="0">
                    <a:lnSpc>
                      <a:spcPct val="115000"/>
                    </a:lnSpc>
                    <a:spcBef>
                      <a:spcPts val="0"/>
                    </a:spcBef>
                    <a:spcAft>
                      <a:spcPts val="1000"/>
                    </a:spcAft>
                  </a:pPr>
                  <a:r>
                    <a:rPr lang="en-US" sz="2000" i="1" dirty="0">
                      <a:effectLst/>
                      <a:latin typeface="Times New Roman" pitchFamily="18" charset="0"/>
                      <a:ea typeface="Calibri"/>
                      <a:cs typeface="Times New Roman" pitchFamily="18" charset="0"/>
                    </a:rPr>
                    <a:t> </a:t>
                  </a:r>
                  <a:r>
                    <a:rPr lang="en-US" sz="2000" dirty="0" smtClean="0">
                      <a:effectLst/>
                      <a:latin typeface="Times New Roman" pitchFamily="18" charset="0"/>
                      <a:ea typeface="Calibri"/>
                      <a:cs typeface="Times New Roman" pitchFamily="18" charset="0"/>
                    </a:rPr>
                    <a:t>(0,0</a:t>
                  </a:r>
                  <a:r>
                    <a:rPr lang="en-US" sz="2000" dirty="0">
                      <a:effectLst/>
                      <a:latin typeface="Times New Roman" pitchFamily="18" charset="0"/>
                      <a:ea typeface="Calibri"/>
                      <a:cs typeface="Times New Roman" pitchFamily="18" charset="0"/>
                    </a:rPr>
                    <a:t>)</a:t>
                  </a:r>
                </a:p>
              </p:txBody>
            </p:sp>
            <p:sp>
              <p:nvSpPr>
                <p:cNvPr id="162" name="Text Box 117"/>
                <p:cNvSpPr txBox="1">
                  <a:spLocks noChangeArrowheads="1"/>
                </p:cNvSpPr>
                <p:nvPr/>
              </p:nvSpPr>
              <p:spPr bwMode="auto">
                <a:xfrm>
                  <a:off x="1791" y="8214"/>
                  <a:ext cx="969" cy="48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rot="0" vert="horz" wrap="square" lIns="91440" tIns="45720" rIns="91440" bIns="45720" anchor="t" anchorCtr="0" upright="1">
                  <a:noAutofit/>
                </a:bodyPr>
                <a:lstStyle/>
                <a:p>
                  <a:pPr marL="0" marR="0">
                    <a:lnSpc>
                      <a:spcPct val="115000"/>
                    </a:lnSpc>
                    <a:spcBef>
                      <a:spcPts val="0"/>
                    </a:spcBef>
                    <a:spcAft>
                      <a:spcPts val="1000"/>
                    </a:spcAft>
                  </a:pPr>
                  <a:r>
                    <a:rPr lang="en-US" sz="2000" dirty="0">
                      <a:effectLst/>
                      <a:latin typeface="Times New Roman" pitchFamily="18" charset="0"/>
                      <a:ea typeface="Calibri"/>
                      <a:cs typeface="Times New Roman" pitchFamily="18" charset="0"/>
                    </a:rPr>
                    <a:t>  </a:t>
                  </a:r>
                  <a:r>
                    <a:rPr lang="en-US" sz="2000" dirty="0" smtClean="0">
                      <a:effectLst/>
                      <a:latin typeface="Times New Roman" pitchFamily="18" charset="0"/>
                      <a:ea typeface="Calibri"/>
                      <a:cs typeface="Times New Roman" pitchFamily="18" charset="0"/>
                    </a:rPr>
                    <a:t>120</a:t>
                  </a:r>
                  <a:endParaRPr lang="en-US" sz="2000" dirty="0">
                    <a:effectLst/>
                    <a:latin typeface="Times New Roman" pitchFamily="18" charset="0"/>
                    <a:ea typeface="Calibri"/>
                    <a:cs typeface="Times New Roman" pitchFamily="18" charset="0"/>
                  </a:endParaRPr>
                </a:p>
              </p:txBody>
            </p:sp>
            <p:sp>
              <p:nvSpPr>
                <p:cNvPr id="163" name="Arc 118"/>
                <p:cNvSpPr>
                  <a:spLocks/>
                </p:cNvSpPr>
                <p:nvPr/>
              </p:nvSpPr>
              <p:spPr bwMode="auto">
                <a:xfrm rot="21439697">
                  <a:off x="2628" y="8396"/>
                  <a:ext cx="1902" cy="1764"/>
                </a:xfrm>
                <a:custGeom>
                  <a:avLst/>
                  <a:gdLst>
                    <a:gd name="T0" fmla="*/ 0 w 21248"/>
                    <a:gd name="T1" fmla="*/ 159 h 21078"/>
                    <a:gd name="T2" fmla="*/ 175 w 21248"/>
                    <a:gd name="T3" fmla="*/ 0 h 21078"/>
                    <a:gd name="T4" fmla="*/ 225 w 21248"/>
                    <a:gd name="T5" fmla="*/ 195 h 21078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21248" h="21078" fill="none" extrusionOk="0">
                      <a:moveTo>
                        <a:pt x="-1" y="17196"/>
                      </a:moveTo>
                      <a:cubicBezTo>
                        <a:pt x="1557" y="8666"/>
                        <a:pt x="8066" y="1894"/>
                        <a:pt x="16528" y="-1"/>
                      </a:cubicBezTo>
                    </a:path>
                    <a:path w="21248" h="21078" stroke="0" extrusionOk="0">
                      <a:moveTo>
                        <a:pt x="-1" y="17196"/>
                      </a:moveTo>
                      <a:cubicBezTo>
                        <a:pt x="1557" y="8666"/>
                        <a:pt x="8066" y="1894"/>
                        <a:pt x="16528" y="-1"/>
                      </a:cubicBezTo>
                      <a:lnTo>
                        <a:pt x="21248" y="21078"/>
                      </a:lnTo>
                      <a:lnTo>
                        <a:pt x="-1" y="17196"/>
                      </a:lnTo>
                      <a:close/>
                    </a:path>
                  </a:pathLst>
                </a:custGeom>
                <a:noFill/>
                <a:ln w="2857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rot="0" vert="horz" wrap="square" lIns="91440" tIns="45720" rIns="91440" bIns="45720" anchor="t" anchorCtr="0" upright="1">
                  <a:noAutofit/>
                </a:bodyPr>
                <a:lstStyle/>
                <a:p>
                  <a:endParaRPr lang="en-US" sz="2000"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164" name="Text Box 119"/>
                <p:cNvSpPr txBox="1">
                  <a:spLocks noChangeArrowheads="1"/>
                </p:cNvSpPr>
                <p:nvPr/>
              </p:nvSpPr>
              <p:spPr bwMode="auto">
                <a:xfrm>
                  <a:off x="4905" y="9693"/>
                  <a:ext cx="938" cy="43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rot="0" vert="horz" wrap="square" lIns="91440" tIns="45720" rIns="91440" bIns="45720" anchor="t" anchorCtr="0" upright="1">
                  <a:noAutofit/>
                </a:bodyPr>
                <a:lstStyle/>
                <a:p>
                  <a:pPr marL="0" marR="0">
                    <a:lnSpc>
                      <a:spcPct val="115000"/>
                    </a:lnSpc>
                    <a:spcBef>
                      <a:spcPts val="0"/>
                    </a:spcBef>
                    <a:spcAft>
                      <a:spcPts val="1000"/>
                    </a:spcAft>
                  </a:pPr>
                  <a:r>
                    <a:rPr lang="en-US" sz="2000" i="1" dirty="0">
                      <a:effectLst/>
                      <a:latin typeface="Times New Roman" pitchFamily="18" charset="0"/>
                      <a:ea typeface="Calibri"/>
                      <a:cs typeface="Times New Roman" pitchFamily="18" charset="0"/>
                    </a:rPr>
                    <a:t>t (s)</a:t>
                  </a:r>
                  <a:endParaRPr lang="en-US" sz="2000" dirty="0">
                    <a:effectLst/>
                    <a:latin typeface="Times New Roman" pitchFamily="18" charset="0"/>
                    <a:ea typeface="Calibri"/>
                    <a:cs typeface="Times New Roman" pitchFamily="18" charset="0"/>
                  </a:endParaRPr>
                </a:p>
              </p:txBody>
            </p:sp>
          </p:grpSp>
          <p:sp>
            <p:nvSpPr>
              <p:cNvPr id="146" name="Text Box 120"/>
              <p:cNvSpPr txBox="1">
                <a:spLocks noChangeArrowheads="1"/>
              </p:cNvSpPr>
              <p:nvPr/>
            </p:nvSpPr>
            <p:spPr bwMode="auto">
              <a:xfrm>
                <a:off x="6528" y="7776"/>
                <a:ext cx="1525" cy="40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pPr marL="0" marR="0">
                  <a:lnSpc>
                    <a:spcPct val="115000"/>
                  </a:lnSpc>
                  <a:spcBef>
                    <a:spcPts val="0"/>
                  </a:spcBef>
                  <a:spcAft>
                    <a:spcPts val="1000"/>
                  </a:spcAft>
                </a:pPr>
                <a:r>
                  <a:rPr lang="en-ZA" sz="2000" i="1" dirty="0">
                    <a:effectLst/>
                    <a:latin typeface="Times New Roman" pitchFamily="18" charset="0"/>
                    <a:ea typeface="Calibri"/>
                    <a:cs typeface="Times New Roman" pitchFamily="18" charset="0"/>
                  </a:rPr>
                  <a:t>v</a:t>
                </a:r>
                <a:r>
                  <a:rPr lang="en-ZA" sz="2000" dirty="0">
                    <a:effectLst/>
                    <a:latin typeface="Times New Roman" pitchFamily="18" charset="0"/>
                    <a:ea typeface="Calibri"/>
                    <a:cs typeface="Times New Roman" pitchFamily="18" charset="0"/>
                  </a:rPr>
                  <a:t>(</a:t>
                </a:r>
                <a:r>
                  <a:rPr lang="en-ZA" sz="2000" i="1" dirty="0">
                    <a:effectLst/>
                    <a:latin typeface="Times New Roman" pitchFamily="18" charset="0"/>
                    <a:ea typeface="Calibri"/>
                    <a:cs typeface="Times New Roman" pitchFamily="18" charset="0"/>
                  </a:rPr>
                  <a:t>t</a:t>
                </a:r>
                <a:r>
                  <a:rPr lang="en-ZA" sz="2000" dirty="0">
                    <a:effectLst/>
                    <a:latin typeface="Times New Roman" pitchFamily="18" charset="0"/>
                    <a:ea typeface="Calibri"/>
                    <a:cs typeface="Times New Roman" pitchFamily="18" charset="0"/>
                  </a:rPr>
                  <a:t>) (</a:t>
                </a:r>
                <a:r>
                  <a:rPr lang="en-US" sz="2000" dirty="0" smtClean="0">
                    <a:effectLst/>
                    <a:latin typeface="Times New Roman" pitchFamily="18" charset="0"/>
                    <a:ea typeface="Calibri"/>
                    <a:cs typeface="Times New Roman" pitchFamily="18" charset="0"/>
                  </a:rPr>
                  <a:t>m/s)</a:t>
                </a:r>
                <a:endParaRPr lang="en-US" sz="2000" dirty="0">
                  <a:effectLst/>
                  <a:latin typeface="Times New Roman" pitchFamily="18" charset="0"/>
                  <a:ea typeface="Calibri"/>
                  <a:cs typeface="Times New Roman" pitchFamily="18" charset="0"/>
                </a:endParaRPr>
              </a:p>
            </p:txBody>
          </p:sp>
          <p:cxnSp>
            <p:nvCxnSpPr>
              <p:cNvPr id="147" name="Line 122"/>
              <p:cNvCxnSpPr/>
              <p:nvPr/>
            </p:nvCxnSpPr>
            <p:spPr bwMode="auto">
              <a:xfrm flipV="1">
                <a:off x="9268" y="9986"/>
                <a:ext cx="0" cy="144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</p:cxnSp>
          <p:sp>
            <p:nvSpPr>
              <p:cNvPr id="148" name="Text Box 124"/>
              <p:cNvSpPr txBox="1">
                <a:spLocks noChangeArrowheads="1"/>
              </p:cNvSpPr>
              <p:nvPr/>
            </p:nvSpPr>
            <p:spPr bwMode="auto">
              <a:xfrm>
                <a:off x="7151" y="8302"/>
                <a:ext cx="603" cy="41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pPr marL="0" marR="0">
                  <a:lnSpc>
                    <a:spcPct val="115000"/>
                  </a:lnSpc>
                  <a:spcBef>
                    <a:spcPts val="0"/>
                  </a:spcBef>
                  <a:spcAft>
                    <a:spcPts val="1000"/>
                  </a:spcAft>
                </a:pPr>
                <a:r>
                  <a:rPr lang="en-US" sz="2000" dirty="0">
                    <a:effectLst/>
                    <a:latin typeface="Times New Roman" pitchFamily="18" charset="0"/>
                    <a:ea typeface="Calibri"/>
                    <a:cs typeface="Times New Roman" pitchFamily="18" charset="0"/>
                  </a:rPr>
                  <a:t>20</a:t>
                </a:r>
              </a:p>
            </p:txBody>
          </p:sp>
          <p:cxnSp>
            <p:nvCxnSpPr>
              <p:cNvPr id="149" name="Line 125"/>
              <p:cNvCxnSpPr/>
              <p:nvPr/>
            </p:nvCxnSpPr>
            <p:spPr bwMode="auto">
              <a:xfrm>
                <a:off x="7706" y="8489"/>
                <a:ext cx="144" cy="0"/>
              </a:xfrm>
              <a:prstGeom prst="line">
                <a:avLst/>
              </a:prstGeom>
              <a:noFill/>
              <a:ln w="254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</p:cxnSp>
          <p:cxnSp>
            <p:nvCxnSpPr>
              <p:cNvPr id="150" name="Line 126"/>
              <p:cNvCxnSpPr/>
              <p:nvPr/>
            </p:nvCxnSpPr>
            <p:spPr bwMode="auto">
              <a:xfrm>
                <a:off x="7866" y="8489"/>
                <a:ext cx="1402" cy="1122"/>
              </a:xfrm>
              <a:prstGeom prst="line">
                <a:avLst/>
              </a:prstGeom>
              <a:noFill/>
              <a:ln w="254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</p:cxnSp>
          <p:sp>
            <p:nvSpPr>
              <p:cNvPr id="151" name="Text Box 127"/>
              <p:cNvSpPr txBox="1">
                <a:spLocks noChangeArrowheads="1"/>
              </p:cNvSpPr>
              <p:nvPr/>
            </p:nvSpPr>
            <p:spPr bwMode="auto">
              <a:xfrm>
                <a:off x="7060" y="9923"/>
                <a:ext cx="1080" cy="39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pPr marL="0" marR="0">
                  <a:lnSpc>
                    <a:spcPct val="115000"/>
                  </a:lnSpc>
                  <a:spcBef>
                    <a:spcPts val="0"/>
                  </a:spcBef>
                  <a:spcAft>
                    <a:spcPts val="1000"/>
                  </a:spcAft>
                </a:pPr>
                <a:r>
                  <a:rPr lang="en-US" sz="2000" i="1" dirty="0">
                    <a:effectLst/>
                    <a:latin typeface="Times New Roman" pitchFamily="18" charset="0"/>
                    <a:ea typeface="Calibri"/>
                    <a:cs typeface="Times New Roman" pitchFamily="18" charset="0"/>
                  </a:rPr>
                  <a:t> </a:t>
                </a:r>
                <a:r>
                  <a:rPr lang="en-US" sz="2000" dirty="0">
                    <a:effectLst/>
                    <a:latin typeface="Times New Roman" pitchFamily="18" charset="0"/>
                    <a:ea typeface="Calibri"/>
                    <a:cs typeface="Times New Roman" pitchFamily="18" charset="0"/>
                  </a:rPr>
                  <a:t>(0,0)</a:t>
                </a:r>
              </a:p>
            </p:txBody>
          </p:sp>
          <p:cxnSp>
            <p:nvCxnSpPr>
              <p:cNvPr id="152" name="Line 128"/>
              <p:cNvCxnSpPr/>
              <p:nvPr/>
            </p:nvCxnSpPr>
            <p:spPr bwMode="auto">
              <a:xfrm>
                <a:off x="7736" y="9611"/>
                <a:ext cx="144" cy="0"/>
              </a:xfrm>
              <a:prstGeom prst="line">
                <a:avLst/>
              </a:prstGeom>
              <a:noFill/>
              <a:ln w="254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</p:cxnSp>
          <p:sp>
            <p:nvSpPr>
              <p:cNvPr id="153" name="Text Box 129"/>
              <p:cNvSpPr txBox="1">
                <a:spLocks noChangeArrowheads="1"/>
              </p:cNvSpPr>
              <p:nvPr/>
            </p:nvSpPr>
            <p:spPr bwMode="auto">
              <a:xfrm>
                <a:off x="10153" y="9799"/>
                <a:ext cx="938" cy="4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pPr marL="0" marR="0">
                  <a:lnSpc>
                    <a:spcPct val="115000"/>
                  </a:lnSpc>
                  <a:spcBef>
                    <a:spcPts val="0"/>
                  </a:spcBef>
                  <a:spcAft>
                    <a:spcPts val="1000"/>
                  </a:spcAft>
                </a:pPr>
                <a:r>
                  <a:rPr lang="en-US" sz="2000" i="1" dirty="0">
                    <a:effectLst/>
                    <a:latin typeface="Times New Roman" pitchFamily="18" charset="0"/>
                    <a:ea typeface="Calibri"/>
                    <a:cs typeface="Times New Roman" pitchFamily="18" charset="0"/>
                  </a:rPr>
                  <a:t>t (s)</a:t>
                </a:r>
                <a:endParaRPr lang="en-US" sz="2000" dirty="0">
                  <a:effectLst/>
                  <a:latin typeface="Times New Roman" pitchFamily="18" charset="0"/>
                  <a:ea typeface="Calibri"/>
                  <a:cs typeface="Times New Roman" pitchFamily="18" charset="0"/>
                </a:endParaRPr>
              </a:p>
            </p:txBody>
          </p:sp>
          <p:sp>
            <p:nvSpPr>
              <p:cNvPr id="154" name="Text Box 130"/>
              <p:cNvSpPr txBox="1">
                <a:spLocks noChangeArrowheads="1"/>
              </p:cNvSpPr>
              <p:nvPr/>
            </p:nvSpPr>
            <p:spPr bwMode="auto">
              <a:xfrm>
                <a:off x="7272" y="9362"/>
                <a:ext cx="676" cy="47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pPr marL="0" marR="0">
                  <a:lnSpc>
                    <a:spcPct val="115000"/>
                  </a:lnSpc>
                  <a:spcBef>
                    <a:spcPts val="0"/>
                  </a:spcBef>
                  <a:spcAft>
                    <a:spcPts val="1000"/>
                  </a:spcAft>
                </a:pPr>
                <a:r>
                  <a:rPr lang="en-US" sz="2000" i="1" dirty="0">
                    <a:effectLst/>
                    <a:latin typeface="Times New Roman" pitchFamily="18" charset="0"/>
                    <a:ea typeface="Calibri"/>
                    <a:cs typeface="Times New Roman" pitchFamily="18" charset="0"/>
                  </a:rPr>
                  <a:t> </a:t>
                </a:r>
                <a:r>
                  <a:rPr lang="en-US" sz="2000" i="1" dirty="0" err="1" smtClean="0">
                    <a:effectLst/>
                    <a:latin typeface="Times New Roman" pitchFamily="18" charset="0"/>
                    <a:ea typeface="Calibri"/>
                    <a:cs typeface="Times New Roman" pitchFamily="18" charset="0"/>
                  </a:rPr>
                  <a:t>v</a:t>
                </a:r>
                <a:r>
                  <a:rPr lang="en-US" sz="2000" i="1" baseline="-25000" dirty="0" err="1" smtClean="0">
                    <a:effectLst/>
                    <a:latin typeface="Times New Roman" pitchFamily="18" charset="0"/>
                    <a:ea typeface="Calibri"/>
                    <a:cs typeface="Times New Roman" pitchFamily="18" charset="0"/>
                  </a:rPr>
                  <a:t>f</a:t>
                </a:r>
                <a:endParaRPr lang="en-US" sz="2000" dirty="0">
                  <a:effectLst/>
                  <a:latin typeface="Times New Roman" pitchFamily="18" charset="0"/>
                  <a:ea typeface="Calibri"/>
                  <a:cs typeface="Times New Roman" pitchFamily="18" charset="0"/>
                </a:endParaRPr>
              </a:p>
            </p:txBody>
          </p:sp>
          <p:sp>
            <p:nvSpPr>
              <p:cNvPr id="155" name="Text Box 131"/>
              <p:cNvSpPr txBox="1">
                <a:spLocks noChangeArrowheads="1"/>
              </p:cNvSpPr>
              <p:nvPr/>
            </p:nvSpPr>
            <p:spPr bwMode="auto">
              <a:xfrm>
                <a:off x="8973" y="10048"/>
                <a:ext cx="671" cy="461"/>
              </a:xfrm>
              <a:prstGeom prst="rect">
                <a:avLst/>
              </a:prstGeom>
              <a:noFill/>
              <a:ln w="25400">
                <a:noFill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pPr marL="0" marR="0">
                  <a:lnSpc>
                    <a:spcPct val="115000"/>
                  </a:lnSpc>
                  <a:spcBef>
                    <a:spcPts val="0"/>
                  </a:spcBef>
                  <a:spcAft>
                    <a:spcPts val="1000"/>
                  </a:spcAft>
                </a:pPr>
                <a:r>
                  <a:rPr lang="en-US" sz="2000" dirty="0">
                    <a:effectLst/>
                    <a:latin typeface="Times New Roman" pitchFamily="18" charset="0"/>
                    <a:ea typeface="Calibri"/>
                    <a:cs typeface="Times New Roman" pitchFamily="18" charset="0"/>
                  </a:rPr>
                  <a:t>10</a:t>
                </a:r>
              </a:p>
            </p:txBody>
          </p:sp>
        </p:grpSp>
        <p:sp>
          <p:nvSpPr>
            <p:cNvPr id="142" name="Rectangle 141"/>
            <p:cNvSpPr/>
            <p:nvPr/>
          </p:nvSpPr>
          <p:spPr>
            <a:xfrm>
              <a:off x="552259" y="1334161"/>
              <a:ext cx="971741" cy="41787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lnSpc>
                  <a:spcPct val="115000"/>
                </a:lnSpc>
                <a:spcAft>
                  <a:spcPts val="1000"/>
                </a:spcAft>
              </a:pPr>
              <a:r>
                <a:rPr lang="en-ZA" sz="2000" i="1" dirty="0">
                  <a:latin typeface="Times New Roman" pitchFamily="18" charset="0"/>
                  <a:ea typeface="Calibri"/>
                  <a:cs typeface="Times New Roman" pitchFamily="18" charset="0"/>
                </a:rPr>
                <a:t>x</a:t>
              </a:r>
              <a:r>
                <a:rPr lang="en-ZA" sz="2000" dirty="0">
                  <a:latin typeface="Times New Roman" pitchFamily="18" charset="0"/>
                  <a:ea typeface="Calibri"/>
                  <a:cs typeface="Times New Roman" pitchFamily="18" charset="0"/>
                </a:rPr>
                <a:t>(</a:t>
              </a:r>
              <a:r>
                <a:rPr lang="en-ZA" sz="2000" i="1" dirty="0">
                  <a:latin typeface="Times New Roman" pitchFamily="18" charset="0"/>
                  <a:ea typeface="Calibri"/>
                  <a:cs typeface="Times New Roman" pitchFamily="18" charset="0"/>
                </a:rPr>
                <a:t>t</a:t>
              </a:r>
              <a:r>
                <a:rPr lang="en-ZA" sz="2000" dirty="0">
                  <a:latin typeface="Times New Roman" pitchFamily="18" charset="0"/>
                  <a:ea typeface="Calibri"/>
                  <a:cs typeface="Times New Roman" pitchFamily="18" charset="0"/>
                </a:rPr>
                <a:t>) (m)</a:t>
              </a:r>
              <a:endParaRPr lang="en-US" sz="2000" dirty="0">
                <a:latin typeface="Times New Roman" pitchFamily="18" charset="0"/>
                <a:ea typeface="Calibri"/>
                <a:cs typeface="Times New Roman" pitchFamily="18" charset="0"/>
              </a:endParaRPr>
            </a:p>
          </p:txBody>
        </p:sp>
        <p:cxnSp>
          <p:nvCxnSpPr>
            <p:cNvPr id="143" name="Line 112"/>
            <p:cNvCxnSpPr/>
            <p:nvPr/>
          </p:nvCxnSpPr>
          <p:spPr bwMode="auto">
            <a:xfrm>
              <a:off x="6074386" y="4038600"/>
              <a:ext cx="2002814" cy="0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 type="arrow" w="sm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cxnSp>
          <p:nvCxnSpPr>
            <p:cNvPr id="144" name="Line 114"/>
            <p:cNvCxnSpPr/>
            <p:nvPr/>
          </p:nvCxnSpPr>
          <p:spPr bwMode="auto">
            <a:xfrm flipV="1">
              <a:off x="6069758" y="1447563"/>
              <a:ext cx="26242" cy="2591477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 type="arrow" w="sm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</p:grpSp>
    </p:spTree>
    <p:extLst>
      <p:ext uri="{BB962C8B-B14F-4D97-AF65-F5344CB8AC3E}">
        <p14:creationId xmlns:p14="http://schemas.microsoft.com/office/powerpoint/2010/main" xmlns="" val="341610718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164514" y="2621340"/>
            <a:ext cx="824265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9600" dirty="0" smtClean="0"/>
              <a:t>X</a:t>
            </a:r>
            <a:endParaRPr lang="en-US" sz="9600" dirty="0"/>
          </a:p>
        </p:txBody>
      </p:sp>
    </p:spTree>
    <p:extLst>
      <p:ext uri="{BB962C8B-B14F-4D97-AF65-F5344CB8AC3E}">
        <p14:creationId xmlns:p14="http://schemas.microsoft.com/office/powerpoint/2010/main" xmlns="" val="43284795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Rectangle 27"/>
          <p:cNvSpPr>
            <a:spLocks noChangeArrowheads="1"/>
          </p:cNvSpPr>
          <p:nvPr/>
        </p:nvSpPr>
        <p:spPr bwMode="auto">
          <a:xfrm>
            <a:off x="381000" y="84891"/>
            <a:ext cx="8298537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b="0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The motion of an object along a straight horizontal path is shown by the graphs below. Determine the velocity of the object at 10 seconds. </a:t>
            </a:r>
            <a:endParaRPr kumimoji="0" lang="en-US" b="0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231957" y="609600"/>
            <a:ext cx="8294816" cy="4193607"/>
          </a:xfrm>
          <a:prstGeom prst="rect">
            <a:avLst/>
          </a:prstGeom>
          <a:noFill/>
        </p:spPr>
      </p:sp>
      <p:grpSp>
        <p:nvGrpSpPr>
          <p:cNvPr id="41" name="Group 40"/>
          <p:cNvGrpSpPr/>
          <p:nvPr/>
        </p:nvGrpSpPr>
        <p:grpSpPr>
          <a:xfrm>
            <a:off x="489257" y="1143899"/>
            <a:ext cx="8429500" cy="3732901"/>
            <a:chOff x="489257" y="1296299"/>
            <a:chExt cx="8429500" cy="3732901"/>
          </a:xfrm>
        </p:grpSpPr>
        <p:cxnSp>
          <p:nvCxnSpPr>
            <p:cNvPr id="36" name="Line 112"/>
            <p:cNvCxnSpPr/>
            <p:nvPr/>
          </p:nvCxnSpPr>
          <p:spPr bwMode="auto">
            <a:xfrm>
              <a:off x="1501306" y="4495447"/>
              <a:ext cx="2002814" cy="0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 type="arrow" w="sm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grpSp>
          <p:nvGrpSpPr>
            <p:cNvPr id="40" name="Group 39"/>
            <p:cNvGrpSpPr/>
            <p:nvPr/>
          </p:nvGrpSpPr>
          <p:grpSpPr>
            <a:xfrm>
              <a:off x="489257" y="1296299"/>
              <a:ext cx="8429500" cy="3732901"/>
              <a:chOff x="489257" y="1295651"/>
              <a:chExt cx="8429500" cy="3732901"/>
            </a:xfrm>
          </p:grpSpPr>
          <p:grpSp>
            <p:nvGrpSpPr>
              <p:cNvPr id="58" name="Group 57"/>
              <p:cNvGrpSpPr>
                <a:grpSpLocks/>
              </p:cNvGrpSpPr>
              <p:nvPr/>
            </p:nvGrpSpPr>
            <p:grpSpPr bwMode="auto">
              <a:xfrm>
                <a:off x="489257" y="1295651"/>
                <a:ext cx="8429500" cy="3732901"/>
                <a:chOff x="899" y="2292"/>
                <a:chExt cx="9513" cy="3000"/>
              </a:xfrm>
            </p:grpSpPr>
            <p:sp>
              <p:nvSpPr>
                <p:cNvPr id="59" name="Text Box 61"/>
                <p:cNvSpPr txBox="1">
                  <a:spLocks noChangeArrowheads="1"/>
                </p:cNvSpPr>
                <p:nvPr/>
              </p:nvSpPr>
              <p:spPr bwMode="auto">
                <a:xfrm>
                  <a:off x="899" y="2292"/>
                  <a:ext cx="1340" cy="369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rot="0" vert="horz" wrap="square" lIns="91440" tIns="45720" rIns="91440" bIns="45720" anchor="t" anchorCtr="0" upright="1">
                  <a:noAutofit/>
                </a:bodyPr>
                <a:lstStyle/>
                <a:p>
                  <a:pPr marL="0" marR="0">
                    <a:lnSpc>
                      <a:spcPct val="115000"/>
                    </a:lnSpc>
                    <a:spcBef>
                      <a:spcPts val="0"/>
                    </a:spcBef>
                    <a:spcAft>
                      <a:spcPts val="1000"/>
                    </a:spcAft>
                  </a:pPr>
                  <a:r>
                    <a:rPr lang="en-ZA" sz="2000" i="1" dirty="0">
                      <a:effectLst/>
                      <a:latin typeface="Times New Roman" pitchFamily="18" charset="0"/>
                      <a:ea typeface="Calibri"/>
                      <a:cs typeface="Times New Roman" pitchFamily="18" charset="0"/>
                    </a:rPr>
                    <a:t>x</a:t>
                  </a:r>
                  <a:r>
                    <a:rPr lang="en-ZA" sz="2000" dirty="0">
                      <a:effectLst/>
                      <a:latin typeface="Times New Roman" pitchFamily="18" charset="0"/>
                      <a:ea typeface="Calibri"/>
                      <a:cs typeface="Times New Roman" pitchFamily="18" charset="0"/>
                    </a:rPr>
                    <a:t>(</a:t>
                  </a:r>
                  <a:r>
                    <a:rPr lang="en-ZA" sz="2000" i="1" dirty="0">
                      <a:effectLst/>
                      <a:latin typeface="Times New Roman" pitchFamily="18" charset="0"/>
                      <a:ea typeface="Calibri"/>
                      <a:cs typeface="Times New Roman" pitchFamily="18" charset="0"/>
                    </a:rPr>
                    <a:t>t</a:t>
                  </a:r>
                  <a:r>
                    <a:rPr lang="en-ZA" sz="2000" dirty="0">
                      <a:effectLst/>
                      <a:latin typeface="Times New Roman" pitchFamily="18" charset="0"/>
                      <a:ea typeface="Calibri"/>
                      <a:cs typeface="Times New Roman" pitchFamily="18" charset="0"/>
                    </a:rPr>
                    <a:t>) (m)</a:t>
                  </a:r>
                  <a:endParaRPr lang="en-US" sz="2000" dirty="0">
                    <a:effectLst/>
                    <a:latin typeface="Times New Roman" pitchFamily="18" charset="0"/>
                    <a:ea typeface="Calibri"/>
                    <a:cs typeface="Times New Roman" pitchFamily="18" charset="0"/>
                  </a:endParaRPr>
                </a:p>
              </p:txBody>
            </p:sp>
            <p:cxnSp>
              <p:nvCxnSpPr>
                <p:cNvPr id="61" name="Line 63"/>
                <p:cNvCxnSpPr/>
                <p:nvPr/>
              </p:nvCxnSpPr>
              <p:spPr bwMode="auto">
                <a:xfrm flipV="1">
                  <a:off x="3443" y="4866"/>
                  <a:ext cx="0" cy="120"/>
                </a:xfrm>
                <a:prstGeom prst="line">
                  <a:avLst/>
                </a:prstGeom>
                <a:noFill/>
                <a:ln w="2540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</p:cxnSp>
            <p:cxnSp>
              <p:nvCxnSpPr>
                <p:cNvPr id="63" name="Line 65"/>
                <p:cNvCxnSpPr/>
                <p:nvPr/>
              </p:nvCxnSpPr>
              <p:spPr bwMode="auto">
                <a:xfrm>
                  <a:off x="1933" y="3026"/>
                  <a:ext cx="134" cy="0"/>
                </a:xfrm>
                <a:prstGeom prst="line">
                  <a:avLst/>
                </a:prstGeom>
                <a:noFill/>
                <a:ln w="2540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</p:cxnSp>
            <p:sp>
              <p:nvSpPr>
                <p:cNvPr id="64" name="Text Box 66"/>
                <p:cNvSpPr txBox="1">
                  <a:spLocks noChangeArrowheads="1"/>
                </p:cNvSpPr>
                <p:nvPr/>
              </p:nvSpPr>
              <p:spPr bwMode="auto">
                <a:xfrm>
                  <a:off x="1293" y="4802"/>
                  <a:ext cx="912" cy="39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rot="0" vert="horz" wrap="square" lIns="91440" tIns="45720" rIns="91440" bIns="45720" anchor="t" anchorCtr="0" upright="1">
                  <a:noAutofit/>
                </a:bodyPr>
                <a:lstStyle/>
                <a:p>
                  <a:pPr marL="0" marR="0">
                    <a:lnSpc>
                      <a:spcPct val="115000"/>
                    </a:lnSpc>
                    <a:spcBef>
                      <a:spcPts val="0"/>
                    </a:spcBef>
                    <a:spcAft>
                      <a:spcPts val="1000"/>
                    </a:spcAft>
                  </a:pPr>
                  <a:r>
                    <a:rPr lang="en-US" sz="2000" i="1" dirty="0">
                      <a:effectLst/>
                      <a:latin typeface="Times New Roman" pitchFamily="18" charset="0"/>
                      <a:ea typeface="Calibri"/>
                      <a:cs typeface="Times New Roman" pitchFamily="18" charset="0"/>
                    </a:rPr>
                    <a:t> </a:t>
                  </a:r>
                  <a:r>
                    <a:rPr lang="en-US" sz="2000" dirty="0">
                      <a:effectLst/>
                      <a:latin typeface="Times New Roman" pitchFamily="18" charset="0"/>
                      <a:ea typeface="Calibri"/>
                      <a:cs typeface="Times New Roman" pitchFamily="18" charset="0"/>
                    </a:rPr>
                    <a:t>(0,0)</a:t>
                  </a:r>
                </a:p>
              </p:txBody>
            </p:sp>
            <p:sp>
              <p:nvSpPr>
                <p:cNvPr id="65" name="Text Box 67"/>
                <p:cNvSpPr txBox="1">
                  <a:spLocks noChangeArrowheads="1"/>
                </p:cNvSpPr>
                <p:nvPr/>
              </p:nvSpPr>
              <p:spPr bwMode="auto">
                <a:xfrm>
                  <a:off x="1207" y="2842"/>
                  <a:ext cx="971" cy="357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rot="0" vert="horz" wrap="square" lIns="91440" tIns="45720" rIns="91440" bIns="45720" anchor="t" anchorCtr="0" upright="1">
                  <a:noAutofit/>
                </a:bodyPr>
                <a:lstStyle/>
                <a:p>
                  <a:pPr marL="0" marR="0">
                    <a:lnSpc>
                      <a:spcPct val="115000"/>
                    </a:lnSpc>
                    <a:spcBef>
                      <a:spcPts val="0"/>
                    </a:spcBef>
                    <a:spcAft>
                      <a:spcPts val="1000"/>
                    </a:spcAft>
                  </a:pPr>
                  <a:r>
                    <a:rPr lang="en-US" sz="2000" dirty="0">
                      <a:effectLst/>
                      <a:latin typeface="Times New Roman" pitchFamily="18" charset="0"/>
                      <a:ea typeface="Calibri"/>
                      <a:cs typeface="Times New Roman" pitchFamily="18" charset="0"/>
                    </a:rPr>
                    <a:t>  </a:t>
                  </a:r>
                  <a:r>
                    <a:rPr lang="en-US" sz="2000" dirty="0" smtClean="0">
                      <a:effectLst/>
                      <a:latin typeface="Times New Roman" pitchFamily="18" charset="0"/>
                      <a:ea typeface="Calibri"/>
                      <a:cs typeface="Times New Roman" pitchFamily="18" charset="0"/>
                    </a:rPr>
                    <a:t>200</a:t>
                  </a:r>
                  <a:endParaRPr lang="en-US" sz="2000" dirty="0">
                    <a:effectLst/>
                    <a:latin typeface="Times New Roman" pitchFamily="18" charset="0"/>
                    <a:ea typeface="Calibri"/>
                    <a:cs typeface="Times New Roman" pitchFamily="18" charset="0"/>
                  </a:endParaRPr>
                </a:p>
              </p:txBody>
            </p:sp>
            <p:sp>
              <p:nvSpPr>
                <p:cNvPr id="66" name="Arc 68"/>
                <p:cNvSpPr>
                  <a:spLocks/>
                </p:cNvSpPr>
                <p:nvPr/>
              </p:nvSpPr>
              <p:spPr bwMode="auto">
                <a:xfrm rot="21444935">
                  <a:off x="2037" y="3056"/>
                  <a:ext cx="1915" cy="1809"/>
                </a:xfrm>
                <a:custGeom>
                  <a:avLst/>
                  <a:gdLst>
                    <a:gd name="T0" fmla="*/ 0 w 21248"/>
                    <a:gd name="T1" fmla="*/ 159 h 21078"/>
                    <a:gd name="T2" fmla="*/ 175 w 21248"/>
                    <a:gd name="T3" fmla="*/ 0 h 21078"/>
                    <a:gd name="T4" fmla="*/ 225 w 21248"/>
                    <a:gd name="T5" fmla="*/ 195 h 21078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21248" h="21078" fill="none" extrusionOk="0">
                      <a:moveTo>
                        <a:pt x="-1" y="17196"/>
                      </a:moveTo>
                      <a:cubicBezTo>
                        <a:pt x="1557" y="8666"/>
                        <a:pt x="8066" y="1894"/>
                        <a:pt x="16528" y="-1"/>
                      </a:cubicBezTo>
                    </a:path>
                    <a:path w="21248" h="21078" stroke="0" extrusionOk="0">
                      <a:moveTo>
                        <a:pt x="-1" y="17196"/>
                      </a:moveTo>
                      <a:cubicBezTo>
                        <a:pt x="1557" y="8666"/>
                        <a:pt x="8066" y="1894"/>
                        <a:pt x="16528" y="-1"/>
                      </a:cubicBezTo>
                      <a:lnTo>
                        <a:pt x="21248" y="21078"/>
                      </a:lnTo>
                      <a:lnTo>
                        <a:pt x="-1" y="17196"/>
                      </a:lnTo>
                      <a:close/>
                    </a:path>
                  </a:pathLst>
                </a:custGeom>
                <a:noFill/>
                <a:ln w="2540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rot="0" vert="horz" wrap="square" lIns="91440" tIns="45720" rIns="91440" bIns="45720" anchor="t" anchorCtr="0" upright="1">
                  <a:noAutofit/>
                </a:bodyPr>
                <a:lstStyle/>
                <a:p>
                  <a:endParaRPr lang="en-US" sz="2000"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67" name="Text Box 69"/>
                <p:cNvSpPr txBox="1">
                  <a:spLocks noChangeArrowheads="1"/>
                </p:cNvSpPr>
                <p:nvPr/>
              </p:nvSpPr>
              <p:spPr bwMode="auto">
                <a:xfrm>
                  <a:off x="4311" y="4656"/>
                  <a:ext cx="938" cy="43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rot="0" vert="horz" wrap="square" lIns="91440" tIns="45720" rIns="91440" bIns="45720" anchor="t" anchorCtr="0" upright="1">
                  <a:noAutofit/>
                </a:bodyPr>
                <a:lstStyle/>
                <a:p>
                  <a:pPr marL="0" marR="0">
                    <a:lnSpc>
                      <a:spcPct val="115000"/>
                    </a:lnSpc>
                    <a:spcBef>
                      <a:spcPts val="0"/>
                    </a:spcBef>
                    <a:spcAft>
                      <a:spcPts val="1000"/>
                    </a:spcAft>
                  </a:pPr>
                  <a:r>
                    <a:rPr lang="en-US" sz="2000" i="1" dirty="0">
                      <a:effectLst/>
                      <a:latin typeface="Times New Roman" pitchFamily="18" charset="0"/>
                      <a:ea typeface="Calibri"/>
                      <a:cs typeface="Times New Roman" pitchFamily="18" charset="0"/>
                    </a:rPr>
                    <a:t>t (s)</a:t>
                  </a:r>
                  <a:endParaRPr lang="en-US" sz="2000" dirty="0">
                    <a:effectLst/>
                    <a:latin typeface="Times New Roman" pitchFamily="18" charset="0"/>
                    <a:ea typeface="Calibri"/>
                    <a:cs typeface="Times New Roman" pitchFamily="18" charset="0"/>
                  </a:endParaRPr>
                </a:p>
              </p:txBody>
            </p:sp>
            <p:sp>
              <p:nvSpPr>
                <p:cNvPr id="68" name="Text Box 70"/>
                <p:cNvSpPr txBox="1">
                  <a:spLocks noChangeArrowheads="1"/>
                </p:cNvSpPr>
                <p:nvPr/>
              </p:nvSpPr>
              <p:spPr bwMode="auto">
                <a:xfrm>
                  <a:off x="1293" y="4312"/>
                  <a:ext cx="807" cy="33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rot="0" vert="horz" wrap="square" lIns="91440" tIns="45720" rIns="91440" bIns="45720" anchor="t" anchorCtr="0" upright="1">
                  <a:noAutofit/>
                </a:bodyPr>
                <a:lstStyle/>
                <a:p>
                  <a:pPr marL="0" marR="0">
                    <a:lnSpc>
                      <a:spcPct val="115000"/>
                    </a:lnSpc>
                    <a:spcBef>
                      <a:spcPts val="0"/>
                    </a:spcBef>
                    <a:spcAft>
                      <a:spcPts val="1000"/>
                    </a:spcAft>
                  </a:pPr>
                  <a:r>
                    <a:rPr lang="en-US" sz="2000" dirty="0">
                      <a:effectLst/>
                      <a:latin typeface="Times New Roman" pitchFamily="18" charset="0"/>
                      <a:ea typeface="Calibri"/>
                      <a:cs typeface="Times New Roman" pitchFamily="18" charset="0"/>
                    </a:rPr>
                    <a:t>  </a:t>
                  </a:r>
                  <a:r>
                    <a:rPr lang="en-US" sz="2000" dirty="0" smtClean="0">
                      <a:effectLst/>
                      <a:latin typeface="Times New Roman" pitchFamily="18" charset="0"/>
                      <a:ea typeface="Calibri"/>
                      <a:cs typeface="Times New Roman" pitchFamily="18" charset="0"/>
                    </a:rPr>
                    <a:t>40</a:t>
                  </a:r>
                  <a:endParaRPr lang="en-US" sz="2000" dirty="0">
                    <a:effectLst/>
                    <a:latin typeface="Times New Roman" pitchFamily="18" charset="0"/>
                    <a:ea typeface="Calibri"/>
                    <a:cs typeface="Times New Roman" pitchFamily="18" charset="0"/>
                  </a:endParaRPr>
                </a:p>
              </p:txBody>
            </p:sp>
            <p:cxnSp>
              <p:nvCxnSpPr>
                <p:cNvPr id="69" name="Line 71"/>
                <p:cNvCxnSpPr/>
                <p:nvPr/>
              </p:nvCxnSpPr>
              <p:spPr bwMode="auto">
                <a:xfrm>
                  <a:off x="1923" y="4496"/>
                  <a:ext cx="134" cy="0"/>
                </a:xfrm>
                <a:prstGeom prst="line">
                  <a:avLst/>
                </a:prstGeom>
                <a:noFill/>
                <a:ln w="2540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</p:cxnSp>
            <p:sp>
              <p:nvSpPr>
                <p:cNvPr id="70" name="Text Box 72"/>
                <p:cNvSpPr txBox="1">
                  <a:spLocks noChangeArrowheads="1"/>
                </p:cNvSpPr>
                <p:nvPr/>
              </p:nvSpPr>
              <p:spPr bwMode="auto">
                <a:xfrm>
                  <a:off x="3099" y="4919"/>
                  <a:ext cx="671" cy="37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rot="0" vert="horz" wrap="square" lIns="91440" tIns="45720" rIns="91440" bIns="45720" anchor="t" anchorCtr="0" upright="1">
                  <a:noAutofit/>
                </a:bodyPr>
                <a:lstStyle/>
                <a:p>
                  <a:pPr marL="0" marR="0">
                    <a:lnSpc>
                      <a:spcPct val="115000"/>
                    </a:lnSpc>
                    <a:spcBef>
                      <a:spcPts val="0"/>
                    </a:spcBef>
                    <a:spcAft>
                      <a:spcPts val="1000"/>
                    </a:spcAft>
                  </a:pPr>
                  <a:r>
                    <a:rPr lang="en-US" sz="2000" i="1" dirty="0">
                      <a:effectLst/>
                      <a:latin typeface="Times New Roman" pitchFamily="18" charset="0"/>
                      <a:ea typeface="Calibri"/>
                      <a:cs typeface="Times New Roman" pitchFamily="18" charset="0"/>
                    </a:rPr>
                    <a:t> </a:t>
                  </a:r>
                  <a:r>
                    <a:rPr lang="en-US" sz="2000" dirty="0" smtClean="0">
                      <a:latin typeface="Times New Roman" pitchFamily="18" charset="0"/>
                      <a:ea typeface="Calibri"/>
                      <a:cs typeface="Times New Roman" pitchFamily="18" charset="0"/>
                    </a:rPr>
                    <a:t>10</a:t>
                  </a:r>
                  <a:endParaRPr lang="en-US" sz="2000" dirty="0">
                    <a:effectLst/>
                    <a:latin typeface="Times New Roman" pitchFamily="18" charset="0"/>
                    <a:ea typeface="Calibri"/>
                    <a:cs typeface="Times New Roman" pitchFamily="18" charset="0"/>
                  </a:endParaRPr>
                </a:p>
              </p:txBody>
            </p:sp>
            <p:grpSp>
              <p:nvGrpSpPr>
                <p:cNvPr id="71" name="Group 70"/>
                <p:cNvGrpSpPr>
                  <a:grpSpLocks/>
                </p:cNvGrpSpPr>
                <p:nvPr/>
              </p:nvGrpSpPr>
              <p:grpSpPr bwMode="auto">
                <a:xfrm>
                  <a:off x="5851" y="2292"/>
                  <a:ext cx="4561" cy="2931"/>
                  <a:chOff x="5851" y="2292"/>
                  <a:chExt cx="4561" cy="2931"/>
                </a:xfrm>
              </p:grpSpPr>
              <p:sp>
                <p:nvSpPr>
                  <p:cNvPr id="72" name="Text Box 74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5851" y="2292"/>
                    <a:ext cx="1532" cy="369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 xmlns="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xmlns="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rot="0" vert="horz" wrap="square" lIns="91440" tIns="45720" rIns="91440" bIns="45720" anchor="t" anchorCtr="0" upright="1">
                    <a:noAutofit/>
                  </a:bodyPr>
                  <a:lstStyle/>
                  <a:p>
                    <a:pPr marL="0" marR="0">
                      <a:lnSpc>
                        <a:spcPct val="115000"/>
                      </a:lnSpc>
                      <a:spcBef>
                        <a:spcPts val="0"/>
                      </a:spcBef>
                      <a:spcAft>
                        <a:spcPts val="1000"/>
                      </a:spcAft>
                    </a:pPr>
                    <a:r>
                      <a:rPr lang="en-ZA" sz="2000" i="1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rPr>
                      <a:t>v</a:t>
                    </a:r>
                    <a:r>
                      <a:rPr lang="en-ZA" sz="20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rPr>
                      <a:t>(</a:t>
                    </a:r>
                    <a:r>
                      <a:rPr lang="en-ZA" sz="2000" i="1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rPr>
                      <a:t>t</a:t>
                    </a:r>
                    <a:r>
                      <a:rPr lang="en-ZA" sz="20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rPr>
                      <a:t>) (</a:t>
                    </a:r>
                    <a:r>
                      <a:rPr lang="en-US" sz="2000" dirty="0" smtClean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rPr>
                      <a:t>m/s)</a:t>
                    </a:r>
                    <a:endParaRPr lang="en-US" sz="2000" dirty="0">
                      <a:effectLst/>
                      <a:latin typeface="Times New Roman" pitchFamily="18" charset="0"/>
                      <a:ea typeface="Calibri"/>
                      <a:cs typeface="Times New Roman" pitchFamily="18" charset="0"/>
                    </a:endParaRPr>
                  </a:p>
                </p:txBody>
              </p:sp>
              <p:cxnSp>
                <p:nvCxnSpPr>
                  <p:cNvPr id="74" name="Line 76"/>
                  <p:cNvCxnSpPr/>
                  <p:nvPr/>
                </p:nvCxnSpPr>
                <p:spPr bwMode="auto">
                  <a:xfrm flipV="1">
                    <a:off x="8631" y="4842"/>
                    <a:ext cx="0" cy="144"/>
                  </a:xfrm>
                  <a:prstGeom prst="line">
                    <a:avLst/>
                  </a:prstGeom>
                  <a:noFill/>
                  <a:ln w="25400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 xmlns="">
                        <a:noFill/>
                      </a14:hiddenFill>
                    </a:ext>
                  </a:extLst>
                </p:spPr>
              </p:cxnSp>
              <p:sp>
                <p:nvSpPr>
                  <p:cNvPr id="76" name="Text Box 78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6562" y="2843"/>
                    <a:ext cx="603" cy="416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 xmlns="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xmlns="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rot="0" vert="horz" wrap="square" lIns="91440" tIns="45720" rIns="91440" bIns="45720" anchor="t" anchorCtr="0" upright="1">
                    <a:noAutofit/>
                  </a:bodyPr>
                  <a:lstStyle/>
                  <a:p>
                    <a:pPr marL="0" marR="0">
                      <a:lnSpc>
                        <a:spcPct val="115000"/>
                      </a:lnSpc>
                      <a:spcBef>
                        <a:spcPts val="0"/>
                      </a:spcBef>
                      <a:spcAft>
                        <a:spcPts val="1000"/>
                      </a:spcAft>
                    </a:pPr>
                    <a:r>
                      <a:rPr lang="en-US" sz="2000" dirty="0" smtClean="0">
                        <a:latin typeface="Times New Roman" pitchFamily="18" charset="0"/>
                        <a:ea typeface="Calibri"/>
                        <a:cs typeface="Times New Roman" pitchFamily="18" charset="0"/>
                      </a:rPr>
                      <a:t>25</a:t>
                    </a:r>
                    <a:endParaRPr lang="en-US" sz="2000" dirty="0">
                      <a:effectLst/>
                      <a:latin typeface="Times New Roman" pitchFamily="18" charset="0"/>
                      <a:ea typeface="Calibri"/>
                      <a:cs typeface="Times New Roman" pitchFamily="18" charset="0"/>
                    </a:endParaRPr>
                  </a:p>
                </p:txBody>
              </p:sp>
              <p:cxnSp>
                <p:nvCxnSpPr>
                  <p:cNvPr id="77" name="Line 79"/>
                  <p:cNvCxnSpPr/>
                  <p:nvPr/>
                </p:nvCxnSpPr>
                <p:spPr bwMode="auto">
                  <a:xfrm>
                    <a:off x="7064" y="3026"/>
                    <a:ext cx="144" cy="0"/>
                  </a:xfrm>
                  <a:prstGeom prst="line">
                    <a:avLst/>
                  </a:prstGeom>
                  <a:noFill/>
                  <a:ln w="25400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 xmlns="">
                        <a:noFill/>
                      </a14:hiddenFill>
                    </a:ext>
                  </a:extLst>
                </p:spPr>
              </p:cxnSp>
              <p:cxnSp>
                <p:nvCxnSpPr>
                  <p:cNvPr id="78" name="Line 80"/>
                  <p:cNvCxnSpPr/>
                  <p:nvPr/>
                </p:nvCxnSpPr>
                <p:spPr bwMode="auto">
                  <a:xfrm>
                    <a:off x="7226" y="3021"/>
                    <a:ext cx="1405" cy="1475"/>
                  </a:xfrm>
                  <a:prstGeom prst="line">
                    <a:avLst/>
                  </a:prstGeom>
                  <a:noFill/>
                  <a:ln w="25400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 xmlns="">
                        <a:noFill/>
                      </a14:hiddenFill>
                    </a:ext>
                  </a:extLst>
                </p:spPr>
              </p:cxnSp>
              <p:sp>
                <p:nvSpPr>
                  <p:cNvPr id="79" name="Text Box 81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6419" y="4802"/>
                    <a:ext cx="979" cy="421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 xmlns="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xmlns="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rot="0" vert="horz" wrap="square" lIns="91440" tIns="45720" rIns="91440" bIns="45720" anchor="t" anchorCtr="0" upright="1">
                    <a:noAutofit/>
                  </a:bodyPr>
                  <a:lstStyle/>
                  <a:p>
                    <a:pPr marL="0" marR="0">
                      <a:lnSpc>
                        <a:spcPct val="115000"/>
                      </a:lnSpc>
                      <a:spcBef>
                        <a:spcPts val="0"/>
                      </a:spcBef>
                      <a:spcAft>
                        <a:spcPts val="1000"/>
                      </a:spcAft>
                    </a:pPr>
                    <a:r>
                      <a:rPr lang="en-US" sz="2000" i="1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rPr>
                      <a:t> </a:t>
                    </a:r>
                    <a:r>
                      <a:rPr lang="en-US" sz="20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rPr>
                      <a:t>(0,0)</a:t>
                    </a:r>
                  </a:p>
                </p:txBody>
              </p:sp>
              <p:cxnSp>
                <p:nvCxnSpPr>
                  <p:cNvPr id="80" name="Line 82"/>
                  <p:cNvCxnSpPr/>
                  <p:nvPr/>
                </p:nvCxnSpPr>
                <p:spPr bwMode="auto">
                  <a:xfrm>
                    <a:off x="7082" y="4496"/>
                    <a:ext cx="144" cy="0"/>
                  </a:xfrm>
                  <a:prstGeom prst="line">
                    <a:avLst/>
                  </a:prstGeom>
                  <a:noFill/>
                  <a:ln w="25400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 xmlns="">
                        <a:noFill/>
                      </a14:hiddenFill>
                    </a:ext>
                  </a:extLst>
                </p:spPr>
              </p:cxnSp>
              <p:sp>
                <p:nvSpPr>
                  <p:cNvPr id="81" name="Text Box 83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9474" y="4619"/>
                    <a:ext cx="938" cy="432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 xmlns="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xmlns="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rot="0" vert="horz" wrap="square" lIns="91440" tIns="45720" rIns="91440" bIns="45720" anchor="t" anchorCtr="0" upright="1">
                    <a:noAutofit/>
                  </a:bodyPr>
                  <a:lstStyle/>
                  <a:p>
                    <a:pPr marL="0" marR="0">
                      <a:lnSpc>
                        <a:spcPct val="115000"/>
                      </a:lnSpc>
                      <a:spcBef>
                        <a:spcPts val="0"/>
                      </a:spcBef>
                      <a:spcAft>
                        <a:spcPts val="1000"/>
                      </a:spcAft>
                    </a:pPr>
                    <a:r>
                      <a:rPr lang="en-US" sz="2000" i="1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rPr>
                      <a:t>t (s)</a:t>
                    </a:r>
                    <a:endParaRPr lang="en-US" sz="2000" dirty="0">
                      <a:effectLst/>
                      <a:latin typeface="Times New Roman" pitchFamily="18" charset="0"/>
                      <a:ea typeface="Calibri"/>
                      <a:cs typeface="Times New Roman" pitchFamily="18" charset="0"/>
                    </a:endParaRPr>
                  </a:p>
                </p:txBody>
              </p:sp>
              <p:sp>
                <p:nvSpPr>
                  <p:cNvPr id="82" name="Text Box 84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6549" y="4261"/>
                    <a:ext cx="505" cy="395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 xmlns="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xmlns="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rot="0" vert="horz" wrap="square" lIns="91440" tIns="45720" rIns="91440" bIns="45720" anchor="t" anchorCtr="0" upright="1">
                    <a:noAutofit/>
                  </a:bodyPr>
                  <a:lstStyle/>
                  <a:p>
                    <a:pPr marL="0" marR="0">
                      <a:lnSpc>
                        <a:spcPct val="115000"/>
                      </a:lnSpc>
                      <a:spcBef>
                        <a:spcPts val="0"/>
                      </a:spcBef>
                      <a:spcAft>
                        <a:spcPts val="1000"/>
                      </a:spcAft>
                    </a:pPr>
                    <a:r>
                      <a:rPr lang="en-US" sz="2000" i="1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rPr>
                      <a:t> </a:t>
                    </a:r>
                    <a:r>
                      <a:rPr lang="en-US" sz="2000" i="1" dirty="0" err="1" smtClean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rPr>
                      <a:t>v</a:t>
                    </a:r>
                    <a:r>
                      <a:rPr lang="en-US" sz="2000" i="1" baseline="-25000" dirty="0" err="1" smtClean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rPr>
                      <a:t>f</a:t>
                    </a:r>
                    <a:endParaRPr lang="en-US" sz="2000" dirty="0">
                      <a:effectLst/>
                      <a:latin typeface="Times New Roman" pitchFamily="18" charset="0"/>
                      <a:ea typeface="Calibri"/>
                      <a:cs typeface="Times New Roman" pitchFamily="18" charset="0"/>
                    </a:endParaRPr>
                  </a:p>
                </p:txBody>
              </p:sp>
              <p:sp>
                <p:nvSpPr>
                  <p:cNvPr id="83" name="Text Box 85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8086" y="4886"/>
                    <a:ext cx="1131" cy="284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 xmlns="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xmlns="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rot="0" vert="horz" wrap="square" lIns="91440" tIns="45720" rIns="91440" bIns="45720" anchor="t" anchorCtr="0" upright="1">
                    <a:noAutofit/>
                  </a:bodyPr>
                  <a:lstStyle/>
                  <a:p>
                    <a:pPr marL="0" marR="0">
                      <a:lnSpc>
                        <a:spcPct val="115000"/>
                      </a:lnSpc>
                      <a:spcBef>
                        <a:spcPts val="0"/>
                      </a:spcBef>
                      <a:spcAft>
                        <a:spcPts val="1000"/>
                      </a:spcAft>
                    </a:pPr>
                    <a:r>
                      <a:rPr lang="en-US" sz="2000" i="1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rPr>
                      <a:t>   </a:t>
                    </a:r>
                    <a:r>
                      <a:rPr lang="en-US" sz="2000" dirty="0" smtClean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rPr>
                      <a:t>10</a:t>
                    </a:r>
                    <a:endParaRPr lang="en-US" sz="2000" dirty="0">
                      <a:effectLst/>
                      <a:latin typeface="Times New Roman" pitchFamily="18" charset="0"/>
                      <a:ea typeface="Calibri"/>
                      <a:cs typeface="Times New Roman" pitchFamily="18" charset="0"/>
                    </a:endParaRPr>
                  </a:p>
                </p:txBody>
              </p:sp>
            </p:grpSp>
          </p:grpSp>
          <p:cxnSp>
            <p:nvCxnSpPr>
              <p:cNvPr id="38" name="Line 114"/>
              <p:cNvCxnSpPr/>
              <p:nvPr/>
            </p:nvCxnSpPr>
            <p:spPr bwMode="auto">
              <a:xfrm flipV="1">
                <a:off x="1524135" y="1447210"/>
                <a:ext cx="11415" cy="3060658"/>
              </a:xfrm>
              <a:prstGeom prst="line">
                <a:avLst/>
              </a:prstGeom>
              <a:noFill/>
              <a:ln w="25400">
                <a:solidFill>
                  <a:srgbClr val="000000"/>
                </a:solidFill>
                <a:round/>
                <a:headEnd/>
                <a:tailEnd type="arrow" w="sm" len="med"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</p:cxnSp>
          <p:cxnSp>
            <p:nvCxnSpPr>
              <p:cNvPr id="39" name="Line 114"/>
              <p:cNvCxnSpPr/>
              <p:nvPr/>
            </p:nvCxnSpPr>
            <p:spPr bwMode="auto">
              <a:xfrm flipV="1">
                <a:off x="6071812" y="1434606"/>
                <a:ext cx="11415" cy="3060658"/>
              </a:xfrm>
              <a:prstGeom prst="line">
                <a:avLst/>
              </a:prstGeom>
              <a:noFill/>
              <a:ln w="25400">
                <a:solidFill>
                  <a:srgbClr val="000000"/>
                </a:solidFill>
                <a:round/>
                <a:headEnd/>
                <a:tailEnd type="arrow" w="sm" len="med"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</p:cxnSp>
        </p:grpSp>
        <p:cxnSp>
          <p:nvCxnSpPr>
            <p:cNvPr id="34" name="Line 112"/>
            <p:cNvCxnSpPr/>
            <p:nvPr/>
          </p:nvCxnSpPr>
          <p:spPr bwMode="auto">
            <a:xfrm>
              <a:off x="6074386" y="4495447"/>
              <a:ext cx="2002814" cy="0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 type="arrow" w="sm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</p:grpSp>
      <p:sp>
        <p:nvSpPr>
          <p:cNvPr id="37" name="TextBox 36"/>
          <p:cNvSpPr txBox="1"/>
          <p:nvPr/>
        </p:nvSpPr>
        <p:spPr>
          <a:xfrm>
            <a:off x="79557" y="5029200"/>
            <a:ext cx="8839200" cy="1708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61963" indent="-461963">
              <a:spcAft>
                <a:spcPts val="600"/>
              </a:spcAft>
              <a:buFont typeface="+mj-lt"/>
              <a:buAutoNum type="arabicParenR"/>
            </a:pPr>
            <a:r>
              <a:rPr lang="en-US" dirty="0">
                <a:latin typeface="Arial" pitchFamily="34" charset="0"/>
                <a:cs typeface="Arial" pitchFamily="34" charset="0"/>
              </a:rPr>
              <a:t>Displacement is equal to the area under the (v-t) graph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.</a:t>
            </a:r>
          </a:p>
          <a:p>
            <a:pPr marL="461963" indent="-461963">
              <a:spcAft>
                <a:spcPts val="600"/>
              </a:spcAft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	Area  under the (v-t) graph = Area of triangle + Area of rectangle</a:t>
            </a:r>
            <a:br>
              <a:rPr lang="en-US" dirty="0" smtClean="0">
                <a:latin typeface="Arial" pitchFamily="34" charset="0"/>
                <a:cs typeface="Arial" pitchFamily="34" charset="0"/>
              </a:rPr>
            </a:br>
            <a:r>
              <a:rPr lang="en-US" dirty="0" smtClean="0">
                <a:latin typeface="Arial" pitchFamily="34" charset="0"/>
                <a:cs typeface="Arial" pitchFamily="34" charset="0"/>
              </a:rPr>
              <a:t>         </a:t>
            </a:r>
            <a:r>
              <a:rPr lang="en-US" dirty="0" smtClean="0">
                <a:latin typeface="Arial" pitchFamily="34" charset="0"/>
                <a:cs typeface="Arial" pitchFamily="34" charset="0"/>
                <a:sym typeface="Symbol"/>
              </a:rPr>
              <a:t>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Area = ½ (base)(height) + (base)(height) = ½ (10) (25 -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v</a:t>
            </a:r>
            <a:r>
              <a:rPr lang="en-US" baseline="-25000" dirty="0" err="1" smtClean="0">
                <a:latin typeface="Arial" pitchFamily="34" charset="0"/>
                <a:cs typeface="Arial" pitchFamily="34" charset="0"/>
              </a:rPr>
              <a:t>f</a:t>
            </a:r>
            <a:r>
              <a:rPr lang="en-US" baseline="-25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) + (10</a:t>
            </a:r>
            <a:r>
              <a:rPr lang="en-US" dirty="0">
                <a:latin typeface="Arial" pitchFamily="34" charset="0"/>
                <a:cs typeface="Arial" pitchFamily="34" charset="0"/>
              </a:rPr>
              <a:t>) (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v</a:t>
            </a:r>
            <a:r>
              <a:rPr lang="en-US" baseline="-25000" dirty="0" err="1" smtClean="0">
                <a:latin typeface="Arial" pitchFamily="34" charset="0"/>
                <a:cs typeface="Arial" pitchFamily="34" charset="0"/>
              </a:rPr>
              <a:t>f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)</a:t>
            </a:r>
            <a:endParaRPr lang="en-US" dirty="0">
              <a:latin typeface="Arial" pitchFamily="34" charset="0"/>
              <a:cs typeface="Arial" pitchFamily="34" charset="0"/>
            </a:endParaRPr>
          </a:p>
          <a:p>
            <a:pPr marL="461963" indent="-461963">
              <a:spcAft>
                <a:spcPts val="600"/>
              </a:spcAft>
              <a:buAutoNum type="arabicParenR" startAt="2"/>
            </a:pPr>
            <a:r>
              <a:rPr lang="en-US" dirty="0" smtClean="0">
                <a:latin typeface="Arial" pitchFamily="34" charset="0"/>
                <a:cs typeface="Arial" pitchFamily="34" charset="0"/>
                <a:sym typeface="Symbol"/>
              </a:rPr>
              <a:t>Displacement, x =  200 m – 40 m = 160 m </a:t>
            </a:r>
            <a:r>
              <a:rPr lang="en-US" dirty="0">
                <a:latin typeface="Arial" pitchFamily="34" charset="0"/>
                <a:cs typeface="Arial" pitchFamily="34" charset="0"/>
                <a:sym typeface="Symbol"/>
              </a:rPr>
              <a:t>from </a:t>
            </a:r>
            <a:r>
              <a:rPr lang="en-US" i="1" dirty="0">
                <a:latin typeface="Arial" pitchFamily="34" charset="0"/>
                <a:cs typeface="Arial" pitchFamily="34" charset="0"/>
              </a:rPr>
              <a:t>(x-t) 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graph.</a:t>
            </a:r>
          </a:p>
          <a:p>
            <a:pPr marL="461963" indent="-461963">
              <a:spcAft>
                <a:spcPts val="600"/>
              </a:spcAft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3)    Equate </a:t>
            </a:r>
            <a:r>
              <a:rPr lang="en-US" dirty="0">
                <a:latin typeface="Arial" pitchFamily="34" charset="0"/>
                <a:cs typeface="Arial" pitchFamily="34" charset="0"/>
              </a:rPr>
              <a:t>the answer of (1) and (2) to get </a:t>
            </a:r>
            <a:r>
              <a:rPr lang="en-US" i="1" dirty="0" err="1">
                <a:latin typeface="Arial" pitchFamily="34" charset="0"/>
                <a:cs typeface="Arial" pitchFamily="34" charset="0"/>
              </a:rPr>
              <a:t>v</a:t>
            </a:r>
            <a:r>
              <a:rPr lang="en-US" i="1" baseline="-25000" dirty="0" err="1">
                <a:latin typeface="Arial" pitchFamily="34" charset="0"/>
                <a:cs typeface="Arial" pitchFamily="34" charset="0"/>
              </a:rPr>
              <a:t>f</a:t>
            </a:r>
            <a:r>
              <a:rPr lang="en-US" i="1" baseline="-25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i="1" dirty="0">
                <a:latin typeface="Arial" pitchFamily="34" charset="0"/>
                <a:cs typeface="Arial" pitchFamily="34" charset="0"/>
              </a:rPr>
              <a:t>=7.0 m/s</a:t>
            </a:r>
            <a:r>
              <a:rPr lang="en-US" dirty="0">
                <a:latin typeface="Arial" pitchFamily="34" charset="0"/>
                <a:cs typeface="Arial" pitchFamily="34" charset="0"/>
              </a:rPr>
              <a:t> . </a:t>
            </a:r>
          </a:p>
        </p:txBody>
      </p:sp>
    </p:spTree>
    <p:extLst>
      <p:ext uri="{BB962C8B-B14F-4D97-AF65-F5344CB8AC3E}">
        <p14:creationId xmlns:p14="http://schemas.microsoft.com/office/powerpoint/2010/main" xmlns="" val="130478154"/>
      </p:ext>
    </p:extLst>
  </p:cSld>
  <p:clrMapOvr>
    <a:masterClrMapping/>
  </p:clrMapOvr>
  <p:transition advClick="0" advTm="140000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164514" y="2621340"/>
            <a:ext cx="824265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9600" dirty="0" smtClean="0"/>
              <a:t>X</a:t>
            </a:r>
            <a:endParaRPr lang="en-US" sz="9600" dirty="0"/>
          </a:p>
        </p:txBody>
      </p:sp>
    </p:spTree>
    <p:extLst>
      <p:ext uri="{BB962C8B-B14F-4D97-AF65-F5344CB8AC3E}">
        <p14:creationId xmlns:p14="http://schemas.microsoft.com/office/powerpoint/2010/main" xmlns="" val="43284795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Rectangle 27"/>
          <p:cNvSpPr>
            <a:spLocks noChangeArrowheads="1"/>
          </p:cNvSpPr>
          <p:nvPr/>
        </p:nvSpPr>
        <p:spPr bwMode="auto">
          <a:xfrm>
            <a:off x="381000" y="106977"/>
            <a:ext cx="8298537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b="0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The motion of an object along a straight horizontal path is shown by the graphs below. Determine the velocity of the object at 10 seconds. </a:t>
            </a:r>
            <a:endParaRPr kumimoji="0" lang="en-US" b="0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76200" y="5029200"/>
            <a:ext cx="8839200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spcAft>
                <a:spcPts val="600"/>
              </a:spcAft>
              <a:buFont typeface="+mj-lt"/>
              <a:buAutoNum type="arabicParenR"/>
            </a:pPr>
            <a:r>
              <a:rPr lang="en-US" dirty="0">
                <a:latin typeface="Arial" pitchFamily="34" charset="0"/>
                <a:cs typeface="Arial" pitchFamily="34" charset="0"/>
              </a:rPr>
              <a:t>Displacement is equal to the area under the (v-t) graph. </a:t>
            </a:r>
            <a:endParaRPr lang="en-US" dirty="0" smtClean="0">
              <a:latin typeface="Arial" pitchFamily="34" charset="0"/>
              <a:cs typeface="Arial" pitchFamily="34" charset="0"/>
            </a:endParaRPr>
          </a:p>
          <a:p>
            <a:pPr>
              <a:spcAft>
                <a:spcPts val="600"/>
              </a:spcAft>
            </a:pP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     Area under the (v-t) graph = Area of triangle</a:t>
            </a:r>
          </a:p>
          <a:p>
            <a:pPr>
              <a:spcAft>
                <a:spcPts val="600"/>
              </a:spcAft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                </a:t>
            </a:r>
            <a:r>
              <a:rPr lang="en-US" dirty="0" smtClean="0">
                <a:latin typeface="Arial" pitchFamily="34" charset="0"/>
                <a:cs typeface="Arial" pitchFamily="34" charset="0"/>
                <a:sym typeface="Symbol"/>
              </a:rPr>
              <a:t> 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Area = ½ (base)(height) = ½ (10) (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v</a:t>
            </a:r>
            <a:r>
              <a:rPr lang="en-US" baseline="-25000" dirty="0" err="1" smtClean="0">
                <a:latin typeface="Arial" pitchFamily="34" charset="0"/>
                <a:cs typeface="Arial" pitchFamily="34" charset="0"/>
              </a:rPr>
              <a:t>f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)</a:t>
            </a:r>
            <a:endParaRPr lang="en-US" dirty="0" smtClean="0">
              <a:latin typeface="Arial" pitchFamily="34" charset="0"/>
              <a:cs typeface="Arial" pitchFamily="34" charset="0"/>
              <a:sym typeface="Symbol"/>
            </a:endParaRPr>
          </a:p>
          <a:p>
            <a:pPr marL="342900" indent="-342900">
              <a:spcAft>
                <a:spcPts val="600"/>
              </a:spcAft>
              <a:buAutoNum type="arabicParenR" startAt="2"/>
            </a:pPr>
            <a:r>
              <a:rPr lang="en-US" dirty="0" smtClean="0">
                <a:latin typeface="Arial" pitchFamily="34" charset="0"/>
                <a:cs typeface="Arial" pitchFamily="34" charset="0"/>
                <a:sym typeface="Symbol"/>
              </a:rPr>
              <a:t>  Displacement, </a:t>
            </a:r>
            <a:r>
              <a:rPr lang="en-US" dirty="0">
                <a:latin typeface="Arial" pitchFamily="34" charset="0"/>
                <a:cs typeface="Arial" pitchFamily="34" charset="0"/>
                <a:sym typeface="Symbol"/>
              </a:rPr>
              <a:t>x</a:t>
            </a:r>
            <a:r>
              <a:rPr lang="en-US" dirty="0" smtClean="0">
                <a:latin typeface="Arial" pitchFamily="34" charset="0"/>
                <a:cs typeface="Arial" pitchFamily="34" charset="0"/>
                <a:sym typeface="Symbol"/>
              </a:rPr>
              <a:t>= 30 m - 100 m = - 70 m </a:t>
            </a:r>
            <a:r>
              <a:rPr lang="en-US" dirty="0">
                <a:latin typeface="Arial" pitchFamily="34" charset="0"/>
                <a:cs typeface="Arial" pitchFamily="34" charset="0"/>
                <a:sym typeface="Symbol"/>
              </a:rPr>
              <a:t>from </a:t>
            </a:r>
            <a:r>
              <a:rPr lang="en-US" i="1" dirty="0">
                <a:latin typeface="Arial" pitchFamily="34" charset="0"/>
                <a:cs typeface="Arial" pitchFamily="34" charset="0"/>
              </a:rPr>
              <a:t>(x-t) 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graph.</a:t>
            </a:r>
          </a:p>
          <a:p>
            <a:pPr>
              <a:spcAft>
                <a:spcPts val="600"/>
              </a:spcAft>
            </a:pPr>
            <a:r>
              <a:rPr lang="en-US" dirty="0">
                <a:latin typeface="Arial" pitchFamily="34" charset="0"/>
                <a:cs typeface="Arial" pitchFamily="34" charset="0"/>
              </a:rPr>
              <a:t>3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)    Equate the answer of (1) and (2) to find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v</a:t>
            </a:r>
            <a:r>
              <a:rPr lang="en-US" baseline="-25000" dirty="0" err="1" smtClean="0">
                <a:latin typeface="Arial" pitchFamily="34" charset="0"/>
                <a:cs typeface="Arial" pitchFamily="34" charset="0"/>
              </a:rPr>
              <a:t>f</a:t>
            </a:r>
            <a:r>
              <a:rPr lang="en-US" baseline="-25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= -14.0 m/s. </a:t>
            </a:r>
            <a:endParaRPr lang="en-US" dirty="0"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116" name="Group 115"/>
          <p:cNvGrpSpPr/>
          <p:nvPr/>
        </p:nvGrpSpPr>
        <p:grpSpPr>
          <a:xfrm>
            <a:off x="489256" y="1141414"/>
            <a:ext cx="8269117" cy="3735388"/>
            <a:chOff x="489256" y="1262353"/>
            <a:chExt cx="8269117" cy="3735388"/>
          </a:xfrm>
        </p:grpSpPr>
        <p:sp>
          <p:nvSpPr>
            <p:cNvPr id="117" name="Text Box 67"/>
            <p:cNvSpPr txBox="1">
              <a:spLocks noChangeArrowheads="1"/>
            </p:cNvSpPr>
            <p:nvPr/>
          </p:nvSpPr>
          <p:spPr bwMode="auto">
            <a:xfrm>
              <a:off x="907477" y="3771776"/>
              <a:ext cx="616523" cy="4639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 marL="0" marR="0">
                <a:lnSpc>
                  <a:spcPct val="115000"/>
                </a:lnSpc>
                <a:spcBef>
                  <a:spcPts val="0"/>
                </a:spcBef>
                <a:spcAft>
                  <a:spcPts val="1000"/>
                </a:spcAft>
              </a:pPr>
              <a:r>
                <a:rPr lang="en-US" sz="2000" dirty="0" smtClean="0">
                  <a:effectLst/>
                  <a:latin typeface="Times New Roman" pitchFamily="18" charset="0"/>
                  <a:ea typeface="Calibri"/>
                  <a:cs typeface="Times New Roman" pitchFamily="18" charset="0"/>
                </a:rPr>
                <a:t>30</a:t>
              </a:r>
              <a:endParaRPr lang="en-US" sz="2000" dirty="0">
                <a:effectLst/>
                <a:latin typeface="Times New Roman" pitchFamily="18" charset="0"/>
                <a:ea typeface="Calibri"/>
                <a:cs typeface="Times New Roman" pitchFamily="18" charset="0"/>
              </a:endParaRPr>
            </a:p>
          </p:txBody>
        </p:sp>
        <p:cxnSp>
          <p:nvCxnSpPr>
            <p:cNvPr id="118" name="Line 65"/>
            <p:cNvCxnSpPr/>
            <p:nvPr/>
          </p:nvCxnSpPr>
          <p:spPr bwMode="auto">
            <a:xfrm>
              <a:off x="1371600" y="4007139"/>
              <a:ext cx="118738" cy="0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cxnSp>
          <p:nvCxnSpPr>
            <p:cNvPr id="119" name="Line 112"/>
            <p:cNvCxnSpPr/>
            <p:nvPr/>
          </p:nvCxnSpPr>
          <p:spPr bwMode="auto">
            <a:xfrm>
              <a:off x="1501306" y="4464542"/>
              <a:ext cx="2002814" cy="0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 type="arrow" w="sm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cxnSp>
          <p:nvCxnSpPr>
            <p:cNvPr id="120" name="Line 114"/>
            <p:cNvCxnSpPr/>
            <p:nvPr/>
          </p:nvCxnSpPr>
          <p:spPr bwMode="auto">
            <a:xfrm flipV="1">
              <a:off x="6096000" y="1416102"/>
              <a:ext cx="11415" cy="3060658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 type="arrow" w="sm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grpSp>
          <p:nvGrpSpPr>
            <p:cNvPr id="121" name="Group 57"/>
            <p:cNvGrpSpPr>
              <a:grpSpLocks/>
            </p:cNvGrpSpPr>
            <p:nvPr/>
          </p:nvGrpSpPr>
          <p:grpSpPr bwMode="auto">
            <a:xfrm>
              <a:off x="489256" y="1262353"/>
              <a:ext cx="8269117" cy="3735388"/>
              <a:chOff x="899" y="2204"/>
              <a:chExt cx="9332" cy="3002"/>
            </a:xfrm>
          </p:grpSpPr>
          <p:sp>
            <p:nvSpPr>
              <p:cNvPr id="125" name="Text Box 61"/>
              <p:cNvSpPr txBox="1">
                <a:spLocks noChangeArrowheads="1"/>
              </p:cNvSpPr>
              <p:nvPr/>
            </p:nvSpPr>
            <p:spPr bwMode="auto">
              <a:xfrm>
                <a:off x="899" y="2204"/>
                <a:ext cx="1340" cy="36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pPr marL="0" marR="0">
                  <a:lnSpc>
                    <a:spcPct val="115000"/>
                  </a:lnSpc>
                  <a:spcBef>
                    <a:spcPts val="0"/>
                  </a:spcBef>
                  <a:spcAft>
                    <a:spcPts val="1000"/>
                  </a:spcAft>
                </a:pPr>
                <a:r>
                  <a:rPr lang="en-ZA" sz="2000" i="1" dirty="0">
                    <a:effectLst/>
                    <a:latin typeface="Times New Roman" pitchFamily="18" charset="0"/>
                    <a:ea typeface="Calibri"/>
                    <a:cs typeface="Times New Roman" pitchFamily="18" charset="0"/>
                  </a:rPr>
                  <a:t>x</a:t>
                </a:r>
                <a:r>
                  <a:rPr lang="en-ZA" sz="2000" dirty="0">
                    <a:effectLst/>
                    <a:latin typeface="Times New Roman" pitchFamily="18" charset="0"/>
                    <a:ea typeface="Calibri"/>
                    <a:cs typeface="Times New Roman" pitchFamily="18" charset="0"/>
                  </a:rPr>
                  <a:t>(</a:t>
                </a:r>
                <a:r>
                  <a:rPr lang="en-ZA" sz="2000" i="1" dirty="0">
                    <a:effectLst/>
                    <a:latin typeface="Times New Roman" pitchFamily="18" charset="0"/>
                    <a:ea typeface="Calibri"/>
                    <a:cs typeface="Times New Roman" pitchFamily="18" charset="0"/>
                  </a:rPr>
                  <a:t>t</a:t>
                </a:r>
                <a:r>
                  <a:rPr lang="en-ZA" sz="2000" dirty="0">
                    <a:effectLst/>
                    <a:latin typeface="Times New Roman" pitchFamily="18" charset="0"/>
                    <a:ea typeface="Calibri"/>
                    <a:cs typeface="Times New Roman" pitchFamily="18" charset="0"/>
                  </a:rPr>
                  <a:t>) (m)</a:t>
                </a:r>
                <a:endParaRPr lang="en-US" sz="2000" dirty="0">
                  <a:effectLst/>
                  <a:latin typeface="Times New Roman" pitchFamily="18" charset="0"/>
                  <a:ea typeface="Calibri"/>
                  <a:cs typeface="Times New Roman" pitchFamily="18" charset="0"/>
                </a:endParaRPr>
              </a:p>
            </p:txBody>
          </p:sp>
          <p:cxnSp>
            <p:nvCxnSpPr>
              <p:cNvPr id="126" name="Line 63"/>
              <p:cNvCxnSpPr/>
              <p:nvPr/>
            </p:nvCxnSpPr>
            <p:spPr bwMode="auto">
              <a:xfrm flipV="1">
                <a:off x="3443" y="4777"/>
                <a:ext cx="0" cy="120"/>
              </a:xfrm>
              <a:prstGeom prst="line">
                <a:avLst/>
              </a:prstGeom>
              <a:noFill/>
              <a:ln w="254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</p:cxnSp>
          <p:cxnSp>
            <p:nvCxnSpPr>
              <p:cNvPr id="127" name="Line 65"/>
              <p:cNvCxnSpPr/>
              <p:nvPr/>
            </p:nvCxnSpPr>
            <p:spPr bwMode="auto">
              <a:xfrm>
                <a:off x="1920" y="2940"/>
                <a:ext cx="134" cy="0"/>
              </a:xfrm>
              <a:prstGeom prst="line">
                <a:avLst/>
              </a:prstGeom>
              <a:noFill/>
              <a:ln w="254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</p:cxnSp>
          <p:sp>
            <p:nvSpPr>
              <p:cNvPr id="128" name="Text Box 66"/>
              <p:cNvSpPr txBox="1">
                <a:spLocks noChangeArrowheads="1"/>
              </p:cNvSpPr>
              <p:nvPr/>
            </p:nvSpPr>
            <p:spPr bwMode="auto">
              <a:xfrm>
                <a:off x="1233" y="4694"/>
                <a:ext cx="1006" cy="45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pPr marL="0" marR="0">
                  <a:lnSpc>
                    <a:spcPct val="115000"/>
                  </a:lnSpc>
                  <a:spcBef>
                    <a:spcPts val="0"/>
                  </a:spcBef>
                  <a:spcAft>
                    <a:spcPts val="1000"/>
                  </a:spcAft>
                </a:pPr>
                <a:r>
                  <a:rPr lang="en-US" sz="2000" i="1" dirty="0">
                    <a:effectLst/>
                    <a:latin typeface="Times New Roman" pitchFamily="18" charset="0"/>
                    <a:ea typeface="Calibri"/>
                    <a:cs typeface="Times New Roman" pitchFamily="18" charset="0"/>
                  </a:rPr>
                  <a:t> </a:t>
                </a:r>
                <a:r>
                  <a:rPr lang="en-US" sz="2000" dirty="0">
                    <a:effectLst/>
                    <a:latin typeface="Times New Roman" pitchFamily="18" charset="0"/>
                    <a:ea typeface="Calibri"/>
                    <a:cs typeface="Times New Roman" pitchFamily="18" charset="0"/>
                  </a:rPr>
                  <a:t>(0,0)</a:t>
                </a:r>
              </a:p>
            </p:txBody>
          </p:sp>
          <p:sp>
            <p:nvSpPr>
              <p:cNvPr id="129" name="Text Box 67"/>
              <p:cNvSpPr txBox="1">
                <a:spLocks noChangeArrowheads="1"/>
              </p:cNvSpPr>
              <p:nvPr/>
            </p:nvSpPr>
            <p:spPr bwMode="auto">
              <a:xfrm>
                <a:off x="1121" y="2756"/>
                <a:ext cx="946" cy="36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pPr marL="0" marR="0">
                  <a:lnSpc>
                    <a:spcPct val="115000"/>
                  </a:lnSpc>
                  <a:spcBef>
                    <a:spcPts val="0"/>
                  </a:spcBef>
                  <a:spcAft>
                    <a:spcPts val="1000"/>
                  </a:spcAft>
                </a:pPr>
                <a:r>
                  <a:rPr lang="en-US" sz="2000" dirty="0">
                    <a:effectLst/>
                    <a:latin typeface="Times New Roman" pitchFamily="18" charset="0"/>
                    <a:ea typeface="Calibri"/>
                    <a:cs typeface="Times New Roman" pitchFamily="18" charset="0"/>
                  </a:rPr>
                  <a:t>  </a:t>
                </a:r>
                <a:r>
                  <a:rPr lang="en-US" sz="2000" dirty="0" smtClean="0">
                    <a:effectLst/>
                    <a:latin typeface="Times New Roman" pitchFamily="18" charset="0"/>
                    <a:ea typeface="Calibri"/>
                    <a:cs typeface="Times New Roman" pitchFamily="18" charset="0"/>
                  </a:rPr>
                  <a:t>100</a:t>
                </a:r>
                <a:endParaRPr lang="en-US" sz="2000" dirty="0">
                  <a:effectLst/>
                  <a:latin typeface="Times New Roman" pitchFamily="18" charset="0"/>
                  <a:ea typeface="Calibri"/>
                  <a:cs typeface="Times New Roman" pitchFamily="18" charset="0"/>
                </a:endParaRPr>
              </a:p>
            </p:txBody>
          </p:sp>
          <p:sp>
            <p:nvSpPr>
              <p:cNvPr id="130" name="Text Box 69"/>
              <p:cNvSpPr txBox="1">
                <a:spLocks noChangeArrowheads="1"/>
              </p:cNvSpPr>
              <p:nvPr/>
            </p:nvSpPr>
            <p:spPr bwMode="auto">
              <a:xfrm>
                <a:off x="4311" y="4532"/>
                <a:ext cx="938" cy="4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pPr marL="0" marR="0">
                  <a:lnSpc>
                    <a:spcPct val="115000"/>
                  </a:lnSpc>
                  <a:spcBef>
                    <a:spcPts val="0"/>
                  </a:spcBef>
                  <a:spcAft>
                    <a:spcPts val="1000"/>
                  </a:spcAft>
                </a:pPr>
                <a:r>
                  <a:rPr lang="en-US" sz="2000" i="1" dirty="0">
                    <a:effectLst/>
                    <a:latin typeface="Times New Roman" pitchFamily="18" charset="0"/>
                    <a:ea typeface="Calibri"/>
                    <a:cs typeface="Times New Roman" pitchFamily="18" charset="0"/>
                  </a:rPr>
                  <a:t>t (s)</a:t>
                </a:r>
                <a:endParaRPr lang="en-US" sz="2000" dirty="0">
                  <a:effectLst/>
                  <a:latin typeface="Times New Roman" pitchFamily="18" charset="0"/>
                  <a:ea typeface="Calibri"/>
                  <a:cs typeface="Times New Roman" pitchFamily="18" charset="0"/>
                </a:endParaRPr>
              </a:p>
            </p:txBody>
          </p:sp>
          <p:sp>
            <p:nvSpPr>
              <p:cNvPr id="131" name="Text Box 72"/>
              <p:cNvSpPr txBox="1">
                <a:spLocks noChangeArrowheads="1"/>
              </p:cNvSpPr>
              <p:nvPr/>
            </p:nvSpPr>
            <p:spPr bwMode="auto">
              <a:xfrm>
                <a:off x="3099" y="4839"/>
                <a:ext cx="671" cy="36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pPr marL="0" marR="0">
                  <a:lnSpc>
                    <a:spcPct val="115000"/>
                  </a:lnSpc>
                  <a:spcBef>
                    <a:spcPts val="0"/>
                  </a:spcBef>
                  <a:spcAft>
                    <a:spcPts val="1000"/>
                  </a:spcAft>
                </a:pPr>
                <a:r>
                  <a:rPr lang="en-US" sz="2000" i="1" dirty="0">
                    <a:effectLst/>
                    <a:latin typeface="Times New Roman" pitchFamily="18" charset="0"/>
                    <a:ea typeface="Calibri"/>
                    <a:cs typeface="Times New Roman" pitchFamily="18" charset="0"/>
                  </a:rPr>
                  <a:t> </a:t>
                </a:r>
                <a:r>
                  <a:rPr lang="en-US" sz="2000" dirty="0">
                    <a:latin typeface="Times New Roman" pitchFamily="18" charset="0"/>
                    <a:ea typeface="Calibri"/>
                    <a:cs typeface="Times New Roman" pitchFamily="18" charset="0"/>
                  </a:rPr>
                  <a:t>1</a:t>
                </a:r>
                <a:r>
                  <a:rPr lang="en-US" sz="2000" dirty="0" smtClean="0">
                    <a:effectLst/>
                    <a:latin typeface="Times New Roman" pitchFamily="18" charset="0"/>
                    <a:ea typeface="Calibri"/>
                    <a:cs typeface="Times New Roman" pitchFamily="18" charset="0"/>
                  </a:rPr>
                  <a:t>0</a:t>
                </a:r>
                <a:endParaRPr lang="en-US" sz="2000" dirty="0">
                  <a:effectLst/>
                  <a:latin typeface="Times New Roman" pitchFamily="18" charset="0"/>
                  <a:ea typeface="Calibri"/>
                  <a:cs typeface="Times New Roman" pitchFamily="18" charset="0"/>
                </a:endParaRPr>
              </a:p>
            </p:txBody>
          </p:sp>
          <p:grpSp>
            <p:nvGrpSpPr>
              <p:cNvPr id="132" name="Group 70"/>
              <p:cNvGrpSpPr>
                <a:grpSpLocks/>
              </p:cNvGrpSpPr>
              <p:nvPr/>
            </p:nvGrpSpPr>
            <p:grpSpPr bwMode="auto">
              <a:xfrm>
                <a:off x="5960" y="2204"/>
                <a:ext cx="4271" cy="2553"/>
                <a:chOff x="5960" y="2204"/>
                <a:chExt cx="4271" cy="2553"/>
              </a:xfrm>
            </p:grpSpPr>
            <p:sp>
              <p:nvSpPr>
                <p:cNvPr id="133" name="Text Box 74"/>
                <p:cNvSpPr txBox="1">
                  <a:spLocks noChangeArrowheads="1"/>
                </p:cNvSpPr>
                <p:nvPr/>
              </p:nvSpPr>
              <p:spPr bwMode="auto">
                <a:xfrm>
                  <a:off x="5960" y="2204"/>
                  <a:ext cx="1610" cy="369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rot="0" vert="horz" wrap="square" lIns="91440" tIns="45720" rIns="91440" bIns="45720" anchor="t" anchorCtr="0" upright="1">
                  <a:noAutofit/>
                </a:bodyPr>
                <a:lstStyle/>
                <a:p>
                  <a:pPr marL="0" marR="0">
                    <a:lnSpc>
                      <a:spcPct val="115000"/>
                    </a:lnSpc>
                    <a:spcBef>
                      <a:spcPts val="0"/>
                    </a:spcBef>
                    <a:spcAft>
                      <a:spcPts val="1000"/>
                    </a:spcAft>
                  </a:pPr>
                  <a:r>
                    <a:rPr lang="en-ZA" sz="2000" i="1" dirty="0">
                      <a:effectLst/>
                      <a:latin typeface="Times New Roman" pitchFamily="18" charset="0"/>
                      <a:ea typeface="Calibri"/>
                      <a:cs typeface="Times New Roman" pitchFamily="18" charset="0"/>
                    </a:rPr>
                    <a:t>v</a:t>
                  </a:r>
                  <a:r>
                    <a:rPr lang="en-ZA" sz="2000" dirty="0">
                      <a:effectLst/>
                      <a:latin typeface="Times New Roman" pitchFamily="18" charset="0"/>
                      <a:ea typeface="Calibri"/>
                      <a:cs typeface="Times New Roman" pitchFamily="18" charset="0"/>
                    </a:rPr>
                    <a:t>(</a:t>
                  </a:r>
                  <a:r>
                    <a:rPr lang="en-ZA" sz="2000" i="1" dirty="0">
                      <a:effectLst/>
                      <a:latin typeface="Times New Roman" pitchFamily="18" charset="0"/>
                      <a:ea typeface="Calibri"/>
                      <a:cs typeface="Times New Roman" pitchFamily="18" charset="0"/>
                    </a:rPr>
                    <a:t>t</a:t>
                  </a:r>
                  <a:r>
                    <a:rPr lang="en-ZA" sz="2000" dirty="0">
                      <a:effectLst/>
                      <a:latin typeface="Times New Roman" pitchFamily="18" charset="0"/>
                      <a:ea typeface="Calibri"/>
                      <a:cs typeface="Times New Roman" pitchFamily="18" charset="0"/>
                    </a:rPr>
                    <a:t>) (</a:t>
                  </a:r>
                  <a:r>
                    <a:rPr lang="en-US" sz="2000" dirty="0" smtClean="0">
                      <a:effectLst/>
                      <a:latin typeface="Times New Roman" pitchFamily="18" charset="0"/>
                      <a:ea typeface="Calibri"/>
                      <a:cs typeface="Times New Roman" pitchFamily="18" charset="0"/>
                    </a:rPr>
                    <a:t>m/s)</a:t>
                  </a:r>
                  <a:endParaRPr lang="en-US" sz="2000" dirty="0">
                    <a:effectLst/>
                    <a:latin typeface="Times New Roman" pitchFamily="18" charset="0"/>
                    <a:ea typeface="Calibri"/>
                    <a:cs typeface="Times New Roman" pitchFamily="18" charset="0"/>
                  </a:endParaRPr>
                </a:p>
              </p:txBody>
            </p:sp>
            <p:cxnSp>
              <p:nvCxnSpPr>
                <p:cNvPr id="134" name="Line 76"/>
                <p:cNvCxnSpPr/>
                <p:nvPr/>
              </p:nvCxnSpPr>
              <p:spPr bwMode="auto">
                <a:xfrm flipV="1">
                  <a:off x="8602" y="3531"/>
                  <a:ext cx="0" cy="144"/>
                </a:xfrm>
                <a:prstGeom prst="line">
                  <a:avLst/>
                </a:prstGeom>
                <a:noFill/>
                <a:ln w="2540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</p:cxnSp>
            <p:cxnSp>
              <p:nvCxnSpPr>
                <p:cNvPr id="135" name="Line 80"/>
                <p:cNvCxnSpPr/>
                <p:nvPr/>
              </p:nvCxnSpPr>
              <p:spPr bwMode="auto">
                <a:xfrm>
                  <a:off x="7226" y="3553"/>
                  <a:ext cx="1376" cy="979"/>
                </a:xfrm>
                <a:prstGeom prst="line">
                  <a:avLst/>
                </a:prstGeom>
                <a:noFill/>
                <a:ln w="2540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</p:cxnSp>
            <p:sp>
              <p:nvSpPr>
                <p:cNvPr id="136" name="Text Box 81"/>
                <p:cNvSpPr txBox="1">
                  <a:spLocks noChangeArrowheads="1"/>
                </p:cNvSpPr>
                <p:nvPr/>
              </p:nvSpPr>
              <p:spPr bwMode="auto">
                <a:xfrm>
                  <a:off x="6376" y="3392"/>
                  <a:ext cx="936" cy="40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rot="0" vert="horz" wrap="square" lIns="91440" tIns="45720" rIns="91440" bIns="45720" anchor="t" anchorCtr="0" upright="1">
                  <a:noAutofit/>
                </a:bodyPr>
                <a:lstStyle/>
                <a:p>
                  <a:pPr marL="0" marR="0">
                    <a:lnSpc>
                      <a:spcPct val="115000"/>
                    </a:lnSpc>
                    <a:spcBef>
                      <a:spcPts val="0"/>
                    </a:spcBef>
                    <a:spcAft>
                      <a:spcPts val="1000"/>
                    </a:spcAft>
                  </a:pPr>
                  <a:r>
                    <a:rPr lang="en-US" sz="2000" i="1" dirty="0">
                      <a:effectLst/>
                      <a:latin typeface="Times New Roman" pitchFamily="18" charset="0"/>
                      <a:ea typeface="Calibri"/>
                      <a:cs typeface="Times New Roman" pitchFamily="18" charset="0"/>
                    </a:rPr>
                    <a:t> </a:t>
                  </a:r>
                  <a:r>
                    <a:rPr lang="en-US" sz="2000" dirty="0">
                      <a:effectLst/>
                      <a:latin typeface="Times New Roman" pitchFamily="18" charset="0"/>
                      <a:ea typeface="Calibri"/>
                      <a:cs typeface="Times New Roman" pitchFamily="18" charset="0"/>
                    </a:rPr>
                    <a:t>(0,0)</a:t>
                  </a:r>
                </a:p>
              </p:txBody>
            </p:sp>
            <p:cxnSp>
              <p:nvCxnSpPr>
                <p:cNvPr id="137" name="Line 82"/>
                <p:cNvCxnSpPr/>
                <p:nvPr/>
              </p:nvCxnSpPr>
              <p:spPr bwMode="auto">
                <a:xfrm>
                  <a:off x="7089" y="4532"/>
                  <a:ext cx="144" cy="0"/>
                </a:xfrm>
                <a:prstGeom prst="line">
                  <a:avLst/>
                </a:prstGeom>
                <a:noFill/>
                <a:ln w="2540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</p:cxnSp>
            <p:sp>
              <p:nvSpPr>
                <p:cNvPr id="138" name="Text Box 83"/>
                <p:cNvSpPr txBox="1">
                  <a:spLocks noChangeArrowheads="1"/>
                </p:cNvSpPr>
                <p:nvPr/>
              </p:nvSpPr>
              <p:spPr bwMode="auto">
                <a:xfrm>
                  <a:off x="9462" y="3370"/>
                  <a:ext cx="769" cy="43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rot="0" vert="horz" wrap="square" lIns="91440" tIns="45720" rIns="91440" bIns="45720" anchor="t" anchorCtr="0" upright="1">
                  <a:noAutofit/>
                </a:bodyPr>
                <a:lstStyle/>
                <a:p>
                  <a:pPr marL="0" marR="0">
                    <a:lnSpc>
                      <a:spcPct val="115000"/>
                    </a:lnSpc>
                    <a:spcBef>
                      <a:spcPts val="0"/>
                    </a:spcBef>
                    <a:spcAft>
                      <a:spcPts val="1000"/>
                    </a:spcAft>
                  </a:pPr>
                  <a:r>
                    <a:rPr lang="en-US" sz="2000" i="1" dirty="0">
                      <a:effectLst/>
                      <a:latin typeface="Times New Roman" pitchFamily="18" charset="0"/>
                      <a:ea typeface="Calibri"/>
                      <a:cs typeface="Times New Roman" pitchFamily="18" charset="0"/>
                    </a:rPr>
                    <a:t>t (s)</a:t>
                  </a:r>
                  <a:endParaRPr lang="en-US" sz="2000" dirty="0">
                    <a:effectLst/>
                    <a:latin typeface="Times New Roman" pitchFamily="18" charset="0"/>
                    <a:ea typeface="Calibri"/>
                    <a:cs typeface="Times New Roman" pitchFamily="18" charset="0"/>
                  </a:endParaRPr>
                </a:p>
              </p:txBody>
            </p:sp>
            <p:sp>
              <p:nvSpPr>
                <p:cNvPr id="139" name="Text Box 84"/>
                <p:cNvSpPr txBox="1">
                  <a:spLocks noChangeArrowheads="1"/>
                </p:cNvSpPr>
                <p:nvPr/>
              </p:nvSpPr>
              <p:spPr bwMode="auto">
                <a:xfrm>
                  <a:off x="6452" y="4287"/>
                  <a:ext cx="774" cy="47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rot="0" vert="horz" wrap="square" lIns="91440" tIns="45720" rIns="91440" bIns="45720" anchor="t" anchorCtr="0" upright="1">
                  <a:noAutofit/>
                </a:bodyPr>
                <a:lstStyle/>
                <a:p>
                  <a:pPr marL="0" marR="0">
                    <a:lnSpc>
                      <a:spcPct val="115000"/>
                    </a:lnSpc>
                    <a:spcBef>
                      <a:spcPts val="0"/>
                    </a:spcBef>
                    <a:spcAft>
                      <a:spcPts val="1000"/>
                    </a:spcAft>
                  </a:pPr>
                  <a:r>
                    <a:rPr lang="en-US" sz="2000" i="1" dirty="0">
                      <a:effectLst/>
                      <a:latin typeface="Times New Roman" pitchFamily="18" charset="0"/>
                      <a:ea typeface="Calibri"/>
                      <a:cs typeface="Times New Roman" pitchFamily="18" charset="0"/>
                    </a:rPr>
                    <a:t>   </a:t>
                  </a:r>
                  <a:r>
                    <a:rPr lang="en-US" sz="2000" i="1" dirty="0" err="1" smtClean="0">
                      <a:effectLst/>
                      <a:latin typeface="Times New Roman" pitchFamily="18" charset="0"/>
                      <a:ea typeface="Calibri"/>
                      <a:cs typeface="Times New Roman" pitchFamily="18" charset="0"/>
                    </a:rPr>
                    <a:t>v</a:t>
                  </a:r>
                  <a:r>
                    <a:rPr lang="en-US" sz="2000" i="1" baseline="-25000" dirty="0" err="1" smtClean="0">
                      <a:effectLst/>
                      <a:latin typeface="Times New Roman" pitchFamily="18" charset="0"/>
                      <a:ea typeface="Calibri"/>
                      <a:cs typeface="Times New Roman" pitchFamily="18" charset="0"/>
                    </a:rPr>
                    <a:t>f</a:t>
                  </a:r>
                  <a:endParaRPr lang="en-US" sz="2000" dirty="0">
                    <a:effectLst/>
                    <a:latin typeface="Times New Roman" pitchFamily="18" charset="0"/>
                    <a:ea typeface="Calibri"/>
                    <a:cs typeface="Times New Roman" pitchFamily="18" charset="0"/>
                  </a:endParaRPr>
                </a:p>
              </p:txBody>
            </p:sp>
            <p:sp>
              <p:nvSpPr>
                <p:cNvPr id="140" name="Text Box 85"/>
                <p:cNvSpPr txBox="1">
                  <a:spLocks noChangeArrowheads="1"/>
                </p:cNvSpPr>
                <p:nvPr/>
              </p:nvSpPr>
              <p:spPr bwMode="auto">
                <a:xfrm>
                  <a:off x="8086" y="3598"/>
                  <a:ext cx="874" cy="44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rot="0" vert="horz" wrap="square" lIns="91440" tIns="45720" rIns="91440" bIns="45720" anchor="t" anchorCtr="0" upright="1">
                  <a:noAutofit/>
                </a:bodyPr>
                <a:lstStyle/>
                <a:p>
                  <a:pPr marL="0" marR="0">
                    <a:lnSpc>
                      <a:spcPct val="115000"/>
                    </a:lnSpc>
                    <a:spcBef>
                      <a:spcPts val="0"/>
                    </a:spcBef>
                    <a:spcAft>
                      <a:spcPts val="1000"/>
                    </a:spcAft>
                  </a:pPr>
                  <a:r>
                    <a:rPr lang="en-US" sz="2000" i="1" dirty="0">
                      <a:effectLst/>
                      <a:latin typeface="Times New Roman" pitchFamily="18" charset="0"/>
                      <a:ea typeface="Calibri"/>
                      <a:cs typeface="Times New Roman" pitchFamily="18" charset="0"/>
                    </a:rPr>
                    <a:t>   </a:t>
                  </a:r>
                  <a:r>
                    <a:rPr lang="en-US" sz="2000" dirty="0">
                      <a:effectLst/>
                      <a:latin typeface="Times New Roman" pitchFamily="18" charset="0"/>
                      <a:ea typeface="Calibri"/>
                      <a:cs typeface="Times New Roman" pitchFamily="18" charset="0"/>
                    </a:rPr>
                    <a:t>10</a:t>
                  </a:r>
                </a:p>
              </p:txBody>
            </p:sp>
          </p:grpSp>
        </p:grpSp>
        <p:sp>
          <p:nvSpPr>
            <p:cNvPr id="122" name="Arc 68"/>
            <p:cNvSpPr>
              <a:spLocks/>
            </p:cNvSpPr>
            <p:nvPr/>
          </p:nvSpPr>
          <p:spPr bwMode="auto">
            <a:xfrm rot="5400000">
              <a:off x="801986" y="2607100"/>
              <a:ext cx="2362922" cy="1505046"/>
            </a:xfrm>
            <a:custGeom>
              <a:avLst/>
              <a:gdLst>
                <a:gd name="T0" fmla="*/ 0 w 21248"/>
                <a:gd name="T1" fmla="*/ 159 h 21078"/>
                <a:gd name="T2" fmla="*/ 175 w 21248"/>
                <a:gd name="T3" fmla="*/ 0 h 21078"/>
                <a:gd name="T4" fmla="*/ 225 w 21248"/>
                <a:gd name="T5" fmla="*/ 195 h 21078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1248" h="21078" fill="none" extrusionOk="0">
                  <a:moveTo>
                    <a:pt x="-1" y="17196"/>
                  </a:moveTo>
                  <a:cubicBezTo>
                    <a:pt x="1557" y="8666"/>
                    <a:pt x="8066" y="1894"/>
                    <a:pt x="16528" y="-1"/>
                  </a:cubicBezTo>
                </a:path>
                <a:path w="21248" h="21078" stroke="0" extrusionOk="0">
                  <a:moveTo>
                    <a:pt x="-1" y="17196"/>
                  </a:moveTo>
                  <a:cubicBezTo>
                    <a:pt x="1557" y="8666"/>
                    <a:pt x="8066" y="1894"/>
                    <a:pt x="16528" y="-1"/>
                  </a:cubicBezTo>
                  <a:lnTo>
                    <a:pt x="21248" y="21078"/>
                  </a:lnTo>
                  <a:lnTo>
                    <a:pt x="-1" y="17196"/>
                  </a:lnTo>
                  <a:close/>
                </a:path>
              </a:pathLst>
            </a:custGeom>
            <a:noFill/>
            <a:ln w="254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r>
                <a:rPr lang="en-US" sz="2000" dirty="0" smtClean="0">
                  <a:latin typeface="Times New Roman" pitchFamily="18" charset="0"/>
                  <a:cs typeface="Times New Roman" pitchFamily="18" charset="0"/>
                </a:rPr>
                <a:t>                               </a:t>
              </a:r>
              <a:endParaRPr lang="en-US" sz="2000" dirty="0"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123" name="Line 114"/>
            <p:cNvCxnSpPr/>
            <p:nvPr/>
          </p:nvCxnSpPr>
          <p:spPr bwMode="auto">
            <a:xfrm flipV="1">
              <a:off x="1512585" y="1416102"/>
              <a:ext cx="11415" cy="3060658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 type="arrow" w="sm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cxnSp>
          <p:nvCxnSpPr>
            <p:cNvPr id="124" name="Line 112"/>
            <p:cNvCxnSpPr/>
            <p:nvPr/>
          </p:nvCxnSpPr>
          <p:spPr bwMode="auto">
            <a:xfrm>
              <a:off x="6096000" y="2940339"/>
              <a:ext cx="2002814" cy="0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 type="arrow" w="sm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</p:grpSp>
    </p:spTree>
    <p:extLst>
      <p:ext uri="{BB962C8B-B14F-4D97-AF65-F5344CB8AC3E}">
        <p14:creationId xmlns:p14="http://schemas.microsoft.com/office/powerpoint/2010/main" xmlns="" val="1138415884"/>
      </p:ext>
    </p:extLst>
  </p:cSld>
  <p:clrMapOvr>
    <a:masterClrMapping/>
  </p:clrMapOvr>
  <p:transition advClick="0" advTm="140000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164514" y="2621340"/>
            <a:ext cx="824265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9600" dirty="0" smtClean="0"/>
              <a:t>X</a:t>
            </a:r>
            <a:endParaRPr lang="en-US" sz="9600" dirty="0"/>
          </a:p>
        </p:txBody>
      </p:sp>
    </p:spTree>
    <p:extLst>
      <p:ext uri="{BB962C8B-B14F-4D97-AF65-F5344CB8AC3E}">
        <p14:creationId xmlns:p14="http://schemas.microsoft.com/office/powerpoint/2010/main" xmlns="" val="43284795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5.3|7.5|2.9|2.7|10.2|5.1|10.3|9.3|9.5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5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9|7.3|3.6|1.9|2.5|4.9|4.5|3.9|2.3|7.1|4.3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4.6|9.5|2.4|2|5.5|0.9|1.1|8.6|1.9|5.5|7.9|7.8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7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5.7|5.8|2.2|1.9|2.3|3.9|6.1|3.3|4.9|9|3.8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3140</TotalTime>
  <Words>1612</Words>
  <Application>Microsoft Office PowerPoint</Application>
  <PresentationFormat>On-screen Show (4:3)</PresentationFormat>
  <Paragraphs>389</Paragraphs>
  <Slides>37</Slides>
  <Notes>2</Notes>
  <HiddenSlides>0</HiddenSlides>
  <MMClips>6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37</vt:i4>
      </vt:variant>
    </vt:vector>
  </HeadingPairs>
  <TitlesOfParts>
    <vt:vector size="38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  <vt:lpstr>Slide 27</vt:lpstr>
      <vt:lpstr>Slide 28</vt:lpstr>
      <vt:lpstr>Slide 29</vt:lpstr>
      <vt:lpstr>Slide 30</vt:lpstr>
      <vt:lpstr>Slide 31</vt:lpstr>
      <vt:lpstr>Slide 32</vt:lpstr>
      <vt:lpstr>Slide 33</vt:lpstr>
      <vt:lpstr>Slide 34</vt:lpstr>
      <vt:lpstr>Slide 35</vt:lpstr>
      <vt:lpstr>Slide 36</vt:lpstr>
      <vt:lpstr>Slide 37</vt:lpstr>
    </vt:vector>
  </TitlesOfParts>
  <Company>Georgia Gwinnett College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Neelam Khan</dc:creator>
  <cp:lastModifiedBy>InterviewRmCW407</cp:lastModifiedBy>
  <cp:revision>1033</cp:revision>
  <dcterms:created xsi:type="dcterms:W3CDTF">2013-05-28T20:21:11Z</dcterms:created>
  <dcterms:modified xsi:type="dcterms:W3CDTF">2013-06-18T14:17:34Z</dcterms:modified>
</cp:coreProperties>
</file>