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3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1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0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6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0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8581-D179-594E-8130-953C15209FC9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05E4-ACBD-0C48-81DC-E5484E8C2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383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ell MT"/>
                <a:cs typeface="Bell MT"/>
              </a:rPr>
              <a:t>AFM Summer Research</a:t>
            </a:r>
            <a:endParaRPr lang="en-US" sz="4000" b="1" dirty="0">
              <a:latin typeface="Bell MT"/>
              <a:cs typeface="Bell MT"/>
            </a:endParaRPr>
          </a:p>
        </p:txBody>
      </p:sp>
      <p:pic>
        <p:nvPicPr>
          <p:cNvPr id="4" name="Picture 3" descr="phot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38" y="1738393"/>
            <a:ext cx="6252029" cy="46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1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665" y="-18404"/>
            <a:ext cx="5600776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ell MT"/>
                <a:cs typeface="Bell MT"/>
              </a:rPr>
              <a:t>Project Overview</a:t>
            </a:r>
            <a:endParaRPr lang="en-US" sz="4000" b="1" dirty="0">
              <a:latin typeface="Bell MT"/>
              <a:cs typeface="Bell MT"/>
            </a:endParaRPr>
          </a:p>
        </p:txBody>
      </p:sp>
      <p:pic>
        <p:nvPicPr>
          <p:cNvPr id="5" name="Picture 4" descr="Thin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65" y="1466478"/>
            <a:ext cx="2305050" cy="2362200"/>
          </a:xfrm>
          <a:prstGeom prst="rect">
            <a:avLst/>
          </a:prstGeom>
        </p:spPr>
      </p:pic>
      <p:pic>
        <p:nvPicPr>
          <p:cNvPr id="6" name="Picture 5" descr="Thin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91" y="1466478"/>
            <a:ext cx="2305050" cy="2362200"/>
          </a:xfrm>
          <a:prstGeom prst="rect">
            <a:avLst/>
          </a:prstGeom>
        </p:spPr>
      </p:pic>
      <p:pic>
        <p:nvPicPr>
          <p:cNvPr id="7" name="Picture 6" descr="Thing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65" y="4217794"/>
            <a:ext cx="2305050" cy="2362200"/>
          </a:xfrm>
          <a:prstGeom prst="rect">
            <a:avLst/>
          </a:prstGeom>
        </p:spPr>
      </p:pic>
      <p:pic>
        <p:nvPicPr>
          <p:cNvPr id="8" name="Picture 7" descr="Thing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91" y="4217794"/>
            <a:ext cx="23050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3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PolymerBI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8" y="1623830"/>
            <a:ext cx="4230995" cy="265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1754" y="227921"/>
            <a:ext cx="732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ll MT"/>
                <a:cs typeface="Bell MT"/>
              </a:rPr>
              <a:t>Polymer</a:t>
            </a:r>
            <a:endParaRPr lang="en-US" sz="4000" b="1" dirty="0">
              <a:latin typeface="Bell MT"/>
              <a:cs typeface="Bell MT"/>
            </a:endParaRPr>
          </a:p>
        </p:txBody>
      </p:sp>
      <p:pic>
        <p:nvPicPr>
          <p:cNvPr id="9" name="Picture 8" descr="2x2_Square8_BI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58" y="1623830"/>
            <a:ext cx="2654595" cy="26586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8286" y="4710065"/>
            <a:ext cx="328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Phone camera picture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5487" y="4759287"/>
            <a:ext cx="328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2μm x 2μm AFM scan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250" y="5939436"/>
            <a:ext cx="88140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Bell MT"/>
                <a:cs typeface="Bell MT"/>
              </a:rPr>
              <a:t>The polymer is explained in detail in: </a:t>
            </a:r>
            <a:r>
              <a:rPr lang="en-US" sz="1400" dirty="0" smtClean="0">
                <a:latin typeface="Bell MT"/>
                <a:cs typeface="Bell MT"/>
              </a:rPr>
              <a:t>Robert </a:t>
            </a:r>
            <a:r>
              <a:rPr lang="en-US" sz="1400" dirty="0" err="1" smtClean="0">
                <a:latin typeface="Bell MT"/>
                <a:cs typeface="Bell MT"/>
              </a:rPr>
              <a:t>Szoszkiewicz</a:t>
            </a:r>
            <a:r>
              <a:rPr lang="en-US" sz="1400" dirty="0" smtClean="0">
                <a:latin typeface="Bell MT"/>
                <a:cs typeface="Bell MT"/>
              </a:rPr>
              <a:t>, Takashi Okada, Simon C. Jones, Tai-De Li, William P. King, Seth R. </a:t>
            </a:r>
            <a:r>
              <a:rPr lang="en-US" sz="1400" dirty="0" err="1" smtClean="0">
                <a:latin typeface="Bell MT"/>
                <a:cs typeface="Bell MT"/>
              </a:rPr>
              <a:t>Marder</a:t>
            </a:r>
            <a:r>
              <a:rPr lang="en-US" sz="1400" dirty="0" smtClean="0">
                <a:latin typeface="Bell MT"/>
                <a:cs typeface="Bell MT"/>
              </a:rPr>
              <a:t>, and Elisa </a:t>
            </a:r>
            <a:r>
              <a:rPr lang="en-US" sz="1400" dirty="0" err="1" smtClean="0">
                <a:latin typeface="Bell MT"/>
                <a:cs typeface="Bell MT"/>
              </a:rPr>
              <a:t>Riedo</a:t>
            </a:r>
            <a:r>
              <a:rPr lang="en-US" sz="1400" dirty="0" smtClean="0">
                <a:latin typeface="Bell MT"/>
                <a:cs typeface="Bell MT"/>
              </a:rPr>
              <a:t>, 2007,  High Speed, Sub-15 nm Feature Size Thermochemical Nanolithography, </a:t>
            </a:r>
            <a:r>
              <a:rPr lang="en-US" sz="1400" i="1" dirty="0" smtClean="0">
                <a:latin typeface="Bell MT"/>
                <a:cs typeface="Bell MT"/>
              </a:rPr>
              <a:t>Nano Letters</a:t>
            </a:r>
            <a:r>
              <a:rPr lang="en-US" sz="1400" dirty="0" smtClean="0">
                <a:latin typeface="Bell MT"/>
                <a:cs typeface="Bell MT"/>
              </a:rPr>
              <a:t>, v. 7, p. 1064-1069</a:t>
            </a:r>
          </a:p>
          <a:p>
            <a:endParaRPr lang="en-US" sz="1300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96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px-Atomic_force_microscope_block_diagram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22" y="1001227"/>
            <a:ext cx="5669673" cy="5856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754" y="162801"/>
            <a:ext cx="732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ll MT"/>
                <a:cs typeface="Bell MT"/>
              </a:rPr>
              <a:t>AFM</a:t>
            </a:r>
            <a:endParaRPr lang="en-US" sz="4000" b="1" dirty="0">
              <a:latin typeface="Bell MT"/>
              <a:cs typeface="Bell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545" y="6149709"/>
            <a:ext cx="2670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Bell MT"/>
                <a:cs typeface="Bell MT"/>
              </a:rPr>
              <a:t>Picture taken from </a:t>
            </a:r>
            <a:r>
              <a:rPr lang="en-US" sz="1300" dirty="0" err="1" smtClean="0">
                <a:latin typeface="Bell MT"/>
                <a:cs typeface="Bell MT"/>
              </a:rPr>
              <a:t>wikipedia’s</a:t>
            </a:r>
            <a:r>
              <a:rPr lang="en-US" sz="1300" dirty="0" smtClean="0">
                <a:latin typeface="Bell MT"/>
                <a:cs typeface="Bell MT"/>
              </a:rPr>
              <a:t> article on atomic force microscopy</a:t>
            </a:r>
            <a:endParaRPr lang="en-US" sz="1300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29987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x65_AllSquare_BI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17" y="1520751"/>
            <a:ext cx="4989077" cy="4695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180" y="1920861"/>
            <a:ext cx="172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/>
                <a:cs typeface="Calibri"/>
              </a:rPr>
              <a:t>350°C </a:t>
            </a:r>
            <a:r>
              <a:rPr lang="en-US" sz="2000" b="1" dirty="0" smtClean="0">
                <a:latin typeface="Calibri"/>
                <a:cs typeface="Calibri"/>
                <a:sym typeface="Wingdings"/>
              </a:rPr>
              <a:t>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80" y="3751191"/>
            <a:ext cx="172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/>
                <a:cs typeface="Calibri"/>
              </a:rPr>
              <a:t>300°C </a:t>
            </a:r>
            <a:r>
              <a:rPr lang="en-US" sz="2000" b="1" dirty="0" smtClean="0">
                <a:latin typeface="Calibri"/>
                <a:cs typeface="Calibri"/>
                <a:sym typeface="Wingdings"/>
              </a:rPr>
              <a:t>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80" y="5518540"/>
            <a:ext cx="172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/>
                <a:cs typeface="Calibri"/>
              </a:rPr>
              <a:t>400°C </a:t>
            </a:r>
            <a:r>
              <a:rPr lang="en-US" sz="2000" b="1" dirty="0" smtClean="0">
                <a:latin typeface="Calibri"/>
                <a:cs typeface="Calibri"/>
                <a:sym typeface="Wingdings"/>
              </a:rPr>
              <a:t>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7227" y="168803"/>
            <a:ext cx="563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ll MT"/>
                <a:cs typeface="Bell MT"/>
              </a:rPr>
              <a:t>TCNL</a:t>
            </a:r>
            <a:endParaRPr lang="en-US" sz="4000" b="1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51356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410" y="65120"/>
            <a:ext cx="796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ll MT"/>
                <a:cs typeface="Bell MT"/>
              </a:rPr>
              <a:t>Incubation Can Destroy Polymer</a:t>
            </a:r>
            <a:endParaRPr lang="en-US" sz="3600" b="1" dirty="0">
              <a:latin typeface="Bell MT"/>
              <a:cs typeface="Bell MT"/>
            </a:endParaRPr>
          </a:p>
        </p:txBody>
      </p:sp>
      <p:pic>
        <p:nvPicPr>
          <p:cNvPr id="4" name="Picture 3" descr="Cracked_Full_40x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44" y="4415262"/>
            <a:ext cx="2308427" cy="2308427"/>
          </a:xfrm>
          <a:prstGeom prst="rect">
            <a:avLst/>
          </a:prstGeom>
        </p:spPr>
      </p:pic>
      <p:pic>
        <p:nvPicPr>
          <p:cNvPr id="5" name="Picture 4" descr="Cracked_Micro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27" y="919528"/>
            <a:ext cx="5194263" cy="3069101"/>
          </a:xfrm>
          <a:prstGeom prst="rect">
            <a:avLst/>
          </a:prstGeom>
        </p:spPr>
      </p:pic>
      <p:pic>
        <p:nvPicPr>
          <p:cNvPr id="6" name="Picture 5" descr="Cracked_Left_Polym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0" y="4415262"/>
            <a:ext cx="2308427" cy="2308427"/>
          </a:xfrm>
          <a:prstGeom prst="rect">
            <a:avLst/>
          </a:prstGeom>
        </p:spPr>
      </p:pic>
      <p:pic>
        <p:nvPicPr>
          <p:cNvPr id="7" name="Picture 6" descr="Cracked_Right_No_Polym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51" y="4415262"/>
            <a:ext cx="2308427" cy="23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1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20" y="195361"/>
            <a:ext cx="866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ll MT"/>
                <a:cs typeface="Bell MT"/>
              </a:rPr>
              <a:t>Not Sure Whether “Balloons” Stick</a:t>
            </a:r>
            <a:endParaRPr lang="en-US" sz="3600" b="1" dirty="0">
              <a:latin typeface="Bell MT"/>
              <a:cs typeface="Bell MT"/>
            </a:endParaRPr>
          </a:p>
        </p:txBody>
      </p:sp>
      <p:pic>
        <p:nvPicPr>
          <p:cNvPr id="3" name="Picture 2" descr="2x2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8" y="1832244"/>
            <a:ext cx="3766124" cy="3766124"/>
          </a:xfrm>
          <a:prstGeom prst="rect">
            <a:avLst/>
          </a:prstGeom>
        </p:spPr>
      </p:pic>
      <p:pic>
        <p:nvPicPr>
          <p:cNvPr id="4" name="Picture 3" descr="2x2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64" y="1832244"/>
            <a:ext cx="3780411" cy="3780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106" y="5848201"/>
            <a:ext cx="330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ll MT"/>
                <a:cs typeface="Bell MT"/>
              </a:rPr>
              <a:t>Before Incubation</a:t>
            </a:r>
            <a:endParaRPr lang="en-US" dirty="0">
              <a:latin typeface="Bell MT"/>
              <a:cs typeface="Bell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809" y="5848201"/>
            <a:ext cx="330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ll MT"/>
                <a:cs typeface="Bell MT"/>
              </a:rPr>
              <a:t>After Incubation</a:t>
            </a:r>
            <a:endParaRPr lang="en-US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74210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20" y="195361"/>
            <a:ext cx="866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ll MT"/>
                <a:cs typeface="Bell MT"/>
              </a:rPr>
              <a:t>Conclusions and Future Work</a:t>
            </a:r>
            <a:endParaRPr lang="en-US" sz="3600" b="1" dirty="0">
              <a:latin typeface="Bell MT"/>
              <a:cs typeface="Bell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286" y="1504039"/>
            <a:ext cx="735196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Bell MT"/>
                <a:cs typeface="Bell MT"/>
              </a:rPr>
              <a:t>Despite difficulties, I can thermally pattern and incubate the polymer with “balloons.” 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latin typeface="Bell MT"/>
              <a:cs typeface="Bell M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Bell MT"/>
                <a:cs typeface="Bell MT"/>
              </a:rPr>
              <a:t>I am not sure whether the “balloons” stick yet, and this would be the subject of later work.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Bell MT"/>
              <a:cs typeface="Bell M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Bell MT"/>
                <a:cs typeface="Bell MT"/>
              </a:rPr>
              <a:t>Further steps would be to develop a better process that would consistently preserve the polymer during incubation. Also, there needs to be testing of our strategy with particular “scissors.”</a:t>
            </a:r>
          </a:p>
        </p:txBody>
      </p:sp>
    </p:spTree>
    <p:extLst>
      <p:ext uri="{BB962C8B-B14F-4D97-AF65-F5344CB8AC3E}">
        <p14:creationId xmlns:p14="http://schemas.microsoft.com/office/powerpoint/2010/main" val="398046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20" y="290452"/>
            <a:ext cx="866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Bell MT"/>
                <a:cs typeface="Bell MT"/>
              </a:rPr>
              <a:t>Acknowledgments </a:t>
            </a:r>
            <a:endParaRPr lang="en-US" sz="3600" b="1" dirty="0">
              <a:latin typeface="Bell MT"/>
              <a:cs typeface="Bell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905" y="1704578"/>
            <a:ext cx="76694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Dr. </a:t>
            </a:r>
            <a:r>
              <a:rPr lang="en-US" sz="2800" dirty="0" err="1" smtClean="0"/>
              <a:t>Szoszkiewicz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Nicoleta</a:t>
            </a:r>
            <a:r>
              <a:rPr lang="en-US" sz="2800" dirty="0" smtClean="0"/>
              <a:t> </a:t>
            </a:r>
            <a:r>
              <a:rPr lang="en-US" sz="2800" dirty="0" err="1" smtClean="0"/>
              <a:t>Ploscariu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Dr. Weaver and Dr. Corwin</a:t>
            </a:r>
          </a:p>
        </p:txBody>
      </p:sp>
    </p:spTree>
    <p:extLst>
      <p:ext uri="{BB962C8B-B14F-4D97-AF65-F5344CB8AC3E}">
        <p14:creationId xmlns:p14="http://schemas.microsoft.com/office/powerpoint/2010/main" val="3961387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205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AFM Summer Research</vt:lpstr>
      <vt:lpstr>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AFM Summer Research</dc:title>
  <dc:creator>Michael Cochran</dc:creator>
  <cp:lastModifiedBy>Michael Cochran</cp:lastModifiedBy>
  <cp:revision>21</cp:revision>
  <dcterms:created xsi:type="dcterms:W3CDTF">2013-07-30T03:19:01Z</dcterms:created>
  <dcterms:modified xsi:type="dcterms:W3CDTF">2013-08-02T15:11:07Z</dcterms:modified>
</cp:coreProperties>
</file>