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8" r:id="rId3"/>
    <p:sldId id="264" r:id="rId4"/>
    <p:sldId id="273" r:id="rId5"/>
    <p:sldId id="282" r:id="rId6"/>
    <p:sldId id="266" r:id="rId7"/>
    <p:sldId id="280" r:id="rId8"/>
    <p:sldId id="272" r:id="rId9"/>
    <p:sldId id="260" r:id="rId10"/>
    <p:sldId id="279" r:id="rId11"/>
    <p:sldId id="281" r:id="rId12"/>
    <p:sldId id="284" r:id="rId13"/>
    <p:sldId id="277" r:id="rId14"/>
    <p:sldId id="271"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a:srgbClr val="FFCC00"/>
    <a:srgbClr val="BAD4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83309" autoAdjust="0"/>
  </p:normalViewPr>
  <p:slideViewPr>
    <p:cSldViewPr>
      <p:cViewPr>
        <p:scale>
          <a:sx n="80" d="100"/>
          <a:sy n="80" d="100"/>
        </p:scale>
        <p:origin x="-1272" y="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735419C-3BCF-4507-B3FD-58CB647AE4A0}" type="datetimeFigureOut">
              <a:rPr lang="en-US"/>
              <a:pPr>
                <a:defRPr/>
              </a:pPr>
              <a:t>8/1/2013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065E5440-4155-4AA4-A4FE-44453D2FAB27}" type="slidenum">
              <a:rPr lang="en-US"/>
              <a:pPr>
                <a:defRPr/>
              </a:pPr>
              <a:t>‹#›</a:t>
            </a:fld>
            <a:endParaRPr lang="en-US" dirty="0"/>
          </a:p>
        </p:txBody>
      </p:sp>
    </p:spTree>
    <p:extLst>
      <p:ext uri="{BB962C8B-B14F-4D97-AF65-F5344CB8AC3E}">
        <p14:creationId xmlns:p14="http://schemas.microsoft.com/office/powerpoint/2010/main" val="23423189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Faraday rotation is the magneto-optical phenomenon</a:t>
            </a:r>
            <a:r>
              <a:rPr lang="en-US" baseline="0" dirty="0" smtClean="0"/>
              <a:t> in which the plane of polarization of light is rotated as it  travels through a medium which is parallel to an external magnetic field</a:t>
            </a:r>
          </a:p>
          <a:p>
            <a:r>
              <a:rPr lang="en-US" dirty="0" smtClean="0"/>
              <a:t>Although </a:t>
            </a:r>
            <a:r>
              <a:rPr lang="en-US" dirty="0" smtClean="0"/>
              <a:t>all transparent</a:t>
            </a:r>
            <a:r>
              <a:rPr lang="en-US" baseline="0" dirty="0" smtClean="0"/>
              <a:t> materials exhibit FR (including water and air), metal NP show a greater signal, partly due to the delocalization of their electrons. When induced by EM radiation, these electrons become a plasma which—when excited resonantly—can create propagating plasma waves.</a:t>
            </a:r>
            <a:endParaRPr lang="en-US" dirty="0"/>
          </a:p>
        </p:txBody>
      </p:sp>
      <p:sp>
        <p:nvSpPr>
          <p:cNvPr id="4" name="Slide Number Placeholder 3"/>
          <p:cNvSpPr>
            <a:spLocks noGrp="1"/>
          </p:cNvSpPr>
          <p:nvPr>
            <p:ph type="sldNum" sz="quarter" idx="10"/>
          </p:nvPr>
        </p:nvSpPr>
        <p:spPr/>
        <p:txBody>
          <a:bodyPr/>
          <a:lstStyle/>
          <a:p>
            <a:pPr>
              <a:defRPr/>
            </a:pPr>
            <a:fld id="{065E5440-4155-4AA4-A4FE-44453D2FAB27}" type="slidenum">
              <a:rPr lang="en-US" smtClean="0"/>
              <a:pPr>
                <a:defRPr/>
              </a:pPr>
              <a:t>2</a:t>
            </a:fld>
            <a:endParaRPr lang="en-US" dirty="0"/>
          </a:p>
        </p:txBody>
      </p:sp>
    </p:spTree>
    <p:extLst>
      <p:ext uri="{BB962C8B-B14F-4D97-AF65-F5344CB8AC3E}">
        <p14:creationId xmlns:p14="http://schemas.microsoft.com/office/powerpoint/2010/main" val="699041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err="1" smtClean="0"/>
              <a:t>Verdet</a:t>
            </a:r>
            <a:r>
              <a:rPr lang="en-US" baseline="0" dirty="0" smtClean="0"/>
              <a:t> constant is wavelength-dependent function unique for every dielectric material</a:t>
            </a:r>
            <a:endParaRPr lang="en-US" dirty="0" smtClean="0"/>
          </a:p>
          <a:p>
            <a:pPr>
              <a:spcBef>
                <a:spcPct val="0"/>
              </a:spcBef>
            </a:pPr>
            <a:endParaRPr lang="en-US" dirty="0" smtClean="0"/>
          </a:p>
          <a:p>
            <a:pPr>
              <a:spcBef>
                <a:spcPct val="0"/>
              </a:spcBef>
            </a:pPr>
            <a:r>
              <a:rPr lang="en-US" dirty="0" err="1" smtClean="0"/>
              <a:t>Birefringent</a:t>
            </a:r>
            <a:r>
              <a:rPr lang="en-US" dirty="0" smtClean="0"/>
              <a:t> material is a substance which has a different refractive index for different polarizations of light</a:t>
            </a:r>
          </a:p>
          <a:p>
            <a:pPr>
              <a:spcBef>
                <a:spcPct val="0"/>
              </a:spcBef>
            </a:pPr>
            <a:r>
              <a:rPr lang="en-US" dirty="0" err="1" smtClean="0"/>
              <a:t>Birefringent</a:t>
            </a:r>
            <a:r>
              <a:rPr lang="en-US" dirty="0" smtClean="0"/>
              <a:t> material – EM-induced plasma electron cloud that surrounds gold nanoparticles</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4A621FC-390B-4BA2-B7AC-B5134ED21952}" type="slidenum">
              <a:rPr lang="en-US"/>
              <a:pPr fontAlgn="base">
                <a:spcBef>
                  <a:spcPct val="0"/>
                </a:spcBef>
                <a:spcAft>
                  <a:spcPct val="0"/>
                </a:spcAft>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White light source containing </a:t>
            </a:r>
            <a:r>
              <a:rPr lang="en-US" dirty="0" smtClean="0"/>
              <a:t>wavelengths</a:t>
            </a:r>
            <a:r>
              <a:rPr lang="en-US" baseline="0" dirty="0" smtClean="0"/>
              <a:t> including UV</a:t>
            </a:r>
            <a:endParaRPr lang="en-US" baseline="0" dirty="0" smtClean="0"/>
          </a:p>
          <a:p>
            <a:pPr marL="228600" indent="-228600">
              <a:buAutoNum type="arabicPeriod"/>
            </a:pPr>
            <a:r>
              <a:rPr lang="en-US" baseline="0" dirty="0" smtClean="0"/>
              <a:t>Linear polarizer</a:t>
            </a:r>
          </a:p>
          <a:p>
            <a:pPr marL="228600" indent="-228600">
              <a:buAutoNum type="arabicPeriod"/>
            </a:pPr>
            <a:r>
              <a:rPr lang="en-US" baseline="0" dirty="0" smtClean="0"/>
              <a:t>Size of cell is important because of phi = </a:t>
            </a:r>
            <a:r>
              <a:rPr lang="en-US" baseline="0" dirty="0" err="1" smtClean="0"/>
              <a:t>vBz</a:t>
            </a:r>
            <a:endParaRPr lang="en-US" baseline="0" dirty="0" smtClean="0"/>
          </a:p>
          <a:p>
            <a:pPr marL="228600" indent="-228600">
              <a:buAutoNum type="arabicPeriod"/>
            </a:pPr>
            <a:r>
              <a:rPr lang="en-US" baseline="0" dirty="0" smtClean="0"/>
              <a:t>Solenoid connected to capacitor which provides 6,000 V </a:t>
            </a:r>
          </a:p>
          <a:p>
            <a:pPr marL="228600" indent="-228600">
              <a:buAutoNum type="arabicPeriod"/>
            </a:pPr>
            <a:r>
              <a:rPr lang="en-US" baseline="0" dirty="0" smtClean="0"/>
              <a:t>Analyzer, without which we could not calculate the change in intensity </a:t>
            </a:r>
          </a:p>
          <a:p>
            <a:pPr marL="228600" indent="-228600">
              <a:buAutoNum type="arabicPeriod"/>
            </a:pPr>
            <a:r>
              <a:rPr lang="en-US" baseline="0" dirty="0" smtClean="0"/>
              <a:t>Light collector, CCD which spits out data</a:t>
            </a:r>
          </a:p>
          <a:p>
            <a:pPr marL="228600" indent="-228600">
              <a:buAutoNum type="arabicPeriod"/>
            </a:pPr>
            <a:endParaRPr lang="en-US" baseline="0" dirty="0" smtClean="0"/>
          </a:p>
          <a:p>
            <a:pPr marL="228600" indent="-228600">
              <a:buAutoNum type="arabicPeriod"/>
            </a:pPr>
            <a:r>
              <a:rPr lang="en-US" baseline="0" dirty="0" smtClean="0"/>
              <a:t>NB: we have a couple lenses in between to focus, but this is a simplified view</a:t>
            </a:r>
            <a:endParaRPr lang="en-US" dirty="0"/>
          </a:p>
        </p:txBody>
      </p:sp>
      <p:sp>
        <p:nvSpPr>
          <p:cNvPr id="4" name="Slide Number Placeholder 3"/>
          <p:cNvSpPr>
            <a:spLocks noGrp="1"/>
          </p:cNvSpPr>
          <p:nvPr>
            <p:ph type="sldNum" sz="quarter" idx="10"/>
          </p:nvPr>
        </p:nvSpPr>
        <p:spPr/>
        <p:txBody>
          <a:bodyPr/>
          <a:lstStyle/>
          <a:p>
            <a:pPr>
              <a:defRPr/>
            </a:pPr>
            <a:fld id="{065E5440-4155-4AA4-A4FE-44453D2FAB27}" type="slidenum">
              <a:rPr lang="en-US" smtClean="0"/>
              <a:pPr>
                <a:defRPr/>
              </a:pPr>
              <a:t>4</a:t>
            </a:fld>
            <a:endParaRPr lang="en-US"/>
          </a:p>
        </p:txBody>
      </p:sp>
    </p:spTree>
    <p:extLst>
      <p:ext uri="{BB962C8B-B14F-4D97-AF65-F5344CB8AC3E}">
        <p14:creationId xmlns:p14="http://schemas.microsoft.com/office/powerpoint/2010/main" val="1423341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setup, go straight into data</a:t>
            </a:r>
            <a:endParaRPr lang="en-US" dirty="0"/>
          </a:p>
        </p:txBody>
      </p:sp>
      <p:sp>
        <p:nvSpPr>
          <p:cNvPr id="4" name="Slide Number Placeholder 3"/>
          <p:cNvSpPr>
            <a:spLocks noGrp="1"/>
          </p:cNvSpPr>
          <p:nvPr>
            <p:ph type="sldNum" sz="quarter" idx="10"/>
          </p:nvPr>
        </p:nvSpPr>
        <p:spPr/>
        <p:txBody>
          <a:bodyPr/>
          <a:lstStyle/>
          <a:p>
            <a:pPr>
              <a:defRPr/>
            </a:pPr>
            <a:fld id="{065E5440-4155-4AA4-A4FE-44453D2FAB27}" type="slidenum">
              <a:rPr lang="en-US" smtClean="0"/>
              <a:pPr>
                <a:defRPr/>
              </a:pPr>
              <a:t>5</a:t>
            </a:fld>
            <a:endParaRPr lang="en-US" dirty="0"/>
          </a:p>
        </p:txBody>
      </p:sp>
    </p:spTree>
    <p:extLst>
      <p:ext uri="{BB962C8B-B14F-4D97-AF65-F5344CB8AC3E}">
        <p14:creationId xmlns:p14="http://schemas.microsoft.com/office/powerpoint/2010/main" val="2369376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Spectra</a:t>
            </a:r>
          </a:p>
          <a:p>
            <a:pPr marL="228600" indent="-228600">
              <a:buAutoNum type="arabicPeriod"/>
            </a:pPr>
            <a:r>
              <a:rPr lang="en-US" dirty="0" smtClean="0"/>
              <a:t>B-field</a:t>
            </a:r>
          </a:p>
          <a:p>
            <a:pPr marL="228600" indent="-228600">
              <a:buAutoNum type="arabicPeriod"/>
            </a:pPr>
            <a:r>
              <a:rPr lang="en-US" dirty="0" smtClean="0"/>
              <a:t>Pulse</a:t>
            </a:r>
          </a:p>
          <a:p>
            <a:endParaRPr lang="en-US" dirty="0" smtClean="0"/>
          </a:p>
          <a:p>
            <a:r>
              <a:rPr lang="en-US" dirty="0" smtClean="0"/>
              <a:t>FR </a:t>
            </a:r>
            <a:r>
              <a:rPr lang="en-US" dirty="0" smtClean="0"/>
              <a:t>signal was normalized to each</a:t>
            </a:r>
            <a:r>
              <a:rPr lang="en-US" baseline="0" dirty="0" smtClean="0"/>
              <a:t> trial’s relative magnetic field</a:t>
            </a:r>
            <a:endParaRPr lang="en-US" dirty="0"/>
          </a:p>
        </p:txBody>
      </p:sp>
      <p:sp>
        <p:nvSpPr>
          <p:cNvPr id="4" name="Slide Number Placeholder 3"/>
          <p:cNvSpPr>
            <a:spLocks noGrp="1"/>
          </p:cNvSpPr>
          <p:nvPr>
            <p:ph type="sldNum" sz="quarter" idx="10"/>
          </p:nvPr>
        </p:nvSpPr>
        <p:spPr/>
        <p:txBody>
          <a:bodyPr/>
          <a:lstStyle/>
          <a:p>
            <a:pPr>
              <a:defRPr/>
            </a:pPr>
            <a:fld id="{065E5440-4155-4AA4-A4FE-44453D2FAB27}" type="slidenum">
              <a:rPr lang="en-US" smtClean="0"/>
              <a:pPr>
                <a:defRPr/>
              </a:pPr>
              <a:t>6</a:t>
            </a:fld>
            <a:endParaRPr lang="en-US" dirty="0"/>
          </a:p>
        </p:txBody>
      </p:sp>
    </p:spTree>
    <p:extLst>
      <p:ext uri="{BB962C8B-B14F-4D97-AF65-F5344CB8AC3E}">
        <p14:creationId xmlns:p14="http://schemas.microsoft.com/office/powerpoint/2010/main" val="363138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10</a:t>
            </a:r>
            <a:r>
              <a:rPr lang="en-US" baseline="0" dirty="0" smtClean="0"/>
              <a:t> nm? Other Concentrations?</a:t>
            </a:r>
            <a:endParaRPr lang="en-US" dirty="0"/>
          </a:p>
        </p:txBody>
      </p:sp>
      <p:sp>
        <p:nvSpPr>
          <p:cNvPr id="4" name="Slide Number Placeholder 3"/>
          <p:cNvSpPr>
            <a:spLocks noGrp="1"/>
          </p:cNvSpPr>
          <p:nvPr>
            <p:ph type="sldNum" sz="quarter" idx="10"/>
          </p:nvPr>
        </p:nvSpPr>
        <p:spPr/>
        <p:txBody>
          <a:bodyPr/>
          <a:lstStyle/>
          <a:p>
            <a:pPr>
              <a:defRPr/>
            </a:pPr>
            <a:fld id="{065E5440-4155-4AA4-A4FE-44453D2FAB27}" type="slidenum">
              <a:rPr lang="en-US" smtClean="0"/>
              <a:pPr>
                <a:defRPr/>
              </a:pPr>
              <a:t>7</a:t>
            </a:fld>
            <a:endParaRPr lang="en-US" dirty="0"/>
          </a:p>
        </p:txBody>
      </p:sp>
    </p:spTree>
    <p:extLst>
      <p:ext uri="{BB962C8B-B14F-4D97-AF65-F5344CB8AC3E}">
        <p14:creationId xmlns:p14="http://schemas.microsoft.com/office/powerpoint/2010/main" val="3415757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Too 30 spectra with no medium</a:t>
            </a:r>
            <a:r>
              <a:rPr lang="en-US" baseline="0" dirty="0" smtClean="0"/>
              <a:t> or b-field present in order to see if delaying the light pulses to even trigger times would affect the temperature of the CCDs</a:t>
            </a:r>
          </a:p>
          <a:p>
            <a:endParaRPr lang="en-US" baseline="0" dirty="0" smtClean="0"/>
          </a:p>
          <a:p>
            <a:r>
              <a:rPr lang="en-US" baseline="0" dirty="0" smtClean="0"/>
              <a:t>Results? Yes, it DID work and we call this </a:t>
            </a:r>
            <a:r>
              <a:rPr lang="en-US" b="1" baseline="0" dirty="0" smtClean="0"/>
              <a:t>priming.</a:t>
            </a:r>
            <a:endParaRPr lang="en-US" dirty="0"/>
          </a:p>
        </p:txBody>
      </p:sp>
      <p:sp>
        <p:nvSpPr>
          <p:cNvPr id="4" name="Slide Number Placeholder 3"/>
          <p:cNvSpPr>
            <a:spLocks noGrp="1"/>
          </p:cNvSpPr>
          <p:nvPr>
            <p:ph type="sldNum" sz="quarter" idx="10"/>
          </p:nvPr>
        </p:nvSpPr>
        <p:spPr/>
        <p:txBody>
          <a:bodyPr/>
          <a:lstStyle/>
          <a:p>
            <a:pPr>
              <a:defRPr/>
            </a:pPr>
            <a:fld id="{065E5440-4155-4AA4-A4FE-44453D2FAB27}" type="slidenum">
              <a:rPr lang="en-US" smtClean="0"/>
              <a:pPr>
                <a:defRPr/>
              </a:pPr>
              <a:t>8</a:t>
            </a:fld>
            <a:endParaRPr lang="en-US" dirty="0"/>
          </a:p>
        </p:txBody>
      </p:sp>
    </p:spTree>
    <p:extLst>
      <p:ext uri="{BB962C8B-B14F-4D97-AF65-F5344CB8AC3E}">
        <p14:creationId xmlns:p14="http://schemas.microsoft.com/office/powerpoint/2010/main" val="2924423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Are</a:t>
            </a:r>
            <a:r>
              <a:rPr lang="en-US" baseline="0" dirty="0" smtClean="0"/>
              <a:t> all the lines supposed to fall on the same offset? They don’t for the smaller wavelengths but they do for the larger. This may be because we diluted them in something other than the citrate buffer that surrounds the gold NP.</a:t>
            </a:r>
            <a:endParaRPr lang="en-US" dirty="0"/>
          </a:p>
        </p:txBody>
      </p:sp>
      <p:sp>
        <p:nvSpPr>
          <p:cNvPr id="4" name="Slide Number Placeholder 3"/>
          <p:cNvSpPr>
            <a:spLocks noGrp="1"/>
          </p:cNvSpPr>
          <p:nvPr>
            <p:ph type="sldNum" sz="quarter" idx="10"/>
          </p:nvPr>
        </p:nvSpPr>
        <p:spPr/>
        <p:txBody>
          <a:bodyPr/>
          <a:lstStyle/>
          <a:p>
            <a:pPr>
              <a:defRPr/>
            </a:pPr>
            <a:fld id="{065E5440-4155-4AA4-A4FE-44453D2FAB27}" type="slidenum">
              <a:rPr lang="en-US" smtClean="0"/>
              <a:pPr>
                <a:defRPr/>
              </a:pPr>
              <a:t>10</a:t>
            </a:fld>
            <a:endParaRPr lang="en-US" dirty="0"/>
          </a:p>
        </p:txBody>
      </p:sp>
    </p:spTree>
    <p:extLst>
      <p:ext uri="{BB962C8B-B14F-4D97-AF65-F5344CB8AC3E}">
        <p14:creationId xmlns:p14="http://schemas.microsoft.com/office/powerpoint/2010/main" val="1570795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5E5440-4155-4AA4-A4FE-44453D2FAB27}" type="slidenum">
              <a:rPr lang="en-US" smtClean="0"/>
              <a:pPr>
                <a:defRPr/>
              </a:pPr>
              <a:t>13</a:t>
            </a:fld>
            <a:endParaRPr lang="en-US" dirty="0"/>
          </a:p>
        </p:txBody>
      </p:sp>
    </p:spTree>
    <p:extLst>
      <p:ext uri="{BB962C8B-B14F-4D97-AF65-F5344CB8AC3E}">
        <p14:creationId xmlns:p14="http://schemas.microsoft.com/office/powerpoint/2010/main" val="2057418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55F7FF4-E0B2-4F4F-81EB-21A82C75FA39}" type="datetimeFigureOut">
              <a:rPr lang="en-US"/>
              <a:pPr>
                <a:defRPr/>
              </a:pPr>
              <a:t>8/1/2013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0CE40E4-B867-4930-8BA4-32471C27438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0908AA-0329-4D16-9F44-023BAA6669F8}" type="datetimeFigureOut">
              <a:rPr lang="en-US"/>
              <a:pPr>
                <a:defRPr/>
              </a:pPr>
              <a:t>8/1/2013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ED1F74-ED2D-40E9-AC89-69074C6DB85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4C9C26-7E7F-4B7F-A628-51432D4CC390}" type="datetimeFigureOut">
              <a:rPr lang="en-US"/>
              <a:pPr>
                <a:defRPr/>
              </a:pPr>
              <a:t>8/1/2013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FBB4CA2-DF55-4C9C-A2C2-4054319FD5A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9E8417F-FB3F-4284-9E9A-E3136434FC05}" type="datetimeFigureOut">
              <a:rPr lang="en-US"/>
              <a:pPr>
                <a:defRPr/>
              </a:pPr>
              <a:t>8/1/2013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8EA02FD-6398-43B6-A109-07B31316E53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1F31039-5134-46FC-B6C8-2C787E9C377F}" type="datetimeFigureOut">
              <a:rPr lang="en-US"/>
              <a:pPr>
                <a:defRPr/>
              </a:pPr>
              <a:t>8/1/2013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B71B587-DAB7-4A2E-A5B5-7B31CBFF364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0C8D497-0C20-46A6-AA2B-B1276DCD7AF3}" type="datetimeFigureOut">
              <a:rPr lang="en-US"/>
              <a:pPr>
                <a:defRPr/>
              </a:pPr>
              <a:t>8/1/2013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42000C1-5C44-4A89-ACE2-B326CA927FB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576813C-41C6-45E8-A801-028AD25112AB}" type="datetimeFigureOut">
              <a:rPr lang="en-US"/>
              <a:pPr>
                <a:defRPr/>
              </a:pPr>
              <a:t>8/1/2013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1E1FB98-6878-4872-8CBF-2A796997893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59699C7-EC2F-459B-B02E-496E55570EBA}" type="datetimeFigureOut">
              <a:rPr lang="en-US"/>
              <a:pPr>
                <a:defRPr/>
              </a:pPr>
              <a:t>8/1/2013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9D79D2B-776F-47AB-A790-F29E49C2DB7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90A3FEE-4038-4CE2-A76F-EAE73DA4452D}" type="datetimeFigureOut">
              <a:rPr lang="en-US"/>
              <a:pPr>
                <a:defRPr/>
              </a:pPr>
              <a:t>8/1/2013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C02FEE9-2188-4003-8683-91924350B0A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80E58E-5B4A-498F-A97A-654F5A9CF228}" type="datetimeFigureOut">
              <a:rPr lang="en-US"/>
              <a:pPr>
                <a:defRPr/>
              </a:pPr>
              <a:t>8/1/2013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ED3DC54-936D-4A20-8C26-01157F8386C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AAF09FE-70FA-4552-A7E0-97B9132E1EDD}" type="datetimeFigureOut">
              <a:rPr lang="en-US"/>
              <a:pPr>
                <a:defRPr/>
              </a:pPr>
              <a:t>8/1/2013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D897FFA-F34C-4AAD-A4BB-6E38653BCC7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5607279-0EF9-4709-9EF6-D3641D956060}" type="datetimeFigureOut">
              <a:rPr lang="en-US"/>
              <a:pPr>
                <a:defRPr/>
              </a:pPr>
              <a:t>8/1/2013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917F4AC-8D35-4732-A3F6-3CBB10F9B2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mbria" pitchFamily="18" charset="0"/>
        </a:defRPr>
      </a:lvl2pPr>
      <a:lvl3pPr algn="ctr" rtl="0" fontAlgn="base">
        <a:spcBef>
          <a:spcPct val="0"/>
        </a:spcBef>
        <a:spcAft>
          <a:spcPct val="0"/>
        </a:spcAft>
        <a:defRPr sz="4400">
          <a:solidFill>
            <a:schemeClr val="tx1"/>
          </a:solidFill>
          <a:latin typeface="Cambria" pitchFamily="18" charset="0"/>
        </a:defRPr>
      </a:lvl3pPr>
      <a:lvl4pPr algn="ctr" rtl="0" fontAlgn="base">
        <a:spcBef>
          <a:spcPct val="0"/>
        </a:spcBef>
        <a:spcAft>
          <a:spcPct val="0"/>
        </a:spcAft>
        <a:defRPr sz="4400">
          <a:solidFill>
            <a:schemeClr val="tx1"/>
          </a:solidFill>
          <a:latin typeface="Cambria" pitchFamily="18" charset="0"/>
        </a:defRPr>
      </a:lvl4pPr>
      <a:lvl5pPr algn="ctr" rtl="0" fontAlgn="base">
        <a:spcBef>
          <a:spcPct val="0"/>
        </a:spcBef>
        <a:spcAft>
          <a:spcPct val="0"/>
        </a:spcAft>
        <a:defRPr sz="4400">
          <a:solidFill>
            <a:schemeClr val="tx1"/>
          </a:solidFill>
          <a:latin typeface="Cambria" pitchFamily="18" charset="0"/>
        </a:defRPr>
      </a:lvl5pPr>
      <a:lvl6pPr marL="457200" algn="ctr" rtl="0" fontAlgn="base">
        <a:spcBef>
          <a:spcPct val="0"/>
        </a:spcBef>
        <a:spcAft>
          <a:spcPct val="0"/>
        </a:spcAft>
        <a:defRPr sz="4400">
          <a:solidFill>
            <a:schemeClr val="tx1"/>
          </a:solidFill>
          <a:latin typeface="Cambria" pitchFamily="18" charset="0"/>
        </a:defRPr>
      </a:lvl6pPr>
      <a:lvl7pPr marL="914400" algn="ctr" rtl="0" fontAlgn="base">
        <a:spcBef>
          <a:spcPct val="0"/>
        </a:spcBef>
        <a:spcAft>
          <a:spcPct val="0"/>
        </a:spcAft>
        <a:defRPr sz="4400">
          <a:solidFill>
            <a:schemeClr val="tx1"/>
          </a:solidFill>
          <a:latin typeface="Cambria" pitchFamily="18" charset="0"/>
        </a:defRPr>
      </a:lvl7pPr>
      <a:lvl8pPr marL="1371600" algn="ctr" rtl="0" fontAlgn="base">
        <a:spcBef>
          <a:spcPct val="0"/>
        </a:spcBef>
        <a:spcAft>
          <a:spcPct val="0"/>
        </a:spcAft>
        <a:defRPr sz="4400">
          <a:solidFill>
            <a:schemeClr val="tx1"/>
          </a:solidFill>
          <a:latin typeface="Cambria" pitchFamily="18" charset="0"/>
        </a:defRPr>
      </a:lvl8pPr>
      <a:lvl9pPr marL="1828800" algn="ctr" rtl="0" fontAlgn="base">
        <a:spcBef>
          <a:spcPct val="0"/>
        </a:spcBef>
        <a:spcAft>
          <a:spcPct val="0"/>
        </a:spcAft>
        <a:defRPr sz="4400">
          <a:solidFill>
            <a:schemeClr val="tx1"/>
          </a:solidFill>
          <a:latin typeface="Cambria" pitchFamily="18"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762000" y="1447800"/>
            <a:ext cx="7772400" cy="1470025"/>
          </a:xfrm>
        </p:spPr>
        <p:txBody>
          <a:bodyPr/>
          <a:lstStyle/>
          <a:p>
            <a:r>
              <a:rPr lang="en-US" dirty="0" smtClean="0"/>
              <a:t>Faraday Rotation of Gold Nanoparticles</a:t>
            </a:r>
          </a:p>
        </p:txBody>
      </p:sp>
      <p:sp>
        <p:nvSpPr>
          <p:cNvPr id="3" name="Subtitle 2"/>
          <p:cNvSpPr>
            <a:spLocks noGrp="1"/>
          </p:cNvSpPr>
          <p:nvPr>
            <p:ph type="subTitle" idx="1"/>
          </p:nvPr>
        </p:nvSpPr>
        <p:spPr>
          <a:xfrm>
            <a:off x="1371600" y="3505200"/>
            <a:ext cx="6400800" cy="2514600"/>
          </a:xfrm>
        </p:spPr>
        <p:txBody>
          <a:bodyPr rtlCol="0">
            <a:normAutofit fontScale="92500" lnSpcReduction="20000"/>
          </a:bodyPr>
          <a:lstStyle/>
          <a:p>
            <a:pPr fontAlgn="auto">
              <a:spcAft>
                <a:spcPts val="0"/>
              </a:spcAft>
              <a:buFont typeface="Arial" pitchFamily="34" charset="0"/>
              <a:buNone/>
              <a:defRPr/>
            </a:pPr>
            <a:r>
              <a:rPr lang="en-US" dirty="0" smtClean="0">
                <a:solidFill>
                  <a:srgbClr val="4B4B4B"/>
                </a:solidFill>
              </a:rPr>
              <a:t>By Christopher Ramirez</a:t>
            </a:r>
          </a:p>
          <a:p>
            <a:pPr fontAlgn="auto">
              <a:spcAft>
                <a:spcPts val="0"/>
              </a:spcAft>
              <a:buFont typeface="Arial" pitchFamily="34" charset="0"/>
              <a:buNone/>
              <a:defRPr/>
            </a:pPr>
            <a:r>
              <a:rPr lang="en-US" dirty="0" smtClean="0">
                <a:solidFill>
                  <a:srgbClr val="4B4B4B"/>
                </a:solidFill>
              </a:rPr>
              <a:t>Mentored Dr. Viktor Chikan</a:t>
            </a:r>
          </a:p>
          <a:p>
            <a:pPr fontAlgn="auto">
              <a:spcAft>
                <a:spcPts val="0"/>
              </a:spcAft>
              <a:buFont typeface="Arial" pitchFamily="34" charset="0"/>
              <a:buNone/>
              <a:defRPr/>
            </a:pPr>
            <a:endParaRPr lang="en-US" dirty="0" smtClean="0"/>
          </a:p>
          <a:p>
            <a:pPr fontAlgn="auto">
              <a:spcAft>
                <a:spcPts val="0"/>
              </a:spcAft>
              <a:buFont typeface="Arial" pitchFamily="34" charset="0"/>
              <a:buNone/>
              <a:defRPr/>
            </a:pPr>
            <a:r>
              <a:rPr lang="en-US" sz="2600" i="1" dirty="0" smtClean="0">
                <a:solidFill>
                  <a:srgbClr val="4B4B4B"/>
                </a:solidFill>
              </a:rPr>
              <a:t>Kansas State University</a:t>
            </a:r>
            <a:endParaRPr lang="en-US" sz="2600" i="1" dirty="0">
              <a:solidFill>
                <a:srgbClr val="4B4B4B"/>
              </a:solidFill>
            </a:endParaRPr>
          </a:p>
          <a:p>
            <a:pPr fontAlgn="auto">
              <a:spcAft>
                <a:spcPts val="0"/>
              </a:spcAft>
              <a:buFont typeface="Arial" pitchFamily="34" charset="0"/>
              <a:buNone/>
              <a:defRPr/>
            </a:pPr>
            <a:r>
              <a:rPr lang="en-US" sz="2600" i="1" dirty="0" smtClean="0">
                <a:solidFill>
                  <a:srgbClr val="4B4B4B"/>
                </a:solidFill>
              </a:rPr>
              <a:t>Summer 2013 Research Experience for Undergraduates</a:t>
            </a:r>
            <a:endParaRPr lang="en-US" sz="2600" i="1" dirty="0">
              <a:solidFill>
                <a:srgbClr val="4B4B4B"/>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br>
              <a:rPr lang="en-US" dirty="0" smtClean="0"/>
            </a:br>
            <a:r>
              <a:rPr lang="en-US" sz="2400" dirty="0" smtClean="0"/>
              <a:t>FR of 10nm, Various Concentrations</a:t>
            </a:r>
            <a:endParaRPr lang="en-US" sz="24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952" y="1746504"/>
            <a:ext cx="7607808" cy="4356660"/>
          </a:xfrm>
          <a:prstGeom prst="rect">
            <a:avLst/>
          </a:prstGeom>
          <a:ln w="762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3650120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br>
              <a:rPr lang="en-US" dirty="0" smtClean="0"/>
            </a:br>
            <a:r>
              <a:rPr lang="en-US" sz="2400" dirty="0" smtClean="0"/>
              <a:t>FR of Various Sizes, 0.6 M</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522" y="1742446"/>
            <a:ext cx="7607800" cy="4356654"/>
          </a:xfrm>
          <a:prstGeom prst="rect">
            <a:avLst/>
          </a:prstGeom>
          <a:ln w="762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1874262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dirty="0" smtClean="0"/>
              <a:t>Plasmon </a:t>
            </a:r>
            <a:r>
              <a:rPr lang="en-US" dirty="0" smtClean="0"/>
              <a:t>Peaks from Literature</a:t>
            </a:r>
            <a:endParaRPr lang="en-US" dirty="0" smtClean="0"/>
          </a:p>
        </p:txBody>
      </p:sp>
      <p:pic>
        <p:nvPicPr>
          <p:cNvPr id="18434" name="Picture 2"/>
          <p:cNvPicPr>
            <a:picLocks noGrp="1" noChangeAspect="1" noChangeArrowheads="1"/>
          </p:cNvPicPr>
          <p:nvPr>
            <p:ph idx="1"/>
          </p:nvPr>
        </p:nvPicPr>
        <p:blipFill>
          <a:blip r:embed="rId2"/>
          <a:srcRect/>
          <a:stretch>
            <a:fillRect/>
          </a:stretch>
        </p:blipFill>
        <p:spPr>
          <a:xfrm>
            <a:off x="1298575" y="1600200"/>
            <a:ext cx="6546850" cy="4525963"/>
          </a:xfrm>
          <a:prstGeom prst="rect">
            <a:avLst/>
          </a:prstGeom>
          <a:ln w="76200" cap="sq">
            <a:solidFill>
              <a:srgbClr val="000000"/>
            </a:solidFill>
            <a:miter lim="800000"/>
          </a:ln>
          <a:effectLst>
            <a:outerShdw blurRad="57150" dist="50800" dir="2700000" algn="tl" rotWithShape="0">
              <a:srgbClr val="000000">
                <a:alpha val="40000"/>
              </a:srgbClr>
            </a:outerShdw>
          </a:effectLst>
        </p:spPr>
      </p:pic>
      <p:sp>
        <p:nvSpPr>
          <p:cNvPr id="18435" name="TextBox 3"/>
          <p:cNvSpPr txBox="1">
            <a:spLocks noChangeArrowheads="1"/>
          </p:cNvSpPr>
          <p:nvPr/>
        </p:nvSpPr>
        <p:spPr bwMode="auto">
          <a:xfrm>
            <a:off x="7848600" y="6046788"/>
            <a:ext cx="457200" cy="369887"/>
          </a:xfrm>
          <a:prstGeom prst="rect">
            <a:avLst/>
          </a:prstGeom>
          <a:noFill/>
          <a:ln w="9525">
            <a:noFill/>
            <a:miter lim="800000"/>
            <a:headEnd/>
            <a:tailEnd/>
          </a:ln>
        </p:spPr>
        <p:txBody>
          <a:bodyPr>
            <a:spAutoFit/>
          </a:bodyPr>
          <a:lstStyle/>
          <a:p>
            <a:r>
              <a:rPr lang="en-US" b="1" dirty="0" smtClean="0">
                <a:latin typeface="Calibri" pitchFamily="34" charset="0"/>
              </a:rPr>
              <a:t>[2]</a:t>
            </a:r>
            <a:endParaRPr lang="en-US" b="1" dirty="0">
              <a:latin typeface="Calibri" pitchFamily="34" charset="0"/>
            </a:endParaRPr>
          </a:p>
        </p:txBody>
      </p:sp>
    </p:spTree>
    <p:extLst>
      <p:ext uri="{BB962C8B-B14F-4D97-AF65-F5344CB8AC3E}">
        <p14:creationId xmlns:p14="http://schemas.microsoft.com/office/powerpoint/2010/main" val="20866826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62665" y="1355130"/>
            <a:ext cx="8229600" cy="5261485"/>
          </a:xfrm>
        </p:spPr>
        <p:txBody>
          <a:bodyPr/>
          <a:lstStyle/>
          <a:p>
            <a:r>
              <a:rPr lang="en-US" dirty="0" smtClean="0"/>
              <a:t>FR signal for NP is </a:t>
            </a:r>
            <a:r>
              <a:rPr lang="en-US" dirty="0" smtClean="0"/>
              <a:t>concentration-dependent</a:t>
            </a:r>
          </a:p>
          <a:p>
            <a:pPr lvl="1"/>
            <a:r>
              <a:rPr lang="en-US" dirty="0" smtClean="0"/>
              <a:t>As shown for 5nm and 10nm NP</a:t>
            </a:r>
            <a:endParaRPr lang="en-US" dirty="0" smtClean="0"/>
          </a:p>
          <a:p>
            <a:r>
              <a:rPr lang="en-US" dirty="0" smtClean="0"/>
              <a:t>FR signal increases linearly with </a:t>
            </a:r>
            <a:r>
              <a:rPr lang="en-US" dirty="0" smtClean="0"/>
              <a:t>magnetic field strength</a:t>
            </a:r>
            <a:endParaRPr lang="en-US" dirty="0" smtClean="0"/>
          </a:p>
          <a:p>
            <a:r>
              <a:rPr lang="en-US" dirty="0" smtClean="0"/>
              <a:t>Plasmon </a:t>
            </a:r>
            <a:r>
              <a:rPr lang="en-US" dirty="0" smtClean="0"/>
              <a:t>peaks are more pronounced and </a:t>
            </a:r>
            <a:r>
              <a:rPr lang="en-US" dirty="0" err="1" smtClean="0"/>
              <a:t>blueshifted</a:t>
            </a:r>
            <a:r>
              <a:rPr lang="en-US" dirty="0" smtClean="0"/>
              <a:t> as size increases</a:t>
            </a:r>
          </a:p>
          <a:p>
            <a:r>
              <a:rPr lang="en-US" dirty="0" err="1" smtClean="0"/>
              <a:t>Verdet</a:t>
            </a:r>
            <a:r>
              <a:rPr lang="en-US" dirty="0" smtClean="0"/>
              <a:t> constant calculation may require more data</a:t>
            </a:r>
            <a:endParaRPr lang="en-US" dirty="0" smtClean="0"/>
          </a:p>
          <a:p>
            <a:endParaRPr lang="en-US" dirty="0" smtClean="0"/>
          </a:p>
          <a:p>
            <a:endParaRPr lang="en-US" dirty="0"/>
          </a:p>
        </p:txBody>
      </p:sp>
    </p:spTree>
    <p:extLst>
      <p:ext uri="{BB962C8B-B14F-4D97-AF65-F5344CB8AC3E}">
        <p14:creationId xmlns:p14="http://schemas.microsoft.com/office/powerpoint/2010/main" val="261004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dirty="0" smtClean="0"/>
              <a:t>References</a:t>
            </a:r>
          </a:p>
        </p:txBody>
      </p:sp>
      <p:sp>
        <p:nvSpPr>
          <p:cNvPr id="31746" name="Content Placeholder 2"/>
          <p:cNvSpPr>
            <a:spLocks noGrp="1"/>
          </p:cNvSpPr>
          <p:nvPr>
            <p:ph idx="1"/>
          </p:nvPr>
        </p:nvSpPr>
        <p:spPr/>
        <p:txBody>
          <a:bodyPr/>
          <a:lstStyle/>
          <a:p>
            <a:pPr marL="0" indent="0">
              <a:buNone/>
            </a:pPr>
            <a:r>
              <a:rPr lang="en-US" sz="1800" b="1" dirty="0"/>
              <a:t>[1] </a:t>
            </a:r>
            <a:r>
              <a:rPr lang="en-US" sz="1800" dirty="0" err="1"/>
              <a:t>Chikan</a:t>
            </a:r>
            <a:r>
              <a:rPr lang="en-US" sz="1800" dirty="0"/>
              <a:t> V.; </a:t>
            </a:r>
            <a:r>
              <a:rPr lang="en-US" sz="1800" dirty="0" err="1"/>
              <a:t>Dani</a:t>
            </a:r>
            <a:r>
              <a:rPr lang="en-US" sz="1800" dirty="0"/>
              <a:t> R. D.; </a:t>
            </a:r>
            <a:r>
              <a:rPr lang="en-US" sz="1800" dirty="0" err="1"/>
              <a:t>Wysin</a:t>
            </a:r>
            <a:r>
              <a:rPr lang="en-US" sz="1800" dirty="0"/>
              <a:t>, G. M.; Young, N. </a:t>
            </a:r>
            <a:r>
              <a:rPr lang="en-US" sz="1800" i="1" dirty="0"/>
              <a:t>Effects of </a:t>
            </a:r>
            <a:r>
              <a:rPr lang="en-US" sz="1800" i="1" dirty="0" err="1"/>
              <a:t>Interband</a:t>
            </a:r>
            <a:r>
              <a:rPr lang="en-US" sz="1800" i="1" dirty="0"/>
              <a:t> Transitions on Faraday Rotation in Metallic Nanoparticles </a:t>
            </a:r>
            <a:r>
              <a:rPr lang="en-US" sz="1800" b="1" dirty="0"/>
              <a:t>2013 </a:t>
            </a:r>
          </a:p>
          <a:p>
            <a:pPr marL="0" indent="0">
              <a:buFont typeface="Arial" charset="0"/>
              <a:buNone/>
            </a:pPr>
            <a:endParaRPr lang="en-US" sz="1800" b="1" dirty="0" smtClean="0"/>
          </a:p>
          <a:p>
            <a:pPr marL="0" indent="0">
              <a:buFont typeface="Arial" charset="0"/>
              <a:buNone/>
            </a:pPr>
            <a:r>
              <a:rPr lang="en-US" sz="1800" b="1" dirty="0" smtClean="0"/>
              <a:t>[2] </a:t>
            </a:r>
            <a:r>
              <a:rPr lang="en-US" sz="1800" dirty="0" smtClean="0"/>
              <a:t>Link, S.; El-Sayed, M. A. </a:t>
            </a:r>
            <a:r>
              <a:rPr lang="en-US" sz="1800" i="1" dirty="0" smtClean="0"/>
              <a:t>J. Phys. Chem. B </a:t>
            </a:r>
            <a:r>
              <a:rPr lang="en-US" sz="1800" b="1" dirty="0" smtClean="0"/>
              <a:t>1999, </a:t>
            </a:r>
            <a:r>
              <a:rPr lang="en-US" sz="1800" i="1" dirty="0" smtClean="0"/>
              <a:t>103, </a:t>
            </a:r>
            <a:r>
              <a:rPr lang="en-US" sz="1800" dirty="0" smtClean="0"/>
              <a:t>4215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24260" y="1508750"/>
                <a:ext cx="8262540" cy="4939605"/>
              </a:xfrm>
            </p:spPr>
            <p:txBody>
              <a:bodyPr/>
              <a:lstStyle/>
              <a:p>
                <a:r>
                  <a:rPr lang="en-US" dirty="0" smtClean="0"/>
                  <a:t>Faraday Rotation (FR): </a:t>
                </a:r>
                <a14:m>
                  <m:oMath xmlns:m="http://schemas.openxmlformats.org/officeDocument/2006/math">
                    <m:r>
                      <a:rPr lang="en-US" i="1" smtClean="0">
                        <a:latin typeface="Cambria Math"/>
                        <a:ea typeface="Cambria Math"/>
                      </a:rPr>
                      <m:t>𝜑</m:t>
                    </m:r>
                    <m:r>
                      <a:rPr lang="en-US" b="0" i="1" smtClean="0">
                        <a:latin typeface="Cambria Math"/>
                        <a:ea typeface="Cambria Math"/>
                      </a:rPr>
                      <m:t>=</m:t>
                    </m:r>
                    <m:r>
                      <a:rPr lang="en-US" b="0" i="1" smtClean="0">
                        <a:latin typeface="Cambria Math"/>
                        <a:ea typeface="Cambria Math"/>
                      </a:rPr>
                      <m:t>𝑣𝐵𝑧</m:t>
                    </m:r>
                  </m:oMath>
                </a14:m>
                <a:endParaRPr lang="en-US" dirty="0" smtClean="0"/>
              </a:p>
              <a:p>
                <a:r>
                  <a:rPr lang="en-US" dirty="0" smtClean="0"/>
                  <a:t>Metal </a:t>
                </a:r>
                <a:r>
                  <a:rPr lang="en-US" dirty="0"/>
                  <a:t>NP exhibit enhanced </a:t>
                </a:r>
                <a:r>
                  <a:rPr lang="en-US" dirty="0" smtClean="0"/>
                  <a:t>FR</a:t>
                </a:r>
              </a:p>
              <a:p>
                <a:pPr lvl="1"/>
                <a:r>
                  <a:rPr lang="en-US" dirty="0" smtClean="0"/>
                  <a:t>Applications such as optical isolators and phase modulators </a:t>
                </a:r>
                <a:r>
                  <a:rPr lang="en-US" b="1" baseline="30000" dirty="0" smtClean="0"/>
                  <a:t>[1]</a:t>
                </a:r>
                <a:endParaRPr lang="en-US" dirty="0" smtClean="0"/>
              </a:p>
              <a:p>
                <a:r>
                  <a:rPr lang="en-US" dirty="0"/>
                  <a:t>Observe FR signal dependence </a:t>
                </a:r>
                <a:r>
                  <a:rPr lang="en-US" dirty="0" smtClean="0"/>
                  <a:t>by varying NP </a:t>
                </a:r>
                <a:r>
                  <a:rPr lang="en-US" dirty="0"/>
                  <a:t>size and </a:t>
                </a:r>
                <a:r>
                  <a:rPr lang="en-US" dirty="0" smtClean="0"/>
                  <a:t>concentration</a:t>
                </a:r>
              </a:p>
              <a:p>
                <a:r>
                  <a:rPr lang="en-US" dirty="0" smtClean="0"/>
                  <a:t>Determine </a:t>
                </a:r>
                <a:r>
                  <a:rPr lang="en-US" dirty="0" err="1" smtClean="0"/>
                  <a:t>Verdet</a:t>
                </a:r>
                <a:r>
                  <a:rPr lang="en-US" dirty="0" smtClean="0"/>
                  <a:t> constant of gold using colloidal gold nanoparticles of varying concentrations and sizes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24260" y="1508750"/>
                <a:ext cx="8262540" cy="4939605"/>
              </a:xfrm>
              <a:blipFill rotWithShape="1">
                <a:blip r:embed="rId3"/>
                <a:stretch>
                  <a:fillRect l="-1697" t="-1603" r="-1476"/>
                </a:stretch>
              </a:blipFill>
            </p:spPr>
            <p:txBody>
              <a:bodyPr/>
              <a:lstStyle/>
              <a:p>
                <a:r>
                  <a:rPr lang="en-US">
                    <a:noFill/>
                  </a:rPr>
                  <a:t> </a:t>
                </a:r>
              </a:p>
            </p:txBody>
          </p:sp>
        </mc:Fallback>
      </mc:AlternateContent>
    </p:spTree>
    <p:extLst>
      <p:ext uri="{BB962C8B-B14F-4D97-AF65-F5344CB8AC3E}">
        <p14:creationId xmlns:p14="http://schemas.microsoft.com/office/powerpoint/2010/main" val="7652176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smtClean="0"/>
              <a:t>How Faraday Rotation Works</a:t>
            </a:r>
          </a:p>
        </p:txBody>
      </p:sp>
      <p:sp>
        <p:nvSpPr>
          <p:cNvPr id="4" name="Oval 3"/>
          <p:cNvSpPr/>
          <p:nvPr/>
        </p:nvSpPr>
        <p:spPr>
          <a:xfrm>
            <a:off x="1162050" y="1987550"/>
            <a:ext cx="1752600" cy="1752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cxnSp>
        <p:nvCxnSpPr>
          <p:cNvPr id="10" name="Straight Arrow Connector 9"/>
          <p:cNvCxnSpPr>
            <a:endCxn id="4" idx="1"/>
          </p:cNvCxnSpPr>
          <p:nvPr/>
        </p:nvCxnSpPr>
        <p:spPr>
          <a:xfrm flipH="1" flipV="1">
            <a:off x="1419225" y="2244725"/>
            <a:ext cx="619125" cy="619125"/>
          </a:xfrm>
          <a:prstGeom prst="straightConnector1">
            <a:avLst/>
          </a:prstGeom>
          <a:ln w="3810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pic>
        <p:nvPicPr>
          <p:cNvPr id="20484" name="Picture 4"/>
          <p:cNvPicPr>
            <a:picLocks noChangeAspect="1" noChangeArrowheads="1"/>
          </p:cNvPicPr>
          <p:nvPr/>
        </p:nvPicPr>
        <p:blipFill>
          <a:blip r:embed="rId3"/>
          <a:srcRect/>
          <a:stretch>
            <a:fillRect/>
          </a:stretch>
        </p:blipFill>
        <p:spPr bwMode="auto">
          <a:xfrm>
            <a:off x="2038350" y="2065338"/>
            <a:ext cx="798513" cy="798512"/>
          </a:xfrm>
          <a:prstGeom prst="rect">
            <a:avLst/>
          </a:prstGeom>
          <a:noFill/>
          <a:ln w="9525">
            <a:noFill/>
            <a:miter lim="800000"/>
            <a:headEnd/>
            <a:tailEnd/>
          </a:ln>
        </p:spPr>
      </p:pic>
      <p:cxnSp>
        <p:nvCxnSpPr>
          <p:cNvPr id="12" name="Straight Arrow Connector 11"/>
          <p:cNvCxnSpPr>
            <a:endCxn id="4" idx="0"/>
          </p:cNvCxnSpPr>
          <p:nvPr/>
        </p:nvCxnSpPr>
        <p:spPr>
          <a:xfrm flipV="1">
            <a:off x="2038350" y="1987550"/>
            <a:ext cx="0" cy="87630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1123950" y="4648200"/>
            <a:ext cx="1752600" cy="1752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cxnSp>
        <p:nvCxnSpPr>
          <p:cNvPr id="18" name="Straight Arrow Connector 17"/>
          <p:cNvCxnSpPr>
            <a:endCxn id="17" idx="1"/>
          </p:cNvCxnSpPr>
          <p:nvPr/>
        </p:nvCxnSpPr>
        <p:spPr>
          <a:xfrm flipH="1" flipV="1">
            <a:off x="1381125" y="4905375"/>
            <a:ext cx="619125" cy="619125"/>
          </a:xfrm>
          <a:prstGeom prst="straightConnector1">
            <a:avLst/>
          </a:prstGeom>
          <a:ln w="3810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000250" y="4648200"/>
            <a:ext cx="342900" cy="87630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000250" y="5143500"/>
            <a:ext cx="836613" cy="381000"/>
          </a:xfrm>
          <a:prstGeom prst="straightConnector1">
            <a:avLst/>
          </a:prstGeom>
          <a:ln w="3810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24" name="Straight Connector 1023"/>
          <p:cNvCxnSpPr>
            <a:stCxn id="17" idx="0"/>
          </p:cNvCxnSpPr>
          <p:nvPr/>
        </p:nvCxnSpPr>
        <p:spPr>
          <a:xfrm>
            <a:off x="2000250" y="4648200"/>
            <a:ext cx="0" cy="8763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491" name="TextBox 1024"/>
          <p:cNvSpPr txBox="1">
            <a:spLocks noChangeArrowheads="1"/>
          </p:cNvSpPr>
          <p:nvPr/>
        </p:nvSpPr>
        <p:spPr bwMode="auto">
          <a:xfrm>
            <a:off x="914400" y="1874838"/>
            <a:ext cx="419100" cy="369887"/>
          </a:xfrm>
          <a:prstGeom prst="rect">
            <a:avLst/>
          </a:prstGeom>
          <a:noFill/>
          <a:ln w="9525">
            <a:noFill/>
            <a:miter lim="800000"/>
            <a:headEnd/>
            <a:tailEnd/>
          </a:ln>
        </p:spPr>
        <p:txBody>
          <a:bodyPr>
            <a:spAutoFit/>
          </a:bodyPr>
          <a:lstStyle/>
          <a:p>
            <a:r>
              <a:rPr lang="en-US" dirty="0">
                <a:latin typeface="Calibri" pitchFamily="34" charset="0"/>
              </a:rPr>
              <a:t>k</a:t>
            </a:r>
            <a:r>
              <a:rPr lang="en-US" baseline="-25000" dirty="0">
                <a:latin typeface="Calibri" pitchFamily="34" charset="0"/>
              </a:rPr>
              <a:t>R</a:t>
            </a:r>
          </a:p>
        </p:txBody>
      </p:sp>
      <p:sp>
        <p:nvSpPr>
          <p:cNvPr id="20492" name="TextBox 36"/>
          <p:cNvSpPr txBox="1">
            <a:spLocks noChangeArrowheads="1"/>
          </p:cNvSpPr>
          <p:nvPr/>
        </p:nvSpPr>
        <p:spPr bwMode="auto">
          <a:xfrm>
            <a:off x="2705100" y="1874838"/>
            <a:ext cx="419100" cy="369887"/>
          </a:xfrm>
          <a:prstGeom prst="rect">
            <a:avLst/>
          </a:prstGeom>
          <a:noFill/>
          <a:ln w="9525">
            <a:noFill/>
            <a:miter lim="800000"/>
            <a:headEnd/>
            <a:tailEnd/>
          </a:ln>
        </p:spPr>
        <p:txBody>
          <a:bodyPr>
            <a:spAutoFit/>
          </a:bodyPr>
          <a:lstStyle/>
          <a:p>
            <a:r>
              <a:rPr lang="en-US" dirty="0">
                <a:latin typeface="Calibri" pitchFamily="34" charset="0"/>
              </a:rPr>
              <a:t>k</a:t>
            </a:r>
            <a:r>
              <a:rPr lang="en-US" baseline="-25000" dirty="0">
                <a:latin typeface="Calibri" pitchFamily="34" charset="0"/>
              </a:rPr>
              <a:t>L</a:t>
            </a:r>
          </a:p>
        </p:txBody>
      </p:sp>
      <p:sp>
        <p:nvSpPr>
          <p:cNvPr id="20493" name="TextBox 37"/>
          <p:cNvSpPr txBox="1">
            <a:spLocks noChangeArrowheads="1"/>
          </p:cNvSpPr>
          <p:nvPr/>
        </p:nvSpPr>
        <p:spPr bwMode="auto">
          <a:xfrm>
            <a:off x="933450" y="4425950"/>
            <a:ext cx="419100" cy="368300"/>
          </a:xfrm>
          <a:prstGeom prst="rect">
            <a:avLst/>
          </a:prstGeom>
          <a:noFill/>
          <a:ln w="9525">
            <a:noFill/>
            <a:miter lim="800000"/>
            <a:headEnd/>
            <a:tailEnd/>
          </a:ln>
        </p:spPr>
        <p:txBody>
          <a:bodyPr>
            <a:spAutoFit/>
          </a:bodyPr>
          <a:lstStyle/>
          <a:p>
            <a:r>
              <a:rPr lang="en-US" dirty="0">
                <a:latin typeface="Calibri" pitchFamily="34" charset="0"/>
              </a:rPr>
              <a:t>k</a:t>
            </a:r>
            <a:r>
              <a:rPr lang="en-US" baseline="-25000" dirty="0">
                <a:latin typeface="Calibri" pitchFamily="34" charset="0"/>
              </a:rPr>
              <a:t>R</a:t>
            </a:r>
          </a:p>
        </p:txBody>
      </p:sp>
      <p:sp>
        <p:nvSpPr>
          <p:cNvPr id="20494" name="TextBox 38"/>
          <p:cNvSpPr txBox="1">
            <a:spLocks noChangeArrowheads="1"/>
          </p:cNvSpPr>
          <p:nvPr/>
        </p:nvSpPr>
        <p:spPr bwMode="auto">
          <a:xfrm>
            <a:off x="2933700" y="4902200"/>
            <a:ext cx="419100" cy="368300"/>
          </a:xfrm>
          <a:prstGeom prst="rect">
            <a:avLst/>
          </a:prstGeom>
          <a:noFill/>
          <a:ln w="9525">
            <a:noFill/>
            <a:miter lim="800000"/>
            <a:headEnd/>
            <a:tailEnd/>
          </a:ln>
        </p:spPr>
        <p:txBody>
          <a:bodyPr>
            <a:spAutoFit/>
          </a:bodyPr>
          <a:lstStyle/>
          <a:p>
            <a:r>
              <a:rPr lang="en-US" dirty="0">
                <a:latin typeface="Calibri" pitchFamily="34" charset="0"/>
              </a:rPr>
              <a:t>k</a:t>
            </a:r>
            <a:r>
              <a:rPr lang="en-US" baseline="-25000" dirty="0">
                <a:latin typeface="Calibri" pitchFamily="34" charset="0"/>
              </a:rPr>
              <a:t>L</a:t>
            </a:r>
          </a:p>
        </p:txBody>
      </p:sp>
      <p:sp>
        <p:nvSpPr>
          <p:cNvPr id="1031" name="Arc 1030"/>
          <p:cNvSpPr/>
          <p:nvPr/>
        </p:nvSpPr>
        <p:spPr>
          <a:xfrm>
            <a:off x="1543050" y="5143500"/>
            <a:ext cx="914400" cy="914400"/>
          </a:xfrm>
          <a:prstGeom prst="arc">
            <a:avLst>
              <a:gd name="adj1" fmla="val 16200000"/>
              <a:gd name="adj2" fmla="val 17009947"/>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20496" name="TextBox 1032"/>
          <p:cNvSpPr txBox="1">
            <a:spLocks noChangeArrowheads="1"/>
          </p:cNvSpPr>
          <p:nvPr/>
        </p:nvSpPr>
        <p:spPr bwMode="auto">
          <a:xfrm>
            <a:off x="2000250" y="4197350"/>
            <a:ext cx="590550" cy="368300"/>
          </a:xfrm>
          <a:prstGeom prst="rect">
            <a:avLst/>
          </a:prstGeom>
          <a:noFill/>
          <a:ln w="9525">
            <a:noFill/>
            <a:miter lim="800000"/>
            <a:headEnd/>
            <a:tailEnd/>
          </a:ln>
        </p:spPr>
        <p:txBody>
          <a:bodyPr>
            <a:spAutoFit/>
          </a:bodyPr>
          <a:lstStyle/>
          <a:p>
            <a:r>
              <a:rPr lang="en-US" i="1" dirty="0">
                <a:latin typeface="Calibri" pitchFamily="34" charset="0"/>
              </a:rPr>
              <a:t>dɸ</a:t>
            </a:r>
          </a:p>
        </p:txBody>
      </p:sp>
      <p:sp>
        <p:nvSpPr>
          <p:cNvPr id="20497" name="TextBox 1033"/>
          <p:cNvSpPr txBox="1">
            <a:spLocks noChangeArrowheads="1"/>
          </p:cNvSpPr>
          <p:nvPr/>
        </p:nvSpPr>
        <p:spPr bwMode="auto">
          <a:xfrm>
            <a:off x="3806433" y="2263775"/>
            <a:ext cx="4724400" cy="1200150"/>
          </a:xfrm>
          <a:prstGeom prst="rect">
            <a:avLst/>
          </a:prstGeom>
          <a:noFill/>
          <a:ln w="9525">
            <a:noFill/>
            <a:miter lim="800000"/>
            <a:headEnd/>
            <a:tailEnd/>
          </a:ln>
        </p:spPr>
        <p:txBody>
          <a:bodyPr>
            <a:spAutoFit/>
          </a:bodyPr>
          <a:lstStyle/>
          <a:p>
            <a:pPr marL="285750" indent="-285750">
              <a:buFont typeface="Arial" charset="0"/>
              <a:buChar char="•"/>
            </a:pPr>
            <a:r>
              <a:rPr lang="en-US" dirty="0">
                <a:latin typeface="Calibri" pitchFamily="34" charset="0"/>
              </a:rPr>
              <a:t>Linearly polarized</a:t>
            </a:r>
          </a:p>
          <a:p>
            <a:pPr marL="742950" lvl="1" indent="-285750">
              <a:buFont typeface="Arial" charset="0"/>
              <a:buChar char="•"/>
            </a:pPr>
            <a:r>
              <a:rPr lang="en-US" dirty="0">
                <a:latin typeface="Calibri" pitchFamily="34" charset="0"/>
              </a:rPr>
              <a:t>k</a:t>
            </a:r>
            <a:r>
              <a:rPr lang="en-US" baseline="-25000" dirty="0">
                <a:latin typeface="Calibri" pitchFamily="34" charset="0"/>
              </a:rPr>
              <a:t>L </a:t>
            </a:r>
            <a:r>
              <a:rPr lang="en-US" dirty="0">
                <a:latin typeface="Calibri" pitchFamily="34" charset="0"/>
              </a:rPr>
              <a:t> - left-circularly polarized EM vector</a:t>
            </a:r>
          </a:p>
          <a:p>
            <a:pPr marL="742950" lvl="1" indent="-285750">
              <a:buFont typeface="Arial" charset="0"/>
              <a:buChar char="•"/>
            </a:pPr>
            <a:r>
              <a:rPr lang="en-US" dirty="0">
                <a:latin typeface="Calibri" pitchFamily="34" charset="0"/>
              </a:rPr>
              <a:t>k</a:t>
            </a:r>
            <a:r>
              <a:rPr lang="en-US" baseline="-25000" dirty="0">
                <a:latin typeface="Calibri" pitchFamily="34" charset="0"/>
              </a:rPr>
              <a:t>R </a:t>
            </a:r>
            <a:r>
              <a:rPr lang="en-US" dirty="0">
                <a:latin typeface="Calibri" pitchFamily="34" charset="0"/>
              </a:rPr>
              <a:t> - right-circularly polarized EM vector</a:t>
            </a:r>
          </a:p>
          <a:p>
            <a:pPr marL="742950" lvl="1" indent="-285750">
              <a:buFont typeface="Arial" charset="0"/>
              <a:buChar char="•"/>
            </a:pPr>
            <a:r>
              <a:rPr lang="en-US" dirty="0">
                <a:latin typeface="Calibri" pitchFamily="34" charset="0"/>
              </a:rPr>
              <a:t>Equal in magnitude and phase</a:t>
            </a:r>
          </a:p>
        </p:txBody>
      </p:sp>
      <p:sp>
        <p:nvSpPr>
          <p:cNvPr id="20498" name="TextBox 47"/>
          <p:cNvSpPr txBox="1">
            <a:spLocks noChangeArrowheads="1"/>
          </p:cNvSpPr>
          <p:nvPr/>
        </p:nvSpPr>
        <p:spPr bwMode="auto">
          <a:xfrm>
            <a:off x="3810000" y="4857571"/>
            <a:ext cx="4724400" cy="1200329"/>
          </a:xfrm>
          <a:prstGeom prst="rect">
            <a:avLst/>
          </a:prstGeom>
          <a:noFill/>
          <a:ln w="9525">
            <a:noFill/>
            <a:miter lim="800000"/>
            <a:headEnd/>
            <a:tailEnd/>
          </a:ln>
        </p:spPr>
        <p:txBody>
          <a:bodyPr>
            <a:spAutoFit/>
          </a:bodyPr>
          <a:lstStyle/>
          <a:p>
            <a:pPr marL="285750" indent="-285750">
              <a:buFont typeface="Arial" charset="0"/>
              <a:buChar char="•"/>
            </a:pPr>
            <a:r>
              <a:rPr lang="en-US" dirty="0">
                <a:latin typeface="Calibri" pitchFamily="34" charset="0"/>
              </a:rPr>
              <a:t>FR occurs results from phase difference</a:t>
            </a:r>
          </a:p>
          <a:p>
            <a:pPr marL="742950" lvl="1" indent="-285750">
              <a:buFont typeface="Arial" charset="0"/>
              <a:buChar char="•"/>
            </a:pPr>
            <a:r>
              <a:rPr lang="en-US" dirty="0" err="1" smtClean="0">
                <a:latin typeface="Calibri" pitchFamily="34" charset="0"/>
              </a:rPr>
              <a:t>Birefringent</a:t>
            </a:r>
            <a:r>
              <a:rPr lang="en-US" dirty="0" smtClean="0">
                <a:latin typeface="Calibri" pitchFamily="34" charset="0"/>
              </a:rPr>
              <a:t> material – index of refraction depends on propagation direction of light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497">
                                            <p:txEl>
                                              <p:pRg st="0" end="0"/>
                                            </p:txEl>
                                          </p:spTgt>
                                        </p:tgtEl>
                                        <p:attrNameLst>
                                          <p:attrName>style.visibility</p:attrName>
                                        </p:attrNameLst>
                                      </p:cBhvr>
                                      <p:to>
                                        <p:strVal val="visible"/>
                                      </p:to>
                                    </p:set>
                                    <p:animEffect transition="in" filter="wipe(left)">
                                      <p:cBhvr>
                                        <p:cTn id="7" dur="500"/>
                                        <p:tgtEl>
                                          <p:spTgt spid="2049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nodeType="withEffect">
                                  <p:stCondLst>
                                    <p:cond delay="0"/>
                                  </p:stCondLst>
                                  <p:childTnLst>
                                    <p:set>
                                      <p:cBhvr>
                                        <p:cTn id="15" dur="1" fill="hold">
                                          <p:stCondLst>
                                            <p:cond delay="0"/>
                                          </p:stCondLst>
                                        </p:cTn>
                                        <p:tgtEl>
                                          <p:spTgt spid="20484"/>
                                        </p:tgtEl>
                                        <p:attrNameLst>
                                          <p:attrName>style.visibility</p:attrName>
                                        </p:attrNameLst>
                                      </p:cBhvr>
                                      <p:to>
                                        <p:strVal val="visible"/>
                                      </p:to>
                                    </p:set>
                                    <p:animEffect transition="in" filter="fade">
                                      <p:cBhvr>
                                        <p:cTn id="16" dur="500"/>
                                        <p:tgtEl>
                                          <p:spTgt spid="20484"/>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491"/>
                                        </p:tgtEl>
                                        <p:attrNameLst>
                                          <p:attrName>style.visibility</p:attrName>
                                        </p:attrNameLst>
                                      </p:cBhvr>
                                      <p:to>
                                        <p:strVal val="visible"/>
                                      </p:to>
                                    </p:set>
                                    <p:animEffect transition="in" filter="fade">
                                      <p:cBhvr>
                                        <p:cTn id="22" dur="500"/>
                                        <p:tgtEl>
                                          <p:spTgt spid="2049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492"/>
                                        </p:tgtEl>
                                        <p:attrNameLst>
                                          <p:attrName>style.visibility</p:attrName>
                                        </p:attrNameLst>
                                      </p:cBhvr>
                                      <p:to>
                                        <p:strVal val="visible"/>
                                      </p:to>
                                    </p:set>
                                    <p:animEffect transition="in" filter="fade">
                                      <p:cBhvr>
                                        <p:cTn id="25" dur="500"/>
                                        <p:tgtEl>
                                          <p:spTgt spid="2049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0497">
                                            <p:txEl>
                                              <p:pRg st="1" end="1"/>
                                            </p:txEl>
                                          </p:spTgt>
                                        </p:tgtEl>
                                        <p:attrNameLst>
                                          <p:attrName>style.visibility</p:attrName>
                                        </p:attrNameLst>
                                      </p:cBhvr>
                                      <p:to>
                                        <p:strVal val="visible"/>
                                      </p:to>
                                    </p:set>
                                    <p:animEffect transition="in" filter="wipe(left)">
                                      <p:cBhvr>
                                        <p:cTn id="30" dur="500"/>
                                        <p:tgtEl>
                                          <p:spTgt spid="20497">
                                            <p:txEl>
                                              <p:pRg st="1" end="1"/>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20497">
                                            <p:txEl>
                                              <p:pRg st="2" end="2"/>
                                            </p:txEl>
                                          </p:spTgt>
                                        </p:tgtEl>
                                        <p:attrNameLst>
                                          <p:attrName>style.visibility</p:attrName>
                                        </p:attrNameLst>
                                      </p:cBhvr>
                                      <p:to>
                                        <p:strVal val="visible"/>
                                      </p:to>
                                    </p:set>
                                    <p:animEffect transition="in" filter="wipe(left)">
                                      <p:cBhvr>
                                        <p:cTn id="33" dur="500"/>
                                        <p:tgtEl>
                                          <p:spTgt spid="20497">
                                            <p:txEl>
                                              <p:pRg st="2" end="2"/>
                                            </p:txEl>
                                          </p:spTgt>
                                        </p:tgtEl>
                                      </p:cBhvr>
                                    </p:animEffect>
                                  </p:childTnLst>
                                </p:cTn>
                              </p:par>
                              <p:par>
                                <p:cTn id="34" presetID="22" presetClass="entr" presetSubtype="8" fill="hold" nodeType="withEffect">
                                  <p:stCondLst>
                                    <p:cond delay="0"/>
                                  </p:stCondLst>
                                  <p:childTnLst>
                                    <p:set>
                                      <p:cBhvr>
                                        <p:cTn id="35" dur="1" fill="hold">
                                          <p:stCondLst>
                                            <p:cond delay="0"/>
                                          </p:stCondLst>
                                        </p:cTn>
                                        <p:tgtEl>
                                          <p:spTgt spid="20497">
                                            <p:txEl>
                                              <p:pRg st="3" end="3"/>
                                            </p:txEl>
                                          </p:spTgt>
                                        </p:tgtEl>
                                        <p:attrNameLst>
                                          <p:attrName>style.visibility</p:attrName>
                                        </p:attrNameLst>
                                      </p:cBhvr>
                                      <p:to>
                                        <p:strVal val="visible"/>
                                      </p:to>
                                    </p:set>
                                    <p:animEffect transition="in" filter="wipe(left)">
                                      <p:cBhvr>
                                        <p:cTn id="36" dur="500"/>
                                        <p:tgtEl>
                                          <p:spTgt spid="20497">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0498">
                                            <p:txEl>
                                              <p:pRg st="0" end="0"/>
                                            </p:txEl>
                                          </p:spTgt>
                                        </p:tgtEl>
                                        <p:attrNameLst>
                                          <p:attrName>style.visibility</p:attrName>
                                        </p:attrNameLst>
                                      </p:cBhvr>
                                      <p:to>
                                        <p:strVal val="visible"/>
                                      </p:to>
                                    </p:set>
                                    <p:animEffect transition="in" filter="wipe(left)">
                                      <p:cBhvr>
                                        <p:cTn id="41" dur="500"/>
                                        <p:tgtEl>
                                          <p:spTgt spid="20498">
                                            <p:txEl>
                                              <p:pRg st="0" end="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500"/>
                                        <p:tgtEl>
                                          <p:spTgt spid="17"/>
                                        </p:tgtEl>
                                      </p:cBhvr>
                                    </p:animEffect>
                                  </p:childTnLst>
                                </p:cTn>
                              </p:par>
                              <p:par>
                                <p:cTn id="45" presetID="10"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par>
                                <p:cTn id="48" presetID="10" presetClass="entr" presetSubtype="0"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par>
                                <p:cTn id="51" presetID="10" presetClass="entr" presetSubtype="0" fill="hold"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fade">
                                      <p:cBhvr>
                                        <p:cTn id="53" dur="500"/>
                                        <p:tgtEl>
                                          <p:spTgt spid="23"/>
                                        </p:tgtEl>
                                      </p:cBhvr>
                                    </p:animEffect>
                                  </p:childTnLst>
                                </p:cTn>
                              </p:par>
                              <p:par>
                                <p:cTn id="54" presetID="10" presetClass="entr" presetSubtype="0" fill="hold" nodeType="withEffect">
                                  <p:stCondLst>
                                    <p:cond delay="0"/>
                                  </p:stCondLst>
                                  <p:childTnLst>
                                    <p:set>
                                      <p:cBhvr>
                                        <p:cTn id="55" dur="1" fill="hold">
                                          <p:stCondLst>
                                            <p:cond delay="0"/>
                                          </p:stCondLst>
                                        </p:cTn>
                                        <p:tgtEl>
                                          <p:spTgt spid="1024"/>
                                        </p:tgtEl>
                                        <p:attrNameLst>
                                          <p:attrName>style.visibility</p:attrName>
                                        </p:attrNameLst>
                                      </p:cBhvr>
                                      <p:to>
                                        <p:strVal val="visible"/>
                                      </p:to>
                                    </p:set>
                                    <p:animEffect transition="in" filter="fade">
                                      <p:cBhvr>
                                        <p:cTn id="56" dur="500"/>
                                        <p:tgtEl>
                                          <p:spTgt spid="1024"/>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0493"/>
                                        </p:tgtEl>
                                        <p:attrNameLst>
                                          <p:attrName>style.visibility</p:attrName>
                                        </p:attrNameLst>
                                      </p:cBhvr>
                                      <p:to>
                                        <p:strVal val="visible"/>
                                      </p:to>
                                    </p:set>
                                    <p:animEffect transition="in" filter="fade">
                                      <p:cBhvr>
                                        <p:cTn id="59" dur="500"/>
                                        <p:tgtEl>
                                          <p:spTgt spid="2049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0494"/>
                                        </p:tgtEl>
                                        <p:attrNameLst>
                                          <p:attrName>style.visibility</p:attrName>
                                        </p:attrNameLst>
                                      </p:cBhvr>
                                      <p:to>
                                        <p:strVal val="visible"/>
                                      </p:to>
                                    </p:set>
                                    <p:animEffect transition="in" filter="fade">
                                      <p:cBhvr>
                                        <p:cTn id="62" dur="500"/>
                                        <p:tgtEl>
                                          <p:spTgt spid="20494"/>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031"/>
                                        </p:tgtEl>
                                        <p:attrNameLst>
                                          <p:attrName>style.visibility</p:attrName>
                                        </p:attrNameLst>
                                      </p:cBhvr>
                                      <p:to>
                                        <p:strVal val="visible"/>
                                      </p:to>
                                    </p:set>
                                    <p:animEffect transition="in" filter="fade">
                                      <p:cBhvr>
                                        <p:cTn id="65" dur="500"/>
                                        <p:tgtEl>
                                          <p:spTgt spid="1031"/>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0496"/>
                                        </p:tgtEl>
                                        <p:attrNameLst>
                                          <p:attrName>style.visibility</p:attrName>
                                        </p:attrNameLst>
                                      </p:cBhvr>
                                      <p:to>
                                        <p:strVal val="visible"/>
                                      </p:to>
                                    </p:set>
                                    <p:animEffect transition="in" filter="fade">
                                      <p:cBhvr>
                                        <p:cTn id="68" dur="500"/>
                                        <p:tgtEl>
                                          <p:spTgt spid="20496"/>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20498">
                                            <p:txEl>
                                              <p:pRg st="1" end="1"/>
                                            </p:txEl>
                                          </p:spTgt>
                                        </p:tgtEl>
                                        <p:attrNameLst>
                                          <p:attrName>style.visibility</p:attrName>
                                        </p:attrNameLst>
                                      </p:cBhvr>
                                      <p:to>
                                        <p:strVal val="visible"/>
                                      </p:to>
                                    </p:set>
                                    <p:animEffect transition="in" filter="wipe(left)">
                                      <p:cBhvr>
                                        <p:cTn id="73" dur="500"/>
                                        <p:tgtEl>
                                          <p:spTgt spid="204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animBg="1"/>
      <p:bldP spid="20491" grpId="0"/>
      <p:bldP spid="20492" grpId="0"/>
      <p:bldP spid="20493" grpId="0"/>
      <p:bldP spid="20494" grpId="0"/>
      <p:bldP spid="1031" grpId="0" animBg="1"/>
      <p:bldP spid="204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r>
              <a:rPr lang="en-US" dirty="0" smtClean="0"/>
              <a:t>Setup</a:t>
            </a:r>
            <a:br>
              <a:rPr lang="en-US" dirty="0" smtClean="0"/>
            </a:br>
            <a:r>
              <a:rPr lang="en-US" sz="2400" dirty="0" smtClean="0"/>
              <a:t>Schematic View</a:t>
            </a:r>
          </a:p>
        </p:txBody>
      </p:sp>
      <p:sp>
        <p:nvSpPr>
          <p:cNvPr id="33797" name="Line 5"/>
          <p:cNvSpPr>
            <a:spLocks noChangeShapeType="1"/>
          </p:cNvSpPr>
          <p:nvPr/>
        </p:nvSpPr>
        <p:spPr bwMode="auto">
          <a:xfrm>
            <a:off x="1246486" y="3306236"/>
            <a:ext cx="911225" cy="0"/>
          </a:xfrm>
          <a:prstGeom prst="line">
            <a:avLst/>
          </a:prstGeom>
          <a:noFill/>
          <a:ln w="38100">
            <a:solidFill>
              <a:schemeClr val="tx1"/>
            </a:solidFill>
            <a:round/>
            <a:headEnd/>
            <a:tailEnd type="diamond" w="med" len="med"/>
          </a:ln>
          <a:effectLst/>
        </p:spPr>
        <p:txBody>
          <a:bodyPr/>
          <a:lstStyle/>
          <a:p>
            <a:endParaRPr lang="en-US"/>
          </a:p>
        </p:txBody>
      </p:sp>
      <p:sp>
        <p:nvSpPr>
          <p:cNvPr id="9" name="Rectangle 8"/>
          <p:cNvSpPr/>
          <p:nvPr/>
        </p:nvSpPr>
        <p:spPr>
          <a:xfrm>
            <a:off x="3946032" y="3401104"/>
            <a:ext cx="1252265" cy="322553"/>
          </a:xfrm>
          <a:prstGeom prst="rect">
            <a:avLst/>
          </a:prstGeom>
          <a:solidFill>
            <a:schemeClr val="accent6">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 name="Rectangle 1"/>
          <p:cNvSpPr/>
          <p:nvPr/>
        </p:nvSpPr>
        <p:spPr>
          <a:xfrm>
            <a:off x="2840632" y="3116498"/>
            <a:ext cx="189737" cy="3794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ectangle 3"/>
          <p:cNvSpPr/>
          <p:nvPr/>
        </p:nvSpPr>
        <p:spPr>
          <a:xfrm>
            <a:off x="3946033" y="2888813"/>
            <a:ext cx="1252265" cy="322553"/>
          </a:xfrm>
          <a:prstGeom prst="rect">
            <a:avLst/>
          </a:prstGeom>
          <a:solidFill>
            <a:schemeClr val="accent6">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7" name="Straight Connector 6"/>
          <p:cNvCxnSpPr>
            <a:stCxn id="4" idx="1"/>
          </p:cNvCxnSpPr>
          <p:nvPr/>
        </p:nvCxnSpPr>
        <p:spPr>
          <a:xfrm rot="10800000" flipH="1">
            <a:off x="3946032" y="1708814"/>
            <a:ext cx="379475" cy="1341276"/>
          </a:xfrm>
          <a:prstGeom prst="bentConnector4">
            <a:avLst>
              <a:gd name="adj1" fmla="val -60241"/>
              <a:gd name="adj2" fmla="val 5601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6"/>
          <p:cNvCxnSpPr>
            <a:stCxn id="4" idx="3"/>
          </p:cNvCxnSpPr>
          <p:nvPr/>
        </p:nvCxnSpPr>
        <p:spPr>
          <a:xfrm flipH="1" flipV="1">
            <a:off x="4838102" y="1708814"/>
            <a:ext cx="360196" cy="1341276"/>
          </a:xfrm>
          <a:prstGeom prst="bentConnector4">
            <a:avLst>
              <a:gd name="adj1" fmla="val -63465"/>
              <a:gd name="adj2" fmla="val 5601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395796" y="2088288"/>
            <a:ext cx="0" cy="53126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5806262" y="2113514"/>
            <a:ext cx="0" cy="5318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166803" y="3116497"/>
            <a:ext cx="189737" cy="3794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7" name="Line 5"/>
          <p:cNvSpPr>
            <a:spLocks noChangeShapeType="1"/>
          </p:cNvSpPr>
          <p:nvPr/>
        </p:nvSpPr>
        <p:spPr bwMode="auto">
          <a:xfrm flipH="1">
            <a:off x="7066695" y="3316760"/>
            <a:ext cx="910740" cy="0"/>
          </a:xfrm>
          <a:prstGeom prst="line">
            <a:avLst/>
          </a:prstGeom>
          <a:noFill/>
          <a:ln w="38100">
            <a:solidFill>
              <a:schemeClr val="tx1"/>
            </a:solidFill>
            <a:round/>
            <a:headEnd/>
            <a:tailEnd type="diamond" w="med" len="med"/>
          </a:ln>
          <a:effectLst/>
        </p:spPr>
        <p:txBody>
          <a:bodyPr/>
          <a:lstStyle/>
          <a:p>
            <a:endParaRPr lang="en-US"/>
          </a:p>
        </p:txBody>
      </p:sp>
      <p:sp>
        <p:nvSpPr>
          <p:cNvPr id="24" name="TextBox 23"/>
          <p:cNvSpPr txBox="1"/>
          <p:nvPr/>
        </p:nvSpPr>
        <p:spPr>
          <a:xfrm>
            <a:off x="2986409" y="2123087"/>
            <a:ext cx="282226" cy="461665"/>
          </a:xfrm>
          <a:prstGeom prst="rect">
            <a:avLst/>
          </a:prstGeom>
          <a:noFill/>
        </p:spPr>
        <p:txBody>
          <a:bodyPr wrap="square" rtlCol="0">
            <a:spAutoFit/>
          </a:bodyPr>
          <a:lstStyle/>
          <a:p>
            <a:r>
              <a:rPr lang="en-US" sz="2400" b="1" dirty="0" smtClean="0">
                <a:latin typeface="+mj-lt"/>
              </a:rPr>
              <a:t>I</a:t>
            </a:r>
            <a:endParaRPr lang="en-US" sz="2400" b="1" dirty="0">
              <a:latin typeface="+mj-lt"/>
            </a:endParaRPr>
          </a:p>
        </p:txBody>
      </p:sp>
      <p:sp>
        <p:nvSpPr>
          <p:cNvPr id="29" name="TextBox 28"/>
          <p:cNvSpPr txBox="1"/>
          <p:nvPr/>
        </p:nvSpPr>
        <p:spPr>
          <a:xfrm>
            <a:off x="5938162" y="2148618"/>
            <a:ext cx="282226" cy="461665"/>
          </a:xfrm>
          <a:prstGeom prst="rect">
            <a:avLst/>
          </a:prstGeom>
          <a:noFill/>
        </p:spPr>
        <p:txBody>
          <a:bodyPr wrap="square" rtlCol="0">
            <a:spAutoFit/>
          </a:bodyPr>
          <a:lstStyle/>
          <a:p>
            <a:r>
              <a:rPr lang="en-US" sz="2400" b="1" dirty="0" smtClean="0">
                <a:latin typeface="+mj-lt"/>
              </a:rPr>
              <a:t>I</a:t>
            </a:r>
            <a:endParaRPr lang="en-US" sz="2400" b="1" dirty="0">
              <a:latin typeface="+mj-lt"/>
            </a:endParaRPr>
          </a:p>
        </p:txBody>
      </p:sp>
      <p:sp>
        <p:nvSpPr>
          <p:cNvPr id="25" name="TextBox 24"/>
          <p:cNvSpPr txBox="1"/>
          <p:nvPr/>
        </p:nvSpPr>
        <p:spPr>
          <a:xfrm>
            <a:off x="7228327" y="3401104"/>
            <a:ext cx="1745585" cy="369332"/>
          </a:xfrm>
          <a:prstGeom prst="rect">
            <a:avLst/>
          </a:prstGeom>
          <a:noFill/>
        </p:spPr>
        <p:txBody>
          <a:bodyPr wrap="square" rtlCol="0">
            <a:spAutoFit/>
          </a:bodyPr>
          <a:lstStyle/>
          <a:p>
            <a:r>
              <a:rPr lang="en-US" dirty="0" smtClean="0">
                <a:latin typeface="+mn-lt"/>
              </a:rPr>
              <a:t>To spectrograph</a:t>
            </a:r>
            <a:endParaRPr lang="en-US" dirty="0">
              <a:latin typeface="+mn-lt"/>
            </a:endParaRPr>
          </a:p>
        </p:txBody>
      </p:sp>
      <p:sp>
        <p:nvSpPr>
          <p:cNvPr id="33793" name="TextBox 33792"/>
          <p:cNvSpPr txBox="1"/>
          <p:nvPr/>
        </p:nvSpPr>
        <p:spPr>
          <a:xfrm>
            <a:off x="1415057" y="2626591"/>
            <a:ext cx="574081" cy="584775"/>
          </a:xfrm>
          <a:prstGeom prst="rect">
            <a:avLst/>
          </a:prstGeom>
          <a:noFill/>
        </p:spPr>
        <p:txBody>
          <a:bodyPr wrap="square" rtlCol="0">
            <a:spAutoFit/>
          </a:bodyPr>
          <a:lstStyle/>
          <a:p>
            <a:r>
              <a:rPr lang="en-US" sz="3200" dirty="0">
                <a:latin typeface="Wingdings 2" pitchFamily="18" charset="2"/>
              </a:rPr>
              <a:t>u</a:t>
            </a:r>
          </a:p>
        </p:txBody>
      </p:sp>
      <p:sp>
        <p:nvSpPr>
          <p:cNvPr id="37" name="TextBox 36"/>
          <p:cNvSpPr txBox="1"/>
          <p:nvPr/>
        </p:nvSpPr>
        <p:spPr>
          <a:xfrm>
            <a:off x="2648458" y="3723656"/>
            <a:ext cx="574081" cy="584775"/>
          </a:xfrm>
          <a:prstGeom prst="rect">
            <a:avLst/>
          </a:prstGeom>
          <a:noFill/>
        </p:spPr>
        <p:txBody>
          <a:bodyPr wrap="square" rtlCol="0">
            <a:spAutoFit/>
          </a:bodyPr>
          <a:lstStyle/>
          <a:p>
            <a:r>
              <a:rPr lang="en-US" sz="3200" dirty="0" smtClean="0">
                <a:latin typeface="Wingdings 2" pitchFamily="18" charset="2"/>
              </a:rPr>
              <a:t>v</a:t>
            </a:r>
            <a:endParaRPr lang="en-US" sz="3200" dirty="0">
              <a:latin typeface="Wingdings 2" pitchFamily="18" charset="2"/>
            </a:endParaRPr>
          </a:p>
        </p:txBody>
      </p:sp>
      <p:sp>
        <p:nvSpPr>
          <p:cNvPr id="39" name="TextBox 38"/>
          <p:cNvSpPr txBox="1"/>
          <p:nvPr/>
        </p:nvSpPr>
        <p:spPr>
          <a:xfrm>
            <a:off x="4285125" y="2292364"/>
            <a:ext cx="574081" cy="584775"/>
          </a:xfrm>
          <a:prstGeom prst="rect">
            <a:avLst/>
          </a:prstGeom>
          <a:noFill/>
        </p:spPr>
        <p:txBody>
          <a:bodyPr wrap="square" rtlCol="0">
            <a:spAutoFit/>
          </a:bodyPr>
          <a:lstStyle/>
          <a:p>
            <a:r>
              <a:rPr lang="en-US" sz="3200" dirty="0" smtClean="0">
                <a:latin typeface="Wingdings 2" pitchFamily="18" charset="2"/>
              </a:rPr>
              <a:t>x</a:t>
            </a:r>
            <a:endParaRPr lang="en-US" sz="3200" dirty="0">
              <a:latin typeface="Wingdings 2" pitchFamily="18" charset="2"/>
            </a:endParaRPr>
          </a:p>
        </p:txBody>
      </p:sp>
      <p:sp>
        <p:nvSpPr>
          <p:cNvPr id="40" name="TextBox 39"/>
          <p:cNvSpPr txBox="1"/>
          <p:nvPr/>
        </p:nvSpPr>
        <p:spPr>
          <a:xfrm>
            <a:off x="5974630" y="3723655"/>
            <a:ext cx="574081" cy="584775"/>
          </a:xfrm>
          <a:prstGeom prst="rect">
            <a:avLst/>
          </a:prstGeom>
          <a:noFill/>
        </p:spPr>
        <p:txBody>
          <a:bodyPr wrap="square" rtlCol="0">
            <a:spAutoFit/>
          </a:bodyPr>
          <a:lstStyle/>
          <a:p>
            <a:r>
              <a:rPr lang="en-US" sz="3200" dirty="0">
                <a:latin typeface="Wingdings 2" pitchFamily="18" charset="2"/>
              </a:rPr>
              <a:t>y</a:t>
            </a:r>
          </a:p>
        </p:txBody>
      </p:sp>
      <p:cxnSp>
        <p:nvCxnSpPr>
          <p:cNvPr id="33796" name="Straight Connector 33795"/>
          <p:cNvCxnSpPr>
            <a:endCxn id="2" idx="1"/>
          </p:cNvCxnSpPr>
          <p:nvPr/>
        </p:nvCxnSpPr>
        <p:spPr>
          <a:xfrm>
            <a:off x="2157711" y="3306236"/>
            <a:ext cx="682921" cy="0"/>
          </a:xfrm>
          <a:prstGeom prst="line">
            <a:avLst/>
          </a:prstGeom>
          <a:ln>
            <a:solidFill>
              <a:schemeClr val="bg1"/>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2" idx="3"/>
            <a:endCxn id="3" idx="1"/>
          </p:cNvCxnSpPr>
          <p:nvPr/>
        </p:nvCxnSpPr>
        <p:spPr>
          <a:xfrm flipV="1">
            <a:off x="3030369" y="3306235"/>
            <a:ext cx="1295139" cy="1"/>
          </a:xfrm>
          <a:prstGeom prst="line">
            <a:avLst/>
          </a:prstGeom>
          <a:ln>
            <a:solidFill>
              <a:schemeClr val="bg1"/>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26" idx="3"/>
            <a:endCxn id="27" idx="1"/>
          </p:cNvCxnSpPr>
          <p:nvPr/>
        </p:nvCxnSpPr>
        <p:spPr>
          <a:xfrm>
            <a:off x="6356540" y="3306235"/>
            <a:ext cx="710155" cy="10526"/>
          </a:xfrm>
          <a:prstGeom prst="line">
            <a:avLst/>
          </a:prstGeom>
          <a:ln>
            <a:solidFill>
              <a:schemeClr val="bg1"/>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235024" y="2757703"/>
            <a:ext cx="574081" cy="584775"/>
          </a:xfrm>
          <a:prstGeom prst="rect">
            <a:avLst/>
          </a:prstGeom>
          <a:noFill/>
        </p:spPr>
        <p:txBody>
          <a:bodyPr wrap="square" rtlCol="0">
            <a:spAutoFit/>
          </a:bodyPr>
          <a:lstStyle/>
          <a:p>
            <a:r>
              <a:rPr lang="en-US" sz="3200" dirty="0" smtClean="0">
                <a:latin typeface="Wingdings 2" pitchFamily="18" charset="2"/>
              </a:rPr>
              <a:t>z</a:t>
            </a:r>
            <a:endParaRPr lang="en-US" sz="3200" dirty="0">
              <a:latin typeface="Wingdings 2" pitchFamily="18" charset="2"/>
            </a:endParaRPr>
          </a:p>
        </p:txBody>
      </p:sp>
      <p:sp>
        <p:nvSpPr>
          <p:cNvPr id="38" name="TextBox 37"/>
          <p:cNvSpPr txBox="1"/>
          <p:nvPr/>
        </p:nvSpPr>
        <p:spPr>
          <a:xfrm>
            <a:off x="3677938" y="4308431"/>
            <a:ext cx="574081" cy="584775"/>
          </a:xfrm>
          <a:prstGeom prst="rect">
            <a:avLst/>
          </a:prstGeom>
          <a:noFill/>
        </p:spPr>
        <p:txBody>
          <a:bodyPr wrap="square" rtlCol="0">
            <a:spAutoFit/>
          </a:bodyPr>
          <a:lstStyle/>
          <a:p>
            <a:r>
              <a:rPr lang="en-US" sz="3200" dirty="0" smtClean="0">
                <a:latin typeface="Wingdings 2" pitchFamily="18" charset="2"/>
              </a:rPr>
              <a:t>w</a:t>
            </a:r>
            <a:endParaRPr lang="en-US" sz="3200" dirty="0">
              <a:latin typeface="Wingdings 2" pitchFamily="18" charset="2"/>
            </a:endParaRPr>
          </a:p>
        </p:txBody>
      </p:sp>
      <p:sp>
        <p:nvSpPr>
          <p:cNvPr id="3" name="Rounded Rectangle 2"/>
          <p:cNvSpPr/>
          <p:nvPr/>
        </p:nvSpPr>
        <p:spPr>
          <a:xfrm>
            <a:off x="4325508" y="3211366"/>
            <a:ext cx="493317" cy="18973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Connector 47"/>
          <p:cNvCxnSpPr>
            <a:stCxn id="3" idx="1"/>
            <a:endCxn id="26" idx="1"/>
          </p:cNvCxnSpPr>
          <p:nvPr/>
        </p:nvCxnSpPr>
        <p:spPr>
          <a:xfrm>
            <a:off x="4325508" y="3306235"/>
            <a:ext cx="1841295" cy="0"/>
          </a:xfrm>
          <a:prstGeom prst="line">
            <a:avLst/>
          </a:prstGeom>
          <a:ln>
            <a:solidFill>
              <a:schemeClr val="bg1"/>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33813" name="Elbow Connector 33812"/>
          <p:cNvCxnSpPr/>
          <p:nvPr/>
        </p:nvCxnSpPr>
        <p:spPr>
          <a:xfrm rot="5400000" flipH="1" flipV="1">
            <a:off x="3577619" y="3710895"/>
            <a:ext cx="1211009" cy="474177"/>
          </a:xfrm>
          <a:prstGeom prst="bentConnector3">
            <a:avLst>
              <a:gd name="adj1" fmla="val 50000"/>
            </a:avLst>
          </a:prstGeom>
          <a:ln>
            <a:tailEnd type="oval"/>
          </a:ln>
        </p:spPr>
        <p:style>
          <a:lnRef idx="1">
            <a:schemeClr val="dk1"/>
          </a:lnRef>
          <a:fillRef idx="0">
            <a:schemeClr val="dk1"/>
          </a:fillRef>
          <a:effectRef idx="0">
            <a:schemeClr val="dk1"/>
          </a:effectRef>
          <a:fontRef idx="minor">
            <a:schemeClr val="tx1"/>
          </a:fontRef>
        </p:style>
      </p:cxnSp>
      <p:sp>
        <p:nvSpPr>
          <p:cNvPr id="36" name="TextBox 35"/>
          <p:cNvSpPr txBox="1"/>
          <p:nvPr/>
        </p:nvSpPr>
        <p:spPr>
          <a:xfrm>
            <a:off x="2648458" y="4829534"/>
            <a:ext cx="3851838" cy="1754326"/>
          </a:xfrm>
          <a:prstGeom prst="rect">
            <a:avLst/>
          </a:prstGeom>
          <a:noFill/>
        </p:spPr>
        <p:txBody>
          <a:bodyPr wrap="square" rtlCol="0">
            <a:spAutoFit/>
          </a:bodyPr>
          <a:lstStyle/>
          <a:p>
            <a:pPr marL="342900" indent="-342900">
              <a:buFont typeface="+mj-lt"/>
              <a:buAutoNum type="arabicPeriod"/>
            </a:pPr>
            <a:r>
              <a:rPr lang="en-US" dirty="0" smtClean="0"/>
              <a:t>Light source</a:t>
            </a:r>
          </a:p>
          <a:p>
            <a:pPr marL="342900" indent="-342900">
              <a:buFont typeface="+mj-lt"/>
              <a:buAutoNum type="arabicPeriod"/>
            </a:pPr>
            <a:r>
              <a:rPr lang="en-US" dirty="0" smtClean="0"/>
              <a:t>Linear polarizer</a:t>
            </a:r>
          </a:p>
          <a:p>
            <a:pPr marL="342900" indent="-342900">
              <a:buFont typeface="+mj-lt"/>
              <a:buAutoNum type="arabicPeriod"/>
            </a:pPr>
            <a:r>
              <a:rPr lang="en-US" dirty="0" smtClean="0"/>
              <a:t>Cell containing NP solution</a:t>
            </a:r>
          </a:p>
          <a:p>
            <a:pPr marL="342900" indent="-342900">
              <a:buFont typeface="+mj-lt"/>
              <a:buAutoNum type="arabicPeriod"/>
            </a:pPr>
            <a:r>
              <a:rPr lang="en-US" dirty="0" smtClean="0"/>
              <a:t>Solenoid</a:t>
            </a:r>
          </a:p>
          <a:p>
            <a:pPr marL="342900" indent="-342900">
              <a:buFont typeface="+mj-lt"/>
              <a:buAutoNum type="arabicPeriod"/>
            </a:pPr>
            <a:r>
              <a:rPr lang="en-US" dirty="0" smtClean="0"/>
              <a:t>Analyzer</a:t>
            </a:r>
          </a:p>
          <a:p>
            <a:pPr marL="342900" indent="-342900">
              <a:buFont typeface="+mj-lt"/>
              <a:buAutoNum type="arabicPeriod"/>
            </a:pPr>
            <a:r>
              <a:rPr lang="en-US" dirty="0" smtClean="0"/>
              <a:t>Light collector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3"/>
                                        </p:tgtEl>
                                        <p:attrNameLst>
                                          <p:attrName>style.visibility</p:attrName>
                                        </p:attrNameLst>
                                      </p:cBhvr>
                                      <p:to>
                                        <p:strVal val="visible"/>
                                      </p:to>
                                    </p:set>
                                    <p:animEffect transition="in" filter="fade">
                                      <p:cBhvr>
                                        <p:cTn id="7" dur="1000"/>
                                        <p:tgtEl>
                                          <p:spTgt spid="33793"/>
                                        </p:tgtEl>
                                      </p:cBhvr>
                                    </p:animEffect>
                                  </p:childTnLst>
                                </p:cTn>
                              </p:par>
                              <p:par>
                                <p:cTn id="8" presetID="2" presetClass="entr" presetSubtype="4" fill="hold" nodeType="withEffect">
                                  <p:stCondLst>
                                    <p:cond delay="0"/>
                                  </p:stCondLst>
                                  <p:childTnLst>
                                    <p:set>
                                      <p:cBhvr>
                                        <p:cTn id="9" dur="1" fill="hold">
                                          <p:stCondLst>
                                            <p:cond delay="0"/>
                                          </p:stCondLst>
                                        </p:cTn>
                                        <p:tgtEl>
                                          <p:spTgt spid="36">
                                            <p:txEl>
                                              <p:pRg st="0" end="0"/>
                                            </p:txEl>
                                          </p:spTgt>
                                        </p:tgtEl>
                                        <p:attrNameLst>
                                          <p:attrName>style.visibility</p:attrName>
                                        </p:attrNameLst>
                                      </p:cBhvr>
                                      <p:to>
                                        <p:strVal val="visible"/>
                                      </p:to>
                                    </p:set>
                                    <p:anim calcmode="lin" valueType="num">
                                      <p:cBhvr additive="base">
                                        <p:cTn id="10" dur="7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11" dur="7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3796"/>
                                        </p:tgtEl>
                                        <p:attrNameLst>
                                          <p:attrName>style.visibility</p:attrName>
                                        </p:attrNameLst>
                                      </p:cBhvr>
                                      <p:to>
                                        <p:strVal val="visible"/>
                                      </p:to>
                                    </p:set>
                                    <p:animEffect transition="in" filter="fade">
                                      <p:cBhvr>
                                        <p:cTn id="16" dur="1000"/>
                                        <p:tgtEl>
                                          <p:spTgt spid="3379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par>
                                <p:cTn id="20" presetID="2" presetClass="entr" presetSubtype="4" fill="hold" nodeType="withEffect">
                                  <p:stCondLst>
                                    <p:cond delay="0"/>
                                  </p:stCondLst>
                                  <p:childTnLst>
                                    <p:set>
                                      <p:cBhvr>
                                        <p:cTn id="21" dur="1" fill="hold">
                                          <p:stCondLst>
                                            <p:cond delay="0"/>
                                          </p:stCondLst>
                                        </p:cTn>
                                        <p:tgtEl>
                                          <p:spTgt spid="36">
                                            <p:txEl>
                                              <p:pRg st="1" end="1"/>
                                            </p:txEl>
                                          </p:spTgt>
                                        </p:tgtEl>
                                        <p:attrNameLst>
                                          <p:attrName>style.visibility</p:attrName>
                                        </p:attrNameLst>
                                      </p:cBhvr>
                                      <p:to>
                                        <p:strVal val="visible"/>
                                      </p:to>
                                    </p:set>
                                    <p:anim calcmode="lin" valueType="num">
                                      <p:cBhvr additive="base">
                                        <p:cTn id="22" dur="700" fill="hold"/>
                                        <p:tgtEl>
                                          <p:spTgt spid="36">
                                            <p:txEl>
                                              <p:pRg st="1" end="1"/>
                                            </p:txEl>
                                          </p:spTgt>
                                        </p:tgtEl>
                                        <p:attrNameLst>
                                          <p:attrName>ppt_x</p:attrName>
                                        </p:attrNameLst>
                                      </p:cBhvr>
                                      <p:tavLst>
                                        <p:tav tm="0">
                                          <p:val>
                                            <p:strVal val="#ppt_x"/>
                                          </p:val>
                                        </p:tav>
                                        <p:tav tm="100000">
                                          <p:val>
                                            <p:strVal val="#ppt_x"/>
                                          </p:val>
                                        </p:tav>
                                      </p:tavLst>
                                    </p:anim>
                                    <p:anim calcmode="lin" valueType="num">
                                      <p:cBhvr additive="base">
                                        <p:cTn id="23" dur="700" fill="hold"/>
                                        <p:tgtEl>
                                          <p:spTgt spid="3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1000"/>
                                        <p:tgtEl>
                                          <p:spTgt spid="38"/>
                                        </p:tgtEl>
                                      </p:cBhvr>
                                    </p:animEffect>
                                  </p:childTnLst>
                                </p:cTn>
                              </p:par>
                              <p:par>
                                <p:cTn id="29" presetID="10" presetClass="entr" presetSubtype="0" fill="hold"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fade">
                                      <p:cBhvr>
                                        <p:cTn id="31" dur="1000"/>
                                        <p:tgtEl>
                                          <p:spTgt spid="45"/>
                                        </p:tgtEl>
                                      </p:cBhvr>
                                    </p:animEffect>
                                  </p:childTnLst>
                                </p:cTn>
                              </p:par>
                              <p:par>
                                <p:cTn id="32" presetID="2" presetClass="entr" presetSubtype="4" fill="hold" nodeType="withEffect">
                                  <p:stCondLst>
                                    <p:cond delay="0"/>
                                  </p:stCondLst>
                                  <p:childTnLst>
                                    <p:set>
                                      <p:cBhvr>
                                        <p:cTn id="33" dur="1" fill="hold">
                                          <p:stCondLst>
                                            <p:cond delay="0"/>
                                          </p:stCondLst>
                                        </p:cTn>
                                        <p:tgtEl>
                                          <p:spTgt spid="36">
                                            <p:txEl>
                                              <p:pRg st="2" end="2"/>
                                            </p:txEl>
                                          </p:spTgt>
                                        </p:tgtEl>
                                        <p:attrNameLst>
                                          <p:attrName>style.visibility</p:attrName>
                                        </p:attrNameLst>
                                      </p:cBhvr>
                                      <p:to>
                                        <p:strVal val="visible"/>
                                      </p:to>
                                    </p:set>
                                    <p:anim calcmode="lin" valueType="num">
                                      <p:cBhvr additive="base">
                                        <p:cTn id="34" dur="700" fill="hold"/>
                                        <p:tgtEl>
                                          <p:spTgt spid="36">
                                            <p:txEl>
                                              <p:pRg st="2" end="2"/>
                                            </p:txEl>
                                          </p:spTgt>
                                        </p:tgtEl>
                                        <p:attrNameLst>
                                          <p:attrName>ppt_x</p:attrName>
                                        </p:attrNameLst>
                                      </p:cBhvr>
                                      <p:tavLst>
                                        <p:tav tm="0">
                                          <p:val>
                                            <p:strVal val="#ppt_x"/>
                                          </p:val>
                                        </p:tav>
                                        <p:tav tm="100000">
                                          <p:val>
                                            <p:strVal val="#ppt_x"/>
                                          </p:val>
                                        </p:tav>
                                      </p:tavLst>
                                    </p:anim>
                                    <p:anim calcmode="lin" valueType="num">
                                      <p:cBhvr additive="base">
                                        <p:cTn id="35" dur="700" fill="hold"/>
                                        <p:tgtEl>
                                          <p:spTgt spid="36">
                                            <p:txEl>
                                              <p:pRg st="2" end="2"/>
                                            </p:txEl>
                                          </p:spTgt>
                                        </p:tgtEl>
                                        <p:attrNameLst>
                                          <p:attrName>ppt_y</p:attrName>
                                        </p:attrNameLst>
                                      </p:cBhvr>
                                      <p:tavLst>
                                        <p:tav tm="0">
                                          <p:val>
                                            <p:strVal val="1+#ppt_h/2"/>
                                          </p:val>
                                        </p:tav>
                                        <p:tav tm="100000">
                                          <p:val>
                                            <p:strVal val="#ppt_y"/>
                                          </p:val>
                                        </p:tav>
                                      </p:tavLst>
                                    </p:anim>
                                  </p:childTnLst>
                                </p:cTn>
                              </p:par>
                              <p:par>
                                <p:cTn id="36" presetID="10" presetClass="entr" presetSubtype="0" fill="hold" nodeType="withEffect">
                                  <p:stCondLst>
                                    <p:cond delay="0"/>
                                  </p:stCondLst>
                                  <p:childTnLst>
                                    <p:set>
                                      <p:cBhvr>
                                        <p:cTn id="37" dur="1" fill="hold">
                                          <p:stCondLst>
                                            <p:cond delay="0"/>
                                          </p:stCondLst>
                                        </p:cTn>
                                        <p:tgtEl>
                                          <p:spTgt spid="33813"/>
                                        </p:tgtEl>
                                        <p:attrNameLst>
                                          <p:attrName>style.visibility</p:attrName>
                                        </p:attrNameLst>
                                      </p:cBhvr>
                                      <p:to>
                                        <p:strVal val="visible"/>
                                      </p:to>
                                    </p:set>
                                    <p:animEffect transition="in" filter="fade">
                                      <p:cBhvr>
                                        <p:cTn id="38" dur="1000"/>
                                        <p:tgtEl>
                                          <p:spTgt spid="33813"/>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fade">
                                      <p:cBhvr>
                                        <p:cTn id="43" dur="1000"/>
                                        <p:tgtEl>
                                          <p:spTgt spid="39"/>
                                        </p:tgtEl>
                                      </p:cBhvr>
                                    </p:animEffect>
                                  </p:childTnLst>
                                </p:cTn>
                              </p:par>
                              <p:par>
                                <p:cTn id="44" presetID="2" presetClass="entr" presetSubtype="4" fill="hold" nodeType="withEffect">
                                  <p:stCondLst>
                                    <p:cond delay="0"/>
                                  </p:stCondLst>
                                  <p:childTnLst>
                                    <p:set>
                                      <p:cBhvr>
                                        <p:cTn id="45" dur="1" fill="hold">
                                          <p:stCondLst>
                                            <p:cond delay="0"/>
                                          </p:stCondLst>
                                        </p:cTn>
                                        <p:tgtEl>
                                          <p:spTgt spid="36">
                                            <p:txEl>
                                              <p:pRg st="3" end="3"/>
                                            </p:txEl>
                                          </p:spTgt>
                                        </p:tgtEl>
                                        <p:attrNameLst>
                                          <p:attrName>style.visibility</p:attrName>
                                        </p:attrNameLst>
                                      </p:cBhvr>
                                      <p:to>
                                        <p:strVal val="visible"/>
                                      </p:to>
                                    </p:set>
                                    <p:anim calcmode="lin" valueType="num">
                                      <p:cBhvr additive="base">
                                        <p:cTn id="46" dur="700" fill="hold"/>
                                        <p:tgtEl>
                                          <p:spTgt spid="36">
                                            <p:txEl>
                                              <p:pRg st="3" end="3"/>
                                            </p:txEl>
                                          </p:spTgt>
                                        </p:tgtEl>
                                        <p:attrNameLst>
                                          <p:attrName>ppt_x</p:attrName>
                                        </p:attrNameLst>
                                      </p:cBhvr>
                                      <p:tavLst>
                                        <p:tav tm="0">
                                          <p:val>
                                            <p:strVal val="#ppt_x"/>
                                          </p:val>
                                        </p:tav>
                                        <p:tav tm="100000">
                                          <p:val>
                                            <p:strVal val="#ppt_x"/>
                                          </p:val>
                                        </p:tav>
                                      </p:tavLst>
                                    </p:anim>
                                    <p:anim calcmode="lin" valueType="num">
                                      <p:cBhvr additive="base">
                                        <p:cTn id="47" dur="700" fill="hold"/>
                                        <p:tgtEl>
                                          <p:spTgt spid="36">
                                            <p:txEl>
                                              <p:pRg st="3" end="3"/>
                                            </p:txEl>
                                          </p:spTgt>
                                        </p:tgtEl>
                                        <p:attrNameLst>
                                          <p:attrName>ppt_y</p:attrName>
                                        </p:attrNameLst>
                                      </p:cBhvr>
                                      <p:tavLst>
                                        <p:tav tm="0">
                                          <p:val>
                                            <p:strVal val="1+#ppt_h/2"/>
                                          </p:val>
                                        </p:tav>
                                        <p:tav tm="100000">
                                          <p:val>
                                            <p:strVal val="#ppt_y"/>
                                          </p:val>
                                        </p:tav>
                                      </p:tavLst>
                                    </p:anim>
                                  </p:childTnLst>
                                </p:cTn>
                              </p:par>
                              <p:par>
                                <p:cTn id="48" presetID="10" presetClass="entr" presetSubtype="0"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fade">
                                      <p:cBhvr>
                                        <p:cTn id="53" dur="500"/>
                                        <p:tgtEl>
                                          <p:spTgt spid="24"/>
                                        </p:tgtEl>
                                      </p:cBhvr>
                                    </p:animEffect>
                                  </p:childTnLst>
                                </p:cTn>
                              </p:par>
                              <p:par>
                                <p:cTn id="54" presetID="10" presetClass="entr" presetSubtype="0" fill="hold" nodeType="with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500"/>
                                        <p:tgtEl>
                                          <p:spTgt spid="23"/>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500"/>
                                        <p:tgtEl>
                                          <p:spTgt spid="29"/>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fade">
                                      <p:cBhvr>
                                        <p:cTn id="64" dur="1000"/>
                                        <p:tgtEl>
                                          <p:spTgt spid="48"/>
                                        </p:tgtEl>
                                      </p:cBhvr>
                                    </p:animEffect>
                                  </p:childTnLst>
                                </p:cTn>
                              </p:par>
                              <p:par>
                                <p:cTn id="65" presetID="2" presetClass="entr" presetSubtype="4" fill="hold" nodeType="withEffect">
                                  <p:stCondLst>
                                    <p:cond delay="0"/>
                                  </p:stCondLst>
                                  <p:childTnLst>
                                    <p:set>
                                      <p:cBhvr>
                                        <p:cTn id="66" dur="1" fill="hold">
                                          <p:stCondLst>
                                            <p:cond delay="0"/>
                                          </p:stCondLst>
                                        </p:cTn>
                                        <p:tgtEl>
                                          <p:spTgt spid="36">
                                            <p:txEl>
                                              <p:pRg st="4" end="4"/>
                                            </p:txEl>
                                          </p:spTgt>
                                        </p:tgtEl>
                                        <p:attrNameLst>
                                          <p:attrName>style.visibility</p:attrName>
                                        </p:attrNameLst>
                                      </p:cBhvr>
                                      <p:to>
                                        <p:strVal val="visible"/>
                                      </p:to>
                                    </p:set>
                                    <p:anim calcmode="lin" valueType="num">
                                      <p:cBhvr additive="base">
                                        <p:cTn id="67" dur="700" fill="hold"/>
                                        <p:tgtEl>
                                          <p:spTgt spid="36">
                                            <p:txEl>
                                              <p:pRg st="4" end="4"/>
                                            </p:txEl>
                                          </p:spTgt>
                                        </p:tgtEl>
                                        <p:attrNameLst>
                                          <p:attrName>ppt_x</p:attrName>
                                        </p:attrNameLst>
                                      </p:cBhvr>
                                      <p:tavLst>
                                        <p:tav tm="0">
                                          <p:val>
                                            <p:strVal val="#ppt_x"/>
                                          </p:val>
                                        </p:tav>
                                        <p:tav tm="100000">
                                          <p:val>
                                            <p:strVal val="#ppt_x"/>
                                          </p:val>
                                        </p:tav>
                                      </p:tavLst>
                                    </p:anim>
                                    <p:anim calcmode="lin" valueType="num">
                                      <p:cBhvr additive="base">
                                        <p:cTn id="68" dur="700" fill="hold"/>
                                        <p:tgtEl>
                                          <p:spTgt spid="36">
                                            <p:txEl>
                                              <p:pRg st="4" end="4"/>
                                            </p:txEl>
                                          </p:spTgt>
                                        </p:tgtEl>
                                        <p:attrNameLst>
                                          <p:attrName>ppt_y</p:attrName>
                                        </p:attrNameLst>
                                      </p:cBhvr>
                                      <p:tavLst>
                                        <p:tav tm="0">
                                          <p:val>
                                            <p:strVal val="1+#ppt_h/2"/>
                                          </p:val>
                                        </p:tav>
                                        <p:tav tm="100000">
                                          <p:val>
                                            <p:strVal val="#ppt_y"/>
                                          </p:val>
                                        </p:tav>
                                      </p:tavLst>
                                    </p:anim>
                                  </p:childTnLst>
                                </p:cTn>
                              </p:par>
                              <p:par>
                                <p:cTn id="69" presetID="10" presetClass="entr" presetSubtype="0"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fade">
                                      <p:cBhvr>
                                        <p:cTn id="71" dur="1000"/>
                                        <p:tgtEl>
                                          <p:spTgt spid="40"/>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51"/>
                                        </p:tgtEl>
                                        <p:attrNameLst>
                                          <p:attrName>style.visibility</p:attrName>
                                        </p:attrNameLst>
                                      </p:cBhvr>
                                      <p:to>
                                        <p:strVal val="visible"/>
                                      </p:to>
                                    </p:set>
                                    <p:animEffect transition="in" filter="fade">
                                      <p:cBhvr>
                                        <p:cTn id="76" dur="1000"/>
                                        <p:tgtEl>
                                          <p:spTgt spid="51"/>
                                        </p:tgtEl>
                                      </p:cBhvr>
                                    </p:animEffect>
                                  </p:childTnLst>
                                </p:cTn>
                              </p:par>
                              <p:par>
                                <p:cTn id="77" presetID="2" presetClass="entr" presetSubtype="4" fill="hold" nodeType="withEffect">
                                  <p:stCondLst>
                                    <p:cond delay="0"/>
                                  </p:stCondLst>
                                  <p:childTnLst>
                                    <p:set>
                                      <p:cBhvr>
                                        <p:cTn id="78" dur="1" fill="hold">
                                          <p:stCondLst>
                                            <p:cond delay="0"/>
                                          </p:stCondLst>
                                        </p:cTn>
                                        <p:tgtEl>
                                          <p:spTgt spid="36">
                                            <p:txEl>
                                              <p:pRg st="5" end="5"/>
                                            </p:txEl>
                                          </p:spTgt>
                                        </p:tgtEl>
                                        <p:attrNameLst>
                                          <p:attrName>style.visibility</p:attrName>
                                        </p:attrNameLst>
                                      </p:cBhvr>
                                      <p:to>
                                        <p:strVal val="visible"/>
                                      </p:to>
                                    </p:set>
                                    <p:anim calcmode="lin" valueType="num">
                                      <p:cBhvr additive="base">
                                        <p:cTn id="79" dur="700" fill="hold"/>
                                        <p:tgtEl>
                                          <p:spTgt spid="36">
                                            <p:txEl>
                                              <p:pRg st="5" end="5"/>
                                            </p:txEl>
                                          </p:spTgt>
                                        </p:tgtEl>
                                        <p:attrNameLst>
                                          <p:attrName>ppt_x</p:attrName>
                                        </p:attrNameLst>
                                      </p:cBhvr>
                                      <p:tavLst>
                                        <p:tav tm="0">
                                          <p:val>
                                            <p:strVal val="#ppt_x"/>
                                          </p:val>
                                        </p:tav>
                                        <p:tav tm="100000">
                                          <p:val>
                                            <p:strVal val="#ppt_x"/>
                                          </p:val>
                                        </p:tav>
                                      </p:tavLst>
                                    </p:anim>
                                    <p:anim calcmode="lin" valueType="num">
                                      <p:cBhvr additive="base">
                                        <p:cTn id="80" dur="700" fill="hold"/>
                                        <p:tgtEl>
                                          <p:spTgt spid="36">
                                            <p:txEl>
                                              <p:pRg st="5" end="5"/>
                                            </p:txEl>
                                          </p:spTgt>
                                        </p:tgtEl>
                                        <p:attrNameLst>
                                          <p:attrName>ppt_y</p:attrName>
                                        </p:attrNameLst>
                                      </p:cBhvr>
                                      <p:tavLst>
                                        <p:tav tm="0">
                                          <p:val>
                                            <p:strVal val="1+#ppt_h/2"/>
                                          </p:val>
                                        </p:tav>
                                        <p:tav tm="100000">
                                          <p:val>
                                            <p:strVal val="#ppt_y"/>
                                          </p:val>
                                        </p:tav>
                                      </p:tavLst>
                                    </p:anim>
                                  </p:childTnLst>
                                </p:cTn>
                              </p:par>
                              <p:par>
                                <p:cTn id="81" presetID="10" presetClass="entr" presetSubtype="0" fill="hold" grpId="0" nodeType="withEffect">
                                  <p:stCondLst>
                                    <p:cond delay="0"/>
                                  </p:stCondLst>
                                  <p:childTnLst>
                                    <p:set>
                                      <p:cBhvr>
                                        <p:cTn id="82" dur="1" fill="hold">
                                          <p:stCondLst>
                                            <p:cond delay="0"/>
                                          </p:stCondLst>
                                        </p:cTn>
                                        <p:tgtEl>
                                          <p:spTgt spid="55"/>
                                        </p:tgtEl>
                                        <p:attrNameLst>
                                          <p:attrName>style.visibility</p:attrName>
                                        </p:attrNameLst>
                                      </p:cBhvr>
                                      <p:to>
                                        <p:strVal val="visible"/>
                                      </p:to>
                                    </p:set>
                                    <p:animEffect transition="in" filter="fade">
                                      <p:cBhvr>
                                        <p:cTn id="83" dur="1000"/>
                                        <p:tgtEl>
                                          <p:spTgt spid="55"/>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fade">
                                      <p:cBhvr>
                                        <p:cTn id="8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9" grpId="0"/>
      <p:bldP spid="25" grpId="0"/>
      <p:bldP spid="33793" grpId="0"/>
      <p:bldP spid="37" grpId="0"/>
      <p:bldP spid="39" grpId="0"/>
      <p:bldP spid="40" grpId="0"/>
      <p:bldP spid="55" grpId="0"/>
      <p:bldP spid="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77490" y="1600200"/>
            <a:ext cx="5989020" cy="4525963"/>
          </a:xfrm>
        </p:spPr>
      </p:pic>
    </p:spTree>
    <p:extLst>
      <p:ext uri="{BB962C8B-B14F-4D97-AF65-F5344CB8AC3E}">
        <p14:creationId xmlns:p14="http://schemas.microsoft.com/office/powerpoint/2010/main" val="3174040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t>Data</a:t>
            </a:r>
            <a:br>
              <a:rPr lang="en-US" dirty="0" smtClean="0"/>
            </a:br>
            <a:r>
              <a:rPr lang="en-US" sz="2400" dirty="0" smtClean="0"/>
              <a:t>Example from A Single Trial</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952" y="1746504"/>
            <a:ext cx="7607808" cy="4356660"/>
          </a:xfrm>
          <a:prstGeom prst="rect">
            <a:avLst/>
          </a:prstGeom>
          <a:ln w="762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br>
              <a:rPr lang="en-US" dirty="0" smtClean="0"/>
            </a:br>
            <a:r>
              <a:rPr lang="en-US" sz="2400" dirty="0" smtClean="0"/>
              <a:t>FR Angle vs. Relative B-field</a:t>
            </a:r>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952" y="1746504"/>
            <a:ext cx="7607808" cy="4356659"/>
          </a:xfrm>
          <a:prstGeom prst="rect">
            <a:avLst/>
          </a:prstGeom>
          <a:ln w="762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4143701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r>
              <a:rPr lang="en-US" dirty="0" smtClean="0"/>
              <a:t>Methodology</a:t>
            </a:r>
            <a:br>
              <a:rPr lang="en-US" dirty="0" smtClean="0"/>
            </a:br>
            <a:r>
              <a:rPr lang="en-US" sz="2400" dirty="0"/>
              <a:t>CCD Temperature Correction via Timing </a:t>
            </a:r>
            <a:r>
              <a:rPr lang="en-US" sz="2400" dirty="0" smtClean="0"/>
              <a:t>Calibration</a:t>
            </a:r>
            <a:endParaRPr lang="en-US" dirty="0" smtClean="0"/>
          </a:p>
        </p:txBody>
      </p:sp>
      <p:pic>
        <p:nvPicPr>
          <p:cNvPr id="32772" name="Picture 4" descr="Ratios of Default Trigger to Even Trigger"/>
          <p:cNvPicPr>
            <a:picLocks noChangeAspect="1" noChangeArrowheads="1"/>
          </p:cNvPicPr>
          <p:nvPr/>
        </p:nvPicPr>
        <p:blipFill>
          <a:blip r:embed="rId3"/>
          <a:srcRect/>
          <a:stretch>
            <a:fillRect/>
          </a:stretch>
        </p:blipFill>
        <p:spPr bwMode="auto">
          <a:xfrm>
            <a:off x="1828800" y="1981200"/>
            <a:ext cx="5715000" cy="4108450"/>
          </a:xfrm>
          <a:prstGeom prst="rect">
            <a:avLst/>
          </a:prstGeom>
          <a:ln w="762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smtClean="0"/>
              <a:t>Results</a:t>
            </a:r>
            <a:br>
              <a:rPr lang="en-US" dirty="0" smtClean="0"/>
            </a:br>
            <a:r>
              <a:rPr lang="en-US" sz="2400" dirty="0" smtClean="0"/>
              <a:t>FR of 5nm, Various Concentrations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8952" y="1746504"/>
            <a:ext cx="7607808" cy="4356659"/>
          </a:xfrm>
          <a:prstGeom prst="rect">
            <a:avLst/>
          </a:prstGeom>
          <a:ln w="762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2815</TotalTime>
  <Words>553</Words>
  <Application>Microsoft Office PowerPoint</Application>
  <PresentationFormat>On-screen Show (4:3)</PresentationFormat>
  <Paragraphs>94</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Faraday Rotation of Gold Nanoparticles</vt:lpstr>
      <vt:lpstr>Motivation</vt:lpstr>
      <vt:lpstr>How Faraday Rotation Works</vt:lpstr>
      <vt:lpstr>Setup Schematic View</vt:lpstr>
      <vt:lpstr>Setup</vt:lpstr>
      <vt:lpstr>Data Example from A Single Trial</vt:lpstr>
      <vt:lpstr>Results FR Angle vs. Relative B-field</vt:lpstr>
      <vt:lpstr>Methodology CCD Temperature Correction via Timing Calibration</vt:lpstr>
      <vt:lpstr>Results FR of 5nm, Various Concentrations</vt:lpstr>
      <vt:lpstr>Results FR of 10nm, Various Concentrations</vt:lpstr>
      <vt:lpstr>Results FR of Various Sizes, 0.6 M</vt:lpstr>
      <vt:lpstr>Plasmon Peaks from Literature</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physics</dc:creator>
  <cp:lastModifiedBy>Kansas State Housing and Dining Services</cp:lastModifiedBy>
  <cp:revision>97</cp:revision>
  <dcterms:created xsi:type="dcterms:W3CDTF">2013-07-21T21:19:36Z</dcterms:created>
  <dcterms:modified xsi:type="dcterms:W3CDTF">2013-08-01T16:28:16Z</dcterms:modified>
</cp:coreProperties>
</file>