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57" r:id="rId3"/>
    <p:sldId id="266" r:id="rId4"/>
    <p:sldId id="258" r:id="rId5"/>
    <p:sldId id="259" r:id="rId6"/>
    <p:sldId id="261" r:id="rId7"/>
    <p:sldId id="265" r:id="rId8"/>
    <p:sldId id="264" r:id="rId9"/>
    <p:sldId id="263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August 1, 2013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August 1, 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August 1, 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August 1, 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August 1, 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August 1, 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August 1,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August 1, 2013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August 1, 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August 1,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1034816"/>
          </a:xfrm>
        </p:spPr>
        <p:txBody>
          <a:bodyPr>
            <a:normAutofit/>
          </a:bodyPr>
          <a:lstStyle/>
          <a:p>
            <a:r>
              <a:rPr lang="en-US" dirty="0" smtClean="0"/>
              <a:t>Calibrating for Light backscatter from fractal aggregates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-457200" algn="l"/>
            <a:r>
              <a:rPr lang="en-US" dirty="0" smtClean="0"/>
              <a:t>[1]"</a:t>
            </a:r>
            <a:r>
              <a:rPr lang="en-US" dirty="0"/>
              <a:t>Contribution of Working Group I to the Fourth Assessment Report of the </a:t>
            </a:r>
            <a:r>
              <a:rPr lang="en-US" dirty="0" smtClean="0"/>
              <a:t>Intergovernmental </a:t>
            </a:r>
            <a:r>
              <a:rPr lang="en-US" dirty="0"/>
              <a:t>Panel on Climate Change, 2007." </a:t>
            </a:r>
            <a:r>
              <a:rPr lang="en-US" i="1" dirty="0"/>
              <a:t>IPCC - </a:t>
            </a:r>
            <a:r>
              <a:rPr lang="en-US" i="1" dirty="0" smtClean="0"/>
              <a:t>Intergovernmental </a:t>
            </a:r>
            <a:r>
              <a:rPr lang="en-US" i="1" dirty="0"/>
              <a:t>Panel on Climate Change</a:t>
            </a:r>
            <a:r>
              <a:rPr lang="en-US" dirty="0"/>
              <a:t>. Ed. S. </a:t>
            </a:r>
            <a:r>
              <a:rPr lang="en-US" dirty="0" err="1"/>
              <a:t>Soloman</a:t>
            </a:r>
            <a:r>
              <a:rPr lang="en-US" dirty="0"/>
              <a:t>, D. Qin, </a:t>
            </a:r>
            <a:r>
              <a:rPr lang="en-US" dirty="0" err="1" smtClean="0"/>
              <a:t>M.Manning</a:t>
            </a:r>
            <a:r>
              <a:rPr lang="en-US" dirty="0"/>
              <a:t>, and Z. Chen. </a:t>
            </a:r>
            <a:r>
              <a:rPr lang="en-US" dirty="0" err="1"/>
              <a:t>Internation</a:t>
            </a:r>
            <a:r>
              <a:rPr lang="en-US" dirty="0"/>
              <a:t> Panel on Climate Change. Web. </a:t>
            </a:r>
            <a:r>
              <a:rPr lang="en-US" dirty="0" smtClean="0"/>
              <a:t>09 </a:t>
            </a:r>
            <a:r>
              <a:rPr lang="en-US" dirty="0"/>
              <a:t>Nov. 2011.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adiative forcing 2.pdf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90" r="-6119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5747009"/>
            <a:ext cx="41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PIM2424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55" r="-2575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99767" y="6190078"/>
            <a:ext cx="5134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Spherical Liquid Water Droplet Aerosol (m=1.33)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38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Backscatter Setup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798" y="3638528"/>
            <a:ext cx="2766297" cy="389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Laser (</a:t>
            </a:r>
            <a:r>
              <a:rPr lang="en-US" i="1" dirty="0" err="1" smtClean="0"/>
              <a:t>λ</a:t>
            </a:r>
            <a:r>
              <a:rPr lang="en-US" dirty="0" smtClean="0">
                <a:solidFill>
                  <a:schemeClr val="tx1"/>
                </a:solidFill>
              </a:rPr>
              <a:t>= 633nm)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3384095" y="3833041"/>
            <a:ext cx="234534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24152" y="3581318"/>
            <a:ext cx="457629" cy="469118"/>
          </a:xfrm>
          <a:prstGeom prst="line">
            <a:avLst/>
          </a:prstGeom>
          <a:ln w="38100" cmpd="sng">
            <a:solidFill>
              <a:schemeClr val="tx1">
                <a:lumMod val="9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37027" y="2986344"/>
            <a:ext cx="914400" cy="240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15418" y="3535552"/>
            <a:ext cx="572037" cy="572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759278" y="3283830"/>
            <a:ext cx="11012" cy="5034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4227" y="3833041"/>
            <a:ext cx="112119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56418" y="3867368"/>
            <a:ext cx="0" cy="17963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75553" y="2617012"/>
            <a:ext cx="15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CCD Detector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60331" y="420903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Aerosol Target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013334" y="3867368"/>
            <a:ext cx="1716109" cy="1453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11569" y="5320492"/>
            <a:ext cx="136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splitter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493084" y="5835379"/>
            <a:ext cx="488697" cy="3318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981781" y="5809304"/>
            <a:ext cx="1338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1979" y="6245692"/>
            <a:ext cx="98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Angle (˚)</a:t>
            </a:r>
            <a:endParaRPr lang="en-US" dirty="0"/>
          </a:p>
        </p:txBody>
      </p:sp>
      <p:pic>
        <p:nvPicPr>
          <p:cNvPr id="8" name="Content Placeholder 7" descr="backscatter.pn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84" r="-18584"/>
          <a:stretch>
            <a:fillRect/>
          </a:stretch>
        </p:blipFill>
        <p:spPr>
          <a:xfrm>
            <a:off x="460243" y="2020824"/>
            <a:ext cx="8229600" cy="4075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 rot="16200000">
            <a:off x="-147446" y="3608371"/>
            <a:ext cx="241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Intensity (arbitrary units)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Mie ripples, but </a:t>
            </a:r>
            <a:r>
              <a:rPr lang="en-US" dirty="0" err="1" smtClean="0"/>
              <a:t>polydispersity</a:t>
            </a:r>
            <a:r>
              <a:rPr lang="en-US" dirty="0" smtClean="0"/>
              <a:t> wipes them out</a:t>
            </a:r>
          </a:p>
          <a:p>
            <a:r>
              <a:rPr lang="en-US" dirty="0" err="1" smtClean="0"/>
              <a:t>Guinier</a:t>
            </a:r>
            <a:r>
              <a:rPr lang="en-US" dirty="0" smtClean="0"/>
              <a:t> regime: </a:t>
            </a:r>
            <a:r>
              <a:rPr lang="en-US" i="1" dirty="0" err="1"/>
              <a:t>θ</a:t>
            </a:r>
            <a:r>
              <a:rPr lang="en-US" i="1" dirty="0" err="1" smtClean="0"/>
              <a:t>~λ</a:t>
            </a:r>
            <a:r>
              <a:rPr lang="en-US" i="1" dirty="0" smtClean="0"/>
              <a:t>/(πd)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Sizing: forward scattering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970346"/>
            <a:ext cx="2057401" cy="2974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Laser (</a:t>
            </a:r>
            <a:r>
              <a:rPr lang="en-US" i="1" dirty="0" err="1"/>
              <a:t>λ</a:t>
            </a:r>
            <a:r>
              <a:rPr lang="en-US" dirty="0">
                <a:solidFill>
                  <a:schemeClr val="tx1"/>
                </a:solidFill>
              </a:rPr>
              <a:t>= 633nm)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14419" y="3970346"/>
            <a:ext cx="0" cy="29749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88996" y="3970346"/>
            <a:ext cx="0" cy="29749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ecision 10"/>
          <p:cNvSpPr/>
          <p:nvPr/>
        </p:nvSpPr>
        <p:spPr>
          <a:xfrm>
            <a:off x="3397895" y="3970346"/>
            <a:ext cx="45719" cy="297490"/>
          </a:xfrm>
          <a:prstGeom prst="flowChartDecision">
            <a:avLst/>
          </a:prstGeom>
          <a:solidFill>
            <a:schemeClr val="tx1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775439" y="3878811"/>
            <a:ext cx="0" cy="183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75439" y="4210626"/>
            <a:ext cx="0" cy="217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605956" y="4027556"/>
            <a:ext cx="194492" cy="1830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flipH="1">
            <a:off x="5800448" y="3878811"/>
            <a:ext cx="503392" cy="486281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86803" y="3375366"/>
            <a:ext cx="1548098" cy="2288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CCD Detector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4" idx="3"/>
            <a:endCxn id="22" idx="2"/>
          </p:cNvCxnSpPr>
          <p:nvPr/>
        </p:nvCxnSpPr>
        <p:spPr>
          <a:xfrm>
            <a:off x="2514601" y="4119091"/>
            <a:ext cx="309135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3" idx="5"/>
          </p:cNvCxnSpPr>
          <p:nvPr/>
        </p:nvCxnSpPr>
        <p:spPr>
          <a:xfrm>
            <a:off x="5782786" y="4119091"/>
            <a:ext cx="269358" cy="28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5"/>
            <a:endCxn id="24" idx="2"/>
          </p:cNvCxnSpPr>
          <p:nvPr/>
        </p:nvCxnSpPr>
        <p:spPr>
          <a:xfrm flipV="1">
            <a:off x="6052144" y="3604204"/>
            <a:ext cx="8708" cy="517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38565" y="5524851"/>
            <a:ext cx="105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Polarizers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9" idx="0"/>
          </p:cNvCxnSpPr>
          <p:nvPr/>
        </p:nvCxnSpPr>
        <p:spPr>
          <a:xfrm flipV="1">
            <a:off x="1866527" y="4267836"/>
            <a:ext cx="924152" cy="1257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0"/>
          </p:cNvCxnSpPr>
          <p:nvPr/>
        </p:nvCxnSpPr>
        <p:spPr>
          <a:xfrm flipV="1">
            <a:off x="1866527" y="4267836"/>
            <a:ext cx="1222469" cy="1257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940266" y="5377702"/>
            <a:ext cx="61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15695" y="5524851"/>
            <a:ext cx="48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Iris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46" idx="0"/>
            <a:endCxn id="11" idx="2"/>
          </p:cNvCxnSpPr>
          <p:nvPr/>
        </p:nvCxnSpPr>
        <p:spPr>
          <a:xfrm flipV="1">
            <a:off x="3247765" y="4267836"/>
            <a:ext cx="172990" cy="1109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0"/>
          </p:cNvCxnSpPr>
          <p:nvPr/>
        </p:nvCxnSpPr>
        <p:spPr>
          <a:xfrm flipH="1" flipV="1">
            <a:off x="3775439" y="4428022"/>
            <a:ext cx="480466" cy="1096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785476" y="5155519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Aerosol Target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668329" y="463397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53" idx="0"/>
            <a:endCxn id="22" idx="4"/>
          </p:cNvCxnSpPr>
          <p:nvPr/>
        </p:nvCxnSpPr>
        <p:spPr>
          <a:xfrm flipV="1">
            <a:off x="5544658" y="4210626"/>
            <a:ext cx="158544" cy="944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4" idx="0"/>
            <a:endCxn id="23" idx="2"/>
          </p:cNvCxnSpPr>
          <p:nvPr/>
        </p:nvCxnSpPr>
        <p:spPr>
          <a:xfrm flipH="1" flipV="1">
            <a:off x="6303840" y="4365092"/>
            <a:ext cx="758187" cy="268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 descr="guiner regim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6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6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IM23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Content Placeholder 5" descr="forward scat plot.pn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76" r="-147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1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Backscatter suggests smaller size: ~1.5µm</a:t>
            </a:r>
          </a:p>
          <a:p>
            <a:r>
              <a:rPr lang="en-US" dirty="0" smtClean="0"/>
              <a:t>Forward scattering suggests bigger size: ~6µm</a:t>
            </a:r>
          </a:p>
          <a:p>
            <a:r>
              <a:rPr lang="en-US" dirty="0" smtClean="0"/>
              <a:t>DLS suggests mid-range size: ~2.5-4µm</a:t>
            </a:r>
          </a:p>
          <a:p>
            <a:endParaRPr lang="en-US" dirty="0"/>
          </a:p>
          <a:p>
            <a:r>
              <a:rPr lang="en-US" dirty="0" smtClean="0"/>
              <a:t>Very likely </a:t>
            </a:r>
            <a:r>
              <a:rPr lang="en-US" dirty="0" err="1" smtClean="0"/>
              <a:t>polydisperse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Backscatter apparatus likely works, but needs more testing.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2691</TotalTime>
  <Words>182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 Tie</vt:lpstr>
      <vt:lpstr>Calibrating for Light backscatter from fractal aggregates</vt:lpstr>
      <vt:lpstr>Why?</vt:lpstr>
      <vt:lpstr>The source</vt:lpstr>
      <vt:lpstr>Backscatter Setup</vt:lpstr>
      <vt:lpstr>Results</vt:lpstr>
      <vt:lpstr>Sizing: forward scattering</vt:lpstr>
      <vt:lpstr>PowerPoint Presentation</vt:lpstr>
      <vt:lpstr>Results</vt:lpstr>
      <vt:lpstr>Final Results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Calibrating for backscatter from fractal aggregates</dc:title>
  <dc:creator>Brendan</dc:creator>
  <cp:lastModifiedBy>Brendan Heffernan</cp:lastModifiedBy>
  <cp:revision>36</cp:revision>
  <dcterms:created xsi:type="dcterms:W3CDTF">2013-07-30T19:51:59Z</dcterms:created>
  <dcterms:modified xsi:type="dcterms:W3CDTF">2013-08-02T04:16:33Z</dcterms:modified>
</cp:coreProperties>
</file>