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1" r:id="rId3"/>
    <p:sldId id="273" r:id="rId4"/>
    <p:sldId id="274" r:id="rId5"/>
    <p:sldId id="275" r:id="rId6"/>
    <p:sldId id="277" r:id="rId7"/>
    <p:sldId id="276" r:id="rId8"/>
    <p:sldId id="279" r:id="rId9"/>
    <p:sldId id="258" r:id="rId10"/>
    <p:sldId id="283" r:id="rId11"/>
    <p:sldId id="284" r:id="rId12"/>
    <p:sldId id="280" r:id="rId13"/>
    <p:sldId id="282" r:id="rId14"/>
    <p:sldId id="293" r:id="rId15"/>
    <p:sldId id="257" r:id="rId16"/>
    <p:sldId id="259" r:id="rId17"/>
    <p:sldId id="260" r:id="rId18"/>
    <p:sldId id="294" r:id="rId19"/>
    <p:sldId id="291" r:id="rId20"/>
    <p:sldId id="289" r:id="rId21"/>
    <p:sldId id="295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94673-3711-4D26-99C8-927EC6662110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0BAD0-2562-48ED-AD77-CB9BC998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0BAD0-2562-48ED-AD77-CB9BC998E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0F0212-73D9-4006-8E6E-D62ED4D3AEEF}" type="datetimeFigureOut">
              <a:rPr lang="en-US" smtClean="0"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564AA9-C1E0-47F9-9F97-0184DE9D5D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838200"/>
            <a:ext cx="6781800" cy="29687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Fast beams of neutral molecules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sz="3600" dirty="0" smtClean="0"/>
              <a:t> </a:t>
            </a:r>
            <a:r>
              <a:rPr lang="en-US" sz="3600" dirty="0"/>
              <a:t>the next generation of laser induced molecular dissociation imaging</a:t>
            </a:r>
            <a:endParaRPr lang="en-US" sz="3600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962400"/>
            <a:ext cx="4154984" cy="1138773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Drew </a:t>
            </a:r>
            <a:r>
              <a:rPr lang="en-US" sz="28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Rotunno</a:t>
            </a:r>
            <a:endParaRPr lang="en-US" sz="2800" b="1" dirty="0" smtClean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Mentor: Dr. </a:t>
            </a:r>
            <a:r>
              <a:rPr lang="en-US" sz="20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Itzik</a:t>
            </a:r>
            <a:r>
              <a:rPr lang="en-US" sz="2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Ben-</a:t>
            </a:r>
            <a:r>
              <a:rPr lang="en-US" sz="20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Itzhak</a:t>
            </a:r>
            <a:r>
              <a:rPr lang="en-US" sz="2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Bethany Joachim</a:t>
            </a:r>
            <a:endParaRPr lang="en-US" sz="20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74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sections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352800" y="1752600"/>
            <a:ext cx="5410200" cy="4623816"/>
          </a:xfrm>
        </p:spPr>
        <p:txBody>
          <a:bodyPr/>
          <a:lstStyle/>
          <a:p>
            <a:r>
              <a:rPr lang="en-US" dirty="0" smtClean="0"/>
              <a:t>Collision probability, 	reinterpreted as area</a:t>
            </a:r>
          </a:p>
          <a:p>
            <a:endParaRPr lang="en-US" dirty="0"/>
          </a:p>
          <a:p>
            <a:r>
              <a:rPr lang="en-US" dirty="0" smtClean="0"/>
              <a:t>Depends on species, both target and projectile</a:t>
            </a:r>
          </a:p>
          <a:p>
            <a:endParaRPr lang="en-US" dirty="0" smtClean="0"/>
          </a:p>
          <a:p>
            <a:r>
              <a:rPr lang="en-US" dirty="0" smtClean="0"/>
              <a:t>Depends on Beam energy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215634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 of Cross sections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4707"/>
            <a:ext cx="4040188" cy="394609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70" y="2271139"/>
            <a:ext cx="3506401" cy="3951287"/>
          </a:xfrm>
        </p:spPr>
      </p:pic>
      <p:sp>
        <p:nvSpPr>
          <p:cNvPr id="10" name="TextBox 9"/>
          <p:cNvSpPr txBox="1"/>
          <p:nvPr/>
        </p:nvSpPr>
        <p:spPr>
          <a:xfrm>
            <a:off x="609600" y="18404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r>
              <a:rPr lang="en-US" baseline="30000" dirty="0" smtClean="0"/>
              <a:t>+</a:t>
            </a:r>
            <a:r>
              <a:rPr lang="en-US" dirty="0" smtClean="0"/>
              <a:t> + </a:t>
            </a:r>
            <a:r>
              <a:rPr lang="en-US" dirty="0" err="1" smtClean="0"/>
              <a:t>Ar</a:t>
            </a:r>
            <a:r>
              <a:rPr lang="en-US" dirty="0" smtClean="0"/>
              <a:t>, separated by product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84275" y="18444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 transfer from Cs, by projectile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55022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A.V. Phelps (1992)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5502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F.W. Meyer et al. (1977)</a:t>
            </a:r>
            <a:endParaRPr lang="en-US" sz="1400" dirty="0"/>
          </a:p>
        </p:txBody>
      </p:sp>
      <p:sp>
        <p:nvSpPr>
          <p:cNvPr id="13" name="Left Arrow 12"/>
          <p:cNvSpPr/>
          <p:nvPr/>
        </p:nvSpPr>
        <p:spPr>
          <a:xfrm>
            <a:off x="1295400" y="3657600"/>
            <a:ext cx="228600" cy="76200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5499226" y="4419600"/>
            <a:ext cx="228600" cy="76200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6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/>
      <p:bldP spid="4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Conversion rates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2287510"/>
                <a:ext cx="4953000" cy="10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32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𝜎</m:t>
                      </m:r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87510"/>
                <a:ext cx="4953000" cy="10948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4539" y="2041267"/>
            <a:ext cx="857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Yield</a:t>
            </a:r>
          </a:p>
          <a:p>
            <a:pPr algn="ctr"/>
            <a:r>
              <a:rPr lang="en-US" dirty="0" smtClean="0"/>
              <a:t>(H2)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4161" y="41910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incoming particles</a:t>
            </a:r>
          </a:p>
          <a:p>
            <a:pPr algn="ctr"/>
            <a:r>
              <a:rPr lang="en-US" dirty="0" smtClean="0"/>
              <a:t>(H2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25242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particles per unit volume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91616" y="5291513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Length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41237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342931" y="2287510"/>
            <a:ext cx="1143000" cy="1296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942723" y="3410283"/>
            <a:ext cx="838954" cy="810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52800" y="3380852"/>
            <a:ext cx="762000" cy="17334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0" y="3380852"/>
            <a:ext cx="830894" cy="1855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943600" y="2971801"/>
            <a:ext cx="1114816" cy="1028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65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Conversion rates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28800" y="2287510"/>
                <a:ext cx="4953000" cy="10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𝑌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32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𝜎</m:t>
                      </m:r>
                    </m:oMath>
                  </m:oMathPara>
                </a14:m>
                <a:endParaRPr lang="en-US" sz="32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287510"/>
                <a:ext cx="4953000" cy="10948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66061" y="5437089"/>
                <a:ext cx="6781800" cy="757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Solving for target density shows we need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𝑎𝑡𝑜𝑚𝑠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At STP, this means we need 1 </a:t>
                </a:r>
                <a:r>
                  <a:rPr lang="en-US" dirty="0" err="1"/>
                  <a:t>mTorr</a:t>
                </a:r>
                <a:r>
                  <a:rPr lang="en-US" dirty="0"/>
                  <a:t> </a:t>
                </a:r>
                <a:r>
                  <a:rPr lang="en-US" dirty="0" smtClean="0"/>
                  <a:t>= .001 </a:t>
                </a:r>
                <a:r>
                  <a:rPr lang="en-US" dirty="0"/>
                  <a:t>mmHg of </a:t>
                </a:r>
                <a:r>
                  <a:rPr lang="en-US" dirty="0" smtClean="0"/>
                  <a:t>pressure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061" y="5437089"/>
                <a:ext cx="6781800" cy="757643"/>
              </a:xfrm>
              <a:prstGeom prst="rect">
                <a:avLst/>
              </a:prstGeom>
              <a:blipFill rotWithShape="1">
                <a:blip r:embed="rId3"/>
                <a:stretch>
                  <a:fillRect l="-809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22479" y="492966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~ 3 </a:t>
            </a:r>
            <a:r>
              <a:rPr lang="en-US" dirty="0" smtClean="0"/>
              <a:t>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4351836"/>
                <a:ext cx="2590800" cy="835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−15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r>
                  <a:rPr lang="en-US" sz="2000" dirty="0" smtClean="0"/>
                  <a:t>for few </a:t>
                </a:r>
                <a:r>
                  <a:rPr lang="en-US" sz="2000" dirty="0" err="1" smtClean="0"/>
                  <a:t>keV</a:t>
                </a:r>
                <a:r>
                  <a:rPr lang="en-US" sz="2000" dirty="0" smtClean="0"/>
                  <a:t> H2</a:t>
                </a:r>
                <a:r>
                  <a:rPr lang="en-US" sz="2000" baseline="30000" dirty="0" smtClean="0"/>
                  <a:t>+</a:t>
                </a:r>
                <a:r>
                  <a:rPr lang="en-US" sz="2000" dirty="0" smtClean="0"/>
                  <a:t> on </a:t>
                </a:r>
                <a:r>
                  <a:rPr lang="en-US" sz="2000" dirty="0" err="1" smtClean="0"/>
                  <a:t>Ar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351836"/>
                <a:ext cx="2590800" cy="835870"/>
              </a:xfrm>
              <a:prstGeom prst="rect">
                <a:avLst/>
              </a:prstGeom>
              <a:blipFill rotWithShape="1">
                <a:blip r:embed="rId4"/>
                <a:stretch>
                  <a:fillRect l="-2353" b="-12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1803903" y="3003833"/>
            <a:ext cx="934016" cy="810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76600" y="3380852"/>
            <a:ext cx="914400" cy="1918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08075" y="3380852"/>
            <a:ext cx="347804" cy="1388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744121" y="3068286"/>
            <a:ext cx="1002294" cy="1393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40602" y="3765102"/>
            <a:ext cx="1419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10%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29899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8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" y="3733800"/>
            <a:ext cx="17526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arallelogram 7"/>
          <p:cNvSpPr/>
          <p:nvPr/>
        </p:nvSpPr>
        <p:spPr>
          <a:xfrm>
            <a:off x="2131337" y="3352800"/>
            <a:ext cx="2133600" cy="7620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78937" y="4114800"/>
            <a:ext cx="2286000" cy="4572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64937" y="3810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00" y="3962400"/>
            <a:ext cx="914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38800" y="3352800"/>
            <a:ext cx="914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15000" y="3810000"/>
            <a:ext cx="21678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64937" y="3657600"/>
            <a:ext cx="2212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3400" y="303975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+ </a:t>
            </a:r>
            <a:endParaRPr lang="en-US" sz="32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12386" y="2838136"/>
            <a:ext cx="669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Ar</a:t>
            </a:r>
            <a:endParaRPr lang="en-US" sz="28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2342409"/>
            <a:ext cx="113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8107562" y="2585197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0" y="3598883"/>
            <a:ext cx="76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</a:p>
          <a:p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Plus 2"/>
          <p:cNvSpPr/>
          <p:nvPr/>
        </p:nvSpPr>
        <p:spPr>
          <a:xfrm>
            <a:off x="5630764" y="41855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lus 22"/>
          <p:cNvSpPr/>
          <p:nvPr/>
        </p:nvSpPr>
        <p:spPr>
          <a:xfrm>
            <a:off x="5969138" y="41855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6300897" y="41910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>
            <a:off x="5722274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6019511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6307813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516624" y="3099746"/>
            <a:ext cx="1712976" cy="557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516624" y="2778666"/>
            <a:ext cx="950976" cy="845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41855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62200" y="41910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90800" y="41965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19400" y="42020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42075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76600" y="42130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505200" y="42185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733800" y="42240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4229500"/>
            <a:ext cx="152400" cy="615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21717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24003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Up Arrow 43"/>
          <p:cNvSpPr/>
          <p:nvPr/>
        </p:nvSpPr>
        <p:spPr>
          <a:xfrm>
            <a:off x="26289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 Arrow 44"/>
          <p:cNvSpPr/>
          <p:nvPr/>
        </p:nvSpPr>
        <p:spPr>
          <a:xfrm>
            <a:off x="28575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 Arrow 45"/>
          <p:cNvSpPr/>
          <p:nvPr/>
        </p:nvSpPr>
        <p:spPr>
          <a:xfrm>
            <a:off x="30861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Up Arrow 46"/>
          <p:cNvSpPr/>
          <p:nvPr/>
        </p:nvSpPr>
        <p:spPr>
          <a:xfrm>
            <a:off x="33147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>
            <a:off x="35433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>
            <a:off x="37719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4000500" y="3960495"/>
            <a:ext cx="76200" cy="838200"/>
          </a:xfrm>
          <a:prstGeom prst="up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2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7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Piece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5774748" cy="4625975"/>
          </a:xfrm>
        </p:spPr>
      </p:pic>
      <p:cxnSp>
        <p:nvCxnSpPr>
          <p:cNvPr id="8" name="Straight Arrow Connector 7"/>
          <p:cNvCxnSpPr/>
          <p:nvPr/>
        </p:nvCxnSpPr>
        <p:spPr>
          <a:xfrm>
            <a:off x="2057400" y="5029200"/>
            <a:ext cx="48463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5105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iameter ~ 2 inches</a:t>
            </a:r>
            <a:endParaRPr lang="en-US" dirty="0"/>
          </a:p>
        </p:txBody>
      </p:sp>
      <p:sp>
        <p:nvSpPr>
          <p:cNvPr id="7" name="Parallelogram 6"/>
          <p:cNvSpPr/>
          <p:nvPr/>
        </p:nvSpPr>
        <p:spPr>
          <a:xfrm rot="509802">
            <a:off x="3148142" y="2374070"/>
            <a:ext cx="2817891" cy="5334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rot="514070">
            <a:off x="1893660" y="2506993"/>
            <a:ext cx="3876987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Cut-away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13" y="1774825"/>
            <a:ext cx="5793573" cy="4625975"/>
          </a:xfrm>
        </p:spPr>
      </p:pic>
      <p:cxnSp>
        <p:nvCxnSpPr>
          <p:cNvPr id="5" name="Straight Connector 4"/>
          <p:cNvCxnSpPr/>
          <p:nvPr/>
        </p:nvCxnSpPr>
        <p:spPr>
          <a:xfrm flipH="1">
            <a:off x="29718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1242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28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81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305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57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33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609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480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86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762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38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14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990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067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43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219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5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371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448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524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600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76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52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829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905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981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057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133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10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286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362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438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14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591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667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743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819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95975" y="3200400"/>
            <a:ext cx="47626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Up Arrow 51"/>
          <p:cNvSpPr/>
          <p:nvPr/>
        </p:nvSpPr>
        <p:spPr>
          <a:xfrm>
            <a:off x="4407693" y="3926840"/>
            <a:ext cx="280988" cy="216916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57600" y="6096000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Argon  gas   in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86400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MicroChannel</a:t>
            </a:r>
            <a:r>
              <a:rPr lang="en-US" dirty="0" smtClean="0"/>
              <a:t> Plate</a:t>
            </a:r>
            <a:endParaRPr lang="en-US" dirty="0"/>
          </a:p>
        </p:txBody>
      </p:sp>
      <p:sp>
        <p:nvSpPr>
          <p:cNvPr id="55" name="Up Arrow 54"/>
          <p:cNvSpPr/>
          <p:nvPr/>
        </p:nvSpPr>
        <p:spPr>
          <a:xfrm rot="20646536">
            <a:off x="5732855" y="3379343"/>
            <a:ext cx="269090" cy="11902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  <p:bldP spid="54" grpId="0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Microchannel</a:t>
            </a:r>
            <a:r>
              <a:rPr lang="en-US" dirty="0" smtClean="0"/>
              <a:t> Plate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7236847" cy="46259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428999"/>
            <a:ext cx="2819400" cy="320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Cut-away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13" y="1774825"/>
            <a:ext cx="5793573" cy="4625975"/>
          </a:xfrm>
        </p:spPr>
      </p:pic>
      <p:cxnSp>
        <p:nvCxnSpPr>
          <p:cNvPr id="5" name="Straight Connector 4"/>
          <p:cNvCxnSpPr/>
          <p:nvPr/>
        </p:nvCxnSpPr>
        <p:spPr>
          <a:xfrm flipH="1">
            <a:off x="29718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1242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228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81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305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457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533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609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048000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86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762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38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14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990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067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43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219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295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371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448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524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600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676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52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829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905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981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057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133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210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286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362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438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149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5911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6673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7435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819775" y="3200400"/>
            <a:ext cx="47625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895975" y="3200400"/>
            <a:ext cx="47626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Up Arrow 51"/>
          <p:cNvSpPr/>
          <p:nvPr/>
        </p:nvSpPr>
        <p:spPr>
          <a:xfrm>
            <a:off x="4407693" y="3926840"/>
            <a:ext cx="280988" cy="2169160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57600" y="6096000"/>
            <a:ext cx="162877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Argon  gas   in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86400" y="4583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MicroChannel</a:t>
            </a:r>
            <a:r>
              <a:rPr lang="en-US" dirty="0" smtClean="0"/>
              <a:t> Plate</a:t>
            </a:r>
            <a:endParaRPr lang="en-US" dirty="0"/>
          </a:p>
        </p:txBody>
      </p:sp>
      <p:sp>
        <p:nvSpPr>
          <p:cNvPr id="55" name="Up Arrow 54"/>
          <p:cNvSpPr/>
          <p:nvPr/>
        </p:nvSpPr>
        <p:spPr>
          <a:xfrm rot="20646536">
            <a:off x="5732855" y="3379343"/>
            <a:ext cx="269090" cy="11902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611138" y="2067282"/>
            <a:ext cx="1304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“Gas Mask”</a:t>
            </a:r>
            <a:endParaRPr lang="en-US" dirty="0"/>
          </a:p>
        </p:txBody>
      </p:sp>
      <p:sp>
        <p:nvSpPr>
          <p:cNvPr id="57" name="Left Arrow 56"/>
          <p:cNvSpPr/>
          <p:nvPr/>
        </p:nvSpPr>
        <p:spPr>
          <a:xfrm rot="20837903">
            <a:off x="6426080" y="2360258"/>
            <a:ext cx="1168640" cy="279400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Flow Through Tubes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6049"/>
            <a:ext cx="4038600" cy="423876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length/radius ratio leads to more directed flow</a:t>
            </a:r>
          </a:p>
          <a:p>
            <a:endParaRPr lang="en-US" dirty="0"/>
          </a:p>
          <a:p>
            <a:r>
              <a:rPr lang="en-US" dirty="0" smtClean="0"/>
              <a:t>Preserves vacuum</a:t>
            </a:r>
          </a:p>
          <a:p>
            <a:endParaRPr lang="en-US" dirty="0"/>
          </a:p>
          <a:p>
            <a:r>
              <a:rPr lang="en-US" dirty="0" smtClean="0"/>
              <a:t>Ours: L/R ~ </a:t>
            </a:r>
            <a:r>
              <a:rPr lang="en-US" dirty="0"/>
              <a:t>8</a:t>
            </a:r>
            <a:r>
              <a:rPr lang="en-US" dirty="0" smtClean="0"/>
              <a:t>0</a:t>
            </a:r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r>
              <a:rPr lang="en-US" sz="1800" dirty="0" smtClean="0"/>
              <a:t>W. </a:t>
            </a:r>
            <a:r>
              <a:rPr lang="en-US" sz="1800" dirty="0" err="1" smtClean="0"/>
              <a:t>Steckelmacher</a:t>
            </a:r>
            <a:r>
              <a:rPr lang="en-US" sz="1800" dirty="0" smtClean="0"/>
              <a:t> et al. (1978)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53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120409"/>
          </a:xfrm>
        </p:spPr>
        <p:txBody>
          <a:bodyPr>
            <a:normAutofit/>
          </a:bodyPr>
          <a:lstStyle/>
          <a:p>
            <a:r>
              <a:rPr lang="en-US" dirty="0" smtClean="0"/>
              <a:t>AMO – Atomic and Molecular Collisions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428457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97425" y="451317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447800" y="4499781"/>
            <a:ext cx="1600200" cy="190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92443" y="4208750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81566" y="363944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378024" y="51225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005871">
            <a:off x="7321815" y="3429536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171413">
            <a:off x="7752220" y="5429234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19600" y="4394356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1143000" y="4129845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lus 19"/>
          <p:cNvSpPr/>
          <p:nvPr/>
        </p:nvSpPr>
        <p:spPr>
          <a:xfrm>
            <a:off x="7645665" y="4873629"/>
            <a:ext cx="304800" cy="298205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39200" y="2362200"/>
            <a:ext cx="228600" cy="434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35434" y="418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400180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Beamline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7099"/>
            <a:ext cx="8229600" cy="4621426"/>
          </a:xfrm>
        </p:spPr>
      </p:pic>
    </p:spTree>
    <p:extLst>
      <p:ext uri="{BB962C8B-B14F-4D97-AF65-F5344CB8AC3E}">
        <p14:creationId xmlns:p14="http://schemas.microsoft.com/office/powerpoint/2010/main" val="895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conversion factor </a:t>
            </a:r>
          </a:p>
          <a:p>
            <a:pPr lvl="1"/>
            <a:r>
              <a:rPr lang="en-US" dirty="0" smtClean="0"/>
              <a:t>How much H2 do we get? ( H fragments too)</a:t>
            </a:r>
            <a:endParaRPr lang="en-US" dirty="0"/>
          </a:p>
          <a:p>
            <a:r>
              <a:rPr lang="en-US" dirty="0" smtClean="0"/>
              <a:t>Maximize</a:t>
            </a:r>
          </a:p>
          <a:p>
            <a:pPr lvl="1"/>
            <a:r>
              <a:rPr lang="en-US" dirty="0" smtClean="0"/>
              <a:t>Fast feedback to optimize pressure</a:t>
            </a:r>
          </a:p>
          <a:p>
            <a:pPr lvl="2"/>
            <a:r>
              <a:rPr lang="en-US" dirty="0" smtClean="0"/>
              <a:t>Too high – double collisions, more H fragments</a:t>
            </a:r>
          </a:p>
          <a:p>
            <a:r>
              <a:rPr lang="en-US" dirty="0" smtClean="0"/>
              <a:t>States of molecules</a:t>
            </a:r>
          </a:p>
          <a:p>
            <a:pPr lvl="1"/>
            <a:r>
              <a:rPr lang="en-US" dirty="0" smtClean="0"/>
              <a:t>Populations of ground vs. excited states</a:t>
            </a:r>
          </a:p>
          <a:p>
            <a:pPr lvl="2"/>
            <a:r>
              <a:rPr lang="en-US" dirty="0" smtClean="0"/>
              <a:t>Hard to determine, but interesting to study</a:t>
            </a:r>
          </a:p>
        </p:txBody>
      </p:sp>
    </p:spTree>
    <p:extLst>
      <p:ext uri="{BB962C8B-B14F-4D97-AF65-F5344CB8AC3E}">
        <p14:creationId xmlns:p14="http://schemas.microsoft.com/office/powerpoint/2010/main" val="223456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36267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0" y="357247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Thanks KSU, 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Itzik</a:t>
            </a:r>
            <a:r>
              <a:rPr lang="en-US" dirty="0" smtClean="0"/>
              <a:t> Ben-</a:t>
            </a:r>
            <a:r>
              <a:rPr lang="en-US" dirty="0" err="1" smtClean="0"/>
              <a:t>Itzhak</a:t>
            </a:r>
            <a:r>
              <a:rPr lang="en-US" dirty="0" smtClean="0"/>
              <a:t>, IBI Group,</a:t>
            </a:r>
          </a:p>
          <a:p>
            <a:pPr algn="ctr"/>
            <a:r>
              <a:rPr lang="en-US" dirty="0" smtClean="0"/>
              <a:t>National Science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>
            <a:normAutofit/>
          </a:bodyPr>
          <a:lstStyle/>
          <a:p>
            <a:r>
              <a:rPr lang="en-US" dirty="0" smtClean="0"/>
              <a:t>AMO – Femtosecond laser pulses</a:t>
            </a:r>
            <a:endParaRPr lang="en-US" dirty="0"/>
          </a:p>
          <a:p>
            <a:pPr lvl="1"/>
            <a:r>
              <a:rPr lang="en-US" dirty="0" smtClean="0"/>
              <a:t>Laser-induced molecular dissociation imaging</a:t>
            </a:r>
          </a:p>
        </p:txBody>
      </p:sp>
      <p:sp>
        <p:nvSpPr>
          <p:cNvPr id="4" name="Oval 3"/>
          <p:cNvSpPr/>
          <p:nvPr/>
        </p:nvSpPr>
        <p:spPr>
          <a:xfrm>
            <a:off x="384585" y="431717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0010" y="454577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62712" y="394384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15456" y="483549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005871">
            <a:off x="6802961" y="3733937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171413">
            <a:off x="7089652" y="5142216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19600" y="4318809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791732" y="4250590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39200" y="2286000"/>
            <a:ext cx="228600" cy="434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35434" y="4110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2274" y="3342326"/>
            <a:ext cx="1550465" cy="961814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>
            <a:off x="1447800" y="4424234"/>
            <a:ext cx="1600200" cy="190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7058827" y="4671884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69775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lus 26"/>
          <p:cNvSpPr/>
          <p:nvPr/>
        </p:nvSpPr>
        <p:spPr>
          <a:xfrm>
            <a:off x="3776922" y="4200614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0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21" grpId="0" animBg="1"/>
      <p:bldP spid="22" grpId="0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72967" y="3589084"/>
            <a:ext cx="1550465" cy="961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>
            <a:normAutofit/>
          </a:bodyPr>
          <a:lstStyle/>
          <a:p>
            <a:r>
              <a:rPr lang="en-US" dirty="0" smtClean="0"/>
              <a:t>Laser + Target Neutrals</a:t>
            </a:r>
          </a:p>
          <a:p>
            <a:pPr lvl="1"/>
            <a:r>
              <a:rPr lang="en-US" dirty="0" smtClean="0"/>
              <a:t>Not enough energy to detect</a:t>
            </a:r>
          </a:p>
        </p:txBody>
      </p:sp>
      <p:sp>
        <p:nvSpPr>
          <p:cNvPr id="4" name="Oval 3"/>
          <p:cNvSpPr/>
          <p:nvPr/>
        </p:nvSpPr>
        <p:spPr>
          <a:xfrm>
            <a:off x="4267200" y="481006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81056" y="46926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43712" y="429313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3600" y="490714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729099">
            <a:off x="7282681" y="4311338"/>
            <a:ext cx="167789" cy="17669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257800" y="4763493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39200" y="2362200"/>
            <a:ext cx="228600" cy="434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35434" y="418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DETECTOR</a:t>
            </a:r>
          </a:p>
        </p:txBody>
      </p:sp>
      <p:sp>
        <p:nvSpPr>
          <p:cNvPr id="18" name="Rectangle 17"/>
          <p:cNvSpPr/>
          <p:nvPr/>
        </p:nvSpPr>
        <p:spPr>
          <a:xfrm rot="10800000">
            <a:off x="155985" y="2335976"/>
            <a:ext cx="228600" cy="434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5400000">
            <a:off x="-447781" y="416084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DETECTOR</a:t>
            </a:r>
          </a:p>
        </p:txBody>
      </p:sp>
      <p:sp>
        <p:nvSpPr>
          <p:cNvPr id="24" name="Right Arrow 23"/>
          <p:cNvSpPr/>
          <p:nvPr/>
        </p:nvSpPr>
        <p:spPr>
          <a:xfrm rot="20717800" flipH="1">
            <a:off x="1968848" y="5089687"/>
            <a:ext cx="124437" cy="14296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flipH="1">
            <a:off x="2524640" y="4706469"/>
            <a:ext cx="121418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7155516" y="4024237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3712" y="5791200"/>
            <a:ext cx="522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867400" y="5638800"/>
            <a:ext cx="2286000" cy="152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1281740">
            <a:off x="7323105" y="4397143"/>
            <a:ext cx="1247296" cy="8595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1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5" grpId="1" animBg="1"/>
      <p:bldP spid="17" grpId="0" animBg="1"/>
      <p:bldP spid="21" grpId="0" animBg="1"/>
      <p:bldP spid="22" grpId="0"/>
      <p:bldP spid="18" grpId="0" animBg="1"/>
      <p:bldP spid="20" grpId="0"/>
      <p:bldP spid="24" grpId="0" animBg="1"/>
      <p:bldP spid="25" grpId="0" animBg="1"/>
      <p:bldP spid="19" grpId="0" animBg="1"/>
      <p:bldP spid="7" grpId="0"/>
      <p:bldP spid="8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72809"/>
          </a:xfrm>
        </p:spPr>
        <p:txBody>
          <a:bodyPr>
            <a:normAutofit/>
          </a:bodyPr>
          <a:lstStyle/>
          <a:p>
            <a:r>
              <a:rPr lang="en-US" dirty="0" smtClean="0"/>
              <a:t>Laser + Fast Neutrals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4585" y="431717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0010" y="454577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62712" y="394384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15456" y="483549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005871">
            <a:off x="6802961" y="3733937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171413">
            <a:off x="7089652" y="5142216"/>
            <a:ext cx="952500" cy="1905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19600" y="4318809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39200" y="2039650"/>
            <a:ext cx="228600" cy="4343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8235434" y="386451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DETECTOR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82274" y="3342326"/>
            <a:ext cx="1550465" cy="961814"/>
          </a:xfrm>
          <a:prstGeom prst="rect">
            <a:avLst/>
          </a:prstGeom>
        </p:spPr>
      </p:pic>
      <p:sp>
        <p:nvSpPr>
          <p:cNvPr id="23" name="Right Arrow 22"/>
          <p:cNvSpPr/>
          <p:nvPr/>
        </p:nvSpPr>
        <p:spPr>
          <a:xfrm>
            <a:off x="1219200" y="4424234"/>
            <a:ext cx="1828800" cy="190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69775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21" grpId="0" animBg="1"/>
      <p:bldP spid="22" grpId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Q: How do we get fast neutrals?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A: Neutralize fast 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64" y="1774367"/>
            <a:ext cx="8229600" cy="4625609"/>
          </a:xfrm>
        </p:spPr>
        <p:txBody>
          <a:bodyPr/>
          <a:lstStyle/>
          <a:p>
            <a:r>
              <a:rPr lang="en-US" dirty="0" smtClean="0"/>
              <a:t>Remove an electron from a negatively charged 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Add an electron to a positively charged 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48892">
            <a:off x="3132555" y="2762246"/>
            <a:ext cx="954434" cy="57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neutralize?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7760" y="35275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5" y="37561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64752" y="342692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35590" y="363570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512775" y="3529181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540975" y="3634606"/>
            <a:ext cx="1600200" cy="190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62950" y="347757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98375" y="370617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858760" y="3477572"/>
            <a:ext cx="284240" cy="5160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inus 21"/>
          <p:cNvSpPr/>
          <p:nvPr/>
        </p:nvSpPr>
        <p:spPr>
          <a:xfrm>
            <a:off x="3850681" y="3484801"/>
            <a:ext cx="284240" cy="5160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6699942" y="2963473"/>
            <a:ext cx="284240" cy="51609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0066751">
            <a:off x="7097281" y="2716154"/>
            <a:ext cx="1066800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475899" y="3617422"/>
            <a:ext cx="1278802" cy="17802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8600" y="541850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4025" y="564710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914400" y="5633713"/>
            <a:ext cx="1600200" cy="1905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565" y="5305882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629400" y="541850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19900" y="568558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05400" y="5418505"/>
            <a:ext cx="651054" cy="65105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505200" y="5528288"/>
            <a:ext cx="1219200" cy="4013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609600" y="5263777"/>
            <a:ext cx="332573" cy="268894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lus 37"/>
          <p:cNvSpPr/>
          <p:nvPr/>
        </p:nvSpPr>
        <p:spPr>
          <a:xfrm>
            <a:off x="5638800" y="5193579"/>
            <a:ext cx="304800" cy="298205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7391400" y="5633713"/>
            <a:ext cx="1447800" cy="20556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477000" y="28295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52400" y="4196384"/>
            <a:ext cx="8839200" cy="2590800"/>
          </a:xfrm>
          <a:prstGeom prst="roundRect">
            <a:avLst/>
          </a:prstGeom>
          <a:noFill/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7" grpId="0" animBg="1"/>
      <p:bldP spid="38" grpId="0" animBg="1"/>
      <p:bldP spid="39" grpId="0" animBg="1"/>
      <p:bldP spid="4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Choice</a:t>
            </a:r>
            <a:endParaRPr lang="en-US" dirty="0"/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454025" y="1698987"/>
            <a:ext cx="4041775" cy="715355"/>
          </a:xfrm>
          <a:prstGeom prst="rect">
            <a:avLst/>
          </a:prstGeom>
        </p:spPr>
        <p:txBody>
          <a:bodyPr vert="horz" lIns="146304" tIns="91440" rtlCol="0" anchor="ctr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3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Noble Gasses</a:t>
            </a:r>
            <a:endParaRPr lang="en-US" dirty="0"/>
          </a:p>
        </p:txBody>
      </p:sp>
      <p:sp>
        <p:nvSpPr>
          <p:cNvPr id="8" name="Content Placeholder 11"/>
          <p:cNvSpPr txBox="1">
            <a:spLocks/>
          </p:cNvSpPr>
          <p:nvPr/>
        </p:nvSpPr>
        <p:spPr>
          <a:xfrm>
            <a:off x="454025" y="2449512"/>
            <a:ext cx="4041775" cy="395128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Argon (jet, cell)</a:t>
            </a:r>
          </a:p>
          <a:p>
            <a:endParaRPr lang="en-US" dirty="0" smtClean="0"/>
          </a:p>
          <a:p>
            <a:r>
              <a:rPr lang="en-US" dirty="0" smtClean="0"/>
              <a:t>Ionization energy</a:t>
            </a:r>
          </a:p>
          <a:p>
            <a:pPr lvl="1"/>
            <a:r>
              <a:rPr lang="en-US" dirty="0" smtClean="0"/>
              <a:t>~15eV / atom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s. Alkali ~5eV</a:t>
            </a:r>
          </a:p>
          <a:p>
            <a:pPr lvl="1"/>
            <a:endParaRPr lang="en-US" dirty="0"/>
          </a:p>
          <a:p>
            <a:r>
              <a:rPr lang="en-US" dirty="0" smtClean="0"/>
              <a:t>Very cheap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available</a:t>
            </a:r>
          </a:p>
          <a:p>
            <a:pPr lvl="1"/>
            <a:r>
              <a:rPr lang="en-US" dirty="0" smtClean="0"/>
              <a:t>and safe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03514"/>
            <a:ext cx="3886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" y="3733800"/>
            <a:ext cx="17526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arallelogram 7"/>
          <p:cNvSpPr/>
          <p:nvPr/>
        </p:nvSpPr>
        <p:spPr>
          <a:xfrm>
            <a:off x="2131337" y="3352800"/>
            <a:ext cx="2133600" cy="76200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978937" y="4114800"/>
            <a:ext cx="2286000" cy="4572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264937" y="3810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00" y="3962400"/>
            <a:ext cx="914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38800" y="3352800"/>
            <a:ext cx="914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15000" y="3810000"/>
            <a:ext cx="21678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64937" y="3657600"/>
            <a:ext cx="2212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33400" y="303975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baseline="30000" dirty="0" smtClean="0"/>
              <a:t>+ </a:t>
            </a:r>
            <a:endParaRPr lang="en-US" sz="3200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2912386" y="2838136"/>
            <a:ext cx="669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Ar</a:t>
            </a:r>
            <a:endParaRPr lang="en-US" sz="2800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2342409"/>
            <a:ext cx="1135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8107562" y="2585197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8382000" y="3598883"/>
            <a:ext cx="76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</a:p>
          <a:p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Plus 2"/>
          <p:cNvSpPr/>
          <p:nvPr/>
        </p:nvSpPr>
        <p:spPr>
          <a:xfrm>
            <a:off x="5630764" y="41855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lus 22"/>
          <p:cNvSpPr/>
          <p:nvPr/>
        </p:nvSpPr>
        <p:spPr>
          <a:xfrm>
            <a:off x="5969138" y="41855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6300897" y="4191000"/>
            <a:ext cx="259911" cy="245514"/>
          </a:xfrm>
          <a:prstGeom prst="mathPlu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>
            <a:off x="5722274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6019511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inus 25"/>
          <p:cNvSpPr/>
          <p:nvPr/>
        </p:nvSpPr>
        <p:spPr>
          <a:xfrm>
            <a:off x="6307813" y="3200400"/>
            <a:ext cx="169187" cy="55547"/>
          </a:xfrm>
          <a:prstGeom prst="mathMinus">
            <a:avLst/>
          </a:prstGeom>
          <a:ln w="57150"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6516624" y="3099746"/>
            <a:ext cx="1712976" cy="557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516624" y="2778666"/>
            <a:ext cx="950976" cy="845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5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 animBg="1"/>
      <p:bldP spid="22" grpId="0" animBg="1"/>
      <p:bldP spid="40" grpId="0"/>
      <p:bldP spid="41" grpId="0"/>
      <p:bldP spid="42" grpId="0"/>
      <p:bldP spid="43" grpId="0"/>
      <p:bldP spid="3" grpId="0" animBg="1"/>
      <p:bldP spid="23" grpId="0" animBg="1"/>
      <p:bldP spid="24" grpId="0" animBg="1"/>
      <p:bldP spid="4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1918</TotalTime>
  <Words>434</Words>
  <Application>Microsoft Office PowerPoint</Application>
  <PresentationFormat>On-screen Show (4:3)</PresentationFormat>
  <Paragraphs>122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Fast beams of neutral molecules –  the next generation of laser induced molecular dissociation imaging</vt:lpstr>
      <vt:lpstr>Motivations</vt:lpstr>
      <vt:lpstr>Motivations</vt:lpstr>
      <vt:lpstr>Motivations</vt:lpstr>
      <vt:lpstr>Motivations</vt:lpstr>
      <vt:lpstr>Motivations</vt:lpstr>
      <vt:lpstr>How do we neutralize? </vt:lpstr>
      <vt:lpstr>Target Choice</vt:lpstr>
      <vt:lpstr>The Theory</vt:lpstr>
      <vt:lpstr>Cross sections</vt:lpstr>
      <vt:lpstr>Measurements of Cross sections</vt:lpstr>
      <vt:lpstr>Conversion rates</vt:lpstr>
      <vt:lpstr>Conversion rates</vt:lpstr>
      <vt:lpstr>The Theory</vt:lpstr>
      <vt:lpstr>The Piece</vt:lpstr>
      <vt:lpstr>The Cut-away</vt:lpstr>
      <vt:lpstr>The Microchannel Plate</vt:lpstr>
      <vt:lpstr>The Cut-away</vt:lpstr>
      <vt:lpstr>Fluid Flow Through Tubes</vt:lpstr>
      <vt:lpstr>Test Beamline</vt:lpstr>
      <vt:lpstr>Next Step - Testing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Target Neutralization</dc:title>
  <dc:creator>Drew</dc:creator>
  <cp:lastModifiedBy>Rotunno, Andrew</cp:lastModifiedBy>
  <cp:revision>60</cp:revision>
  <dcterms:created xsi:type="dcterms:W3CDTF">2013-06-28T19:25:52Z</dcterms:created>
  <dcterms:modified xsi:type="dcterms:W3CDTF">2013-08-02T08:18:00Z</dcterms:modified>
</cp:coreProperties>
</file>