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2" r:id="rId4"/>
    <p:sldId id="259" r:id="rId5"/>
    <p:sldId id="261" r:id="rId6"/>
    <p:sldId id="25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D1D110F-3F4E-48D9-B8AA-5D0E825AFDBA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D1D110F-3F4E-48D9-B8AA-5D0E825AFDBA}" type="datetime1">
              <a:rPr lang="en-US" smtClean="0"/>
              <a:pPr/>
              <a:t>6/15/12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Stabilities of Protein Crystals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4873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Jeremy D. </a:t>
            </a:r>
            <a:r>
              <a:rPr lang="en-US" dirty="0" err="1" smtClean="0"/>
              <a:t>Schmit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(working with Yen Bui)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428" y="5974929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271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39550"/>
            <a:ext cx="7345363" cy="1756660"/>
          </a:xfrm>
        </p:spPr>
        <p:txBody>
          <a:bodyPr>
            <a:normAutofit/>
          </a:bodyPr>
          <a:lstStyle/>
          <a:p>
            <a:r>
              <a:rPr lang="en-US" dirty="0" smtClean="0"/>
              <a:t>Start using Data </a:t>
            </a:r>
            <a:r>
              <a:rPr lang="en-US" dirty="0" smtClean="0">
                <a:sym typeface="Wingdings"/>
              </a:rPr>
              <a:t> Model</a:t>
            </a:r>
          </a:p>
          <a:p>
            <a:r>
              <a:rPr lang="en-US" dirty="0" smtClean="0">
                <a:sym typeface="Wingdings"/>
              </a:rPr>
              <a:t>Apply Data to the Poisson-Boltzmann equation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2" y="2969129"/>
            <a:ext cx="7664431" cy="744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67" y="3969639"/>
            <a:ext cx="317669" cy="55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43" y="5009177"/>
            <a:ext cx="583426" cy="510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83" y="5484392"/>
            <a:ext cx="436441" cy="581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514" y="4464185"/>
            <a:ext cx="362363" cy="5176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514" y="4027949"/>
            <a:ext cx="1312260" cy="3859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387" y="4592658"/>
            <a:ext cx="401102" cy="4011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02690" y="4119138"/>
            <a:ext cx="183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Electrostatic Potential (0)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702690" y="4556741"/>
            <a:ext cx="28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Fixed Charge Distribution on Surface of Protein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690464" y="5184384"/>
            <a:ext cx="328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Bulk Saltwater Concentration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713515" y="5666008"/>
            <a:ext cx="2449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Vacuum Permeability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311240" y="4109312"/>
            <a:ext cx="229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Dielectric Constant of Water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310773" y="4520388"/>
            <a:ext cx="229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Distance from Center of Protein</a:t>
            </a:r>
            <a:endParaRPr lang="en-US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9331" y="4878617"/>
            <a:ext cx="2276316" cy="138071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5091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712171"/>
          </a:xfrm>
        </p:spPr>
        <p:txBody>
          <a:bodyPr/>
          <a:lstStyle/>
          <a:p>
            <a:r>
              <a:rPr lang="en-US" dirty="0" err="1" smtClean="0"/>
              <a:t>Schmit</a:t>
            </a:r>
            <a:r>
              <a:rPr lang="en-US" dirty="0" smtClean="0"/>
              <a:t>, Jeremy D. and Ken A. Dill. The Stabilities of </a:t>
            </a:r>
            <a:r>
              <a:rPr lang="en-US" dirty="0" err="1" smtClean="0"/>
              <a:t>Portein</a:t>
            </a:r>
            <a:r>
              <a:rPr lang="en-US" dirty="0" smtClean="0"/>
              <a:t> Crystals. Department of Pharmaceutical Chemistry, University of California at San </a:t>
            </a:r>
            <a:r>
              <a:rPr lang="en-US" dirty="0" err="1" smtClean="0"/>
              <a:t>francisco</a:t>
            </a:r>
            <a:r>
              <a:rPr lang="en-US" dirty="0" smtClean="0"/>
              <a:t>, </a:t>
            </a:r>
            <a:r>
              <a:rPr lang="en-US" dirty="0" err="1" smtClean="0"/>
              <a:t>Sanfrancisco</a:t>
            </a:r>
            <a:r>
              <a:rPr lang="en-US" dirty="0" smtClean="0"/>
              <a:t>, California 94158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415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194957"/>
            <a:ext cx="3996265" cy="34506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 of protein crystallization </a:t>
            </a:r>
            <a:r>
              <a:rPr lang="en-US" dirty="0" err="1" smtClean="0"/>
              <a:t>equilibra</a:t>
            </a:r>
            <a:endParaRPr lang="en-US" dirty="0" smtClean="0"/>
          </a:p>
          <a:p>
            <a:pPr lvl="1"/>
            <a:r>
              <a:rPr lang="en-US" dirty="0" smtClean="0"/>
              <a:t>Protein translation entropy opposes crystallization</a:t>
            </a:r>
          </a:p>
          <a:p>
            <a:pPr lvl="1"/>
            <a:r>
              <a:rPr lang="en-US" dirty="0" smtClean="0"/>
              <a:t>Proteins are attracted to each other by a </a:t>
            </a:r>
            <a:r>
              <a:rPr lang="en-US" dirty="0" err="1" smtClean="0"/>
              <a:t>nonelectrostatic</a:t>
            </a:r>
            <a:r>
              <a:rPr lang="en-US" dirty="0" smtClean="0"/>
              <a:t> contact free energy favoring crystallization</a:t>
            </a:r>
          </a:p>
          <a:p>
            <a:pPr lvl="1"/>
            <a:r>
              <a:rPr lang="en-US" dirty="0" smtClean="0"/>
              <a:t>Proteins in crystal repel each other but, to a great extent, the </a:t>
            </a:r>
            <a:r>
              <a:rPr lang="en-US" dirty="0" err="1" smtClean="0"/>
              <a:t>counterions</a:t>
            </a:r>
            <a:r>
              <a:rPr lang="en-US" dirty="0" smtClean="0"/>
              <a:t> </a:t>
            </a:r>
            <a:r>
              <a:rPr lang="en-US" dirty="0" err="1" smtClean="0"/>
              <a:t>opposeses</a:t>
            </a:r>
            <a:r>
              <a:rPr lang="en-US" dirty="0" smtClean="0"/>
              <a:t> their sequestration into the crystal – opposing crystallization.</a:t>
            </a:r>
          </a:p>
          <a:p>
            <a:pPr lvl="1"/>
            <a:r>
              <a:rPr lang="en-US" dirty="0" smtClean="0"/>
              <a:t>The translational entropy of the </a:t>
            </a:r>
            <a:r>
              <a:rPr lang="en-US" dirty="0" err="1" smtClean="0"/>
              <a:t>counterions</a:t>
            </a:r>
            <a:r>
              <a:rPr lang="en-US" dirty="0" smtClean="0"/>
              <a:t> opposes their sequestration into the crystal – opposing crystallization</a:t>
            </a:r>
          </a:p>
          <a:p>
            <a:pPr marL="30194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96" y="1834861"/>
            <a:ext cx="2387287" cy="4128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07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1392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42" y="1764476"/>
            <a:ext cx="4787900" cy="3828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41589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2010114"/>
            <a:ext cx="7345363" cy="3931920"/>
          </a:xfrm>
        </p:spPr>
        <p:txBody>
          <a:bodyPr/>
          <a:lstStyle/>
          <a:p>
            <a:r>
              <a:rPr lang="en-US" dirty="0" smtClean="0"/>
              <a:t>Essentially my tasks have been so far:</a:t>
            </a:r>
          </a:p>
          <a:p>
            <a:pPr lvl="1"/>
            <a:r>
              <a:rPr lang="en-US" dirty="0" smtClean="0"/>
              <a:t>Finding References</a:t>
            </a:r>
          </a:p>
          <a:p>
            <a:pPr lvl="1"/>
            <a:r>
              <a:rPr lang="en-US" dirty="0" smtClean="0"/>
              <a:t>Extracting Data</a:t>
            </a:r>
          </a:p>
          <a:p>
            <a:pPr lvl="1"/>
            <a:r>
              <a:rPr lang="en-US" dirty="0" smtClean="0"/>
              <a:t>Compiling Data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8950" y="6206410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5303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57191"/>
            <a:ext cx="7345363" cy="3931920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/>
              <a:t>Guilloteau</a:t>
            </a:r>
            <a:r>
              <a:rPr lang="en-US" dirty="0"/>
              <a:t>, J., M. </a:t>
            </a:r>
            <a:r>
              <a:rPr lang="en-US" dirty="0" err="1"/>
              <a:t>Ries-kautt</a:t>
            </a:r>
            <a:r>
              <a:rPr lang="en-US" dirty="0"/>
              <a:t>, and A. </a:t>
            </a:r>
            <a:r>
              <a:rPr lang="en-US" dirty="0" err="1"/>
              <a:t>Ducruix</a:t>
            </a:r>
            <a:r>
              <a:rPr lang="en-US" dirty="0"/>
              <a:t>, 1992. Variation of lysozyme solubility as a function of temperature in the presence of organic and inorganic salts. Journal of Crystal Growth. 122:223-230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Demattei</a:t>
            </a:r>
            <a:r>
              <a:rPr lang="en-US" dirty="0"/>
              <a:t>, R., And R. </a:t>
            </a:r>
            <a:r>
              <a:rPr lang="en-US" dirty="0" err="1"/>
              <a:t>Feigelson</a:t>
            </a:r>
            <a:r>
              <a:rPr lang="en-US" dirty="0"/>
              <a:t>, 1991. The solubility dependence of </a:t>
            </a:r>
            <a:r>
              <a:rPr lang="en-US" dirty="0" err="1"/>
              <a:t>cavanalin</a:t>
            </a:r>
            <a:r>
              <a:rPr lang="en-US" dirty="0"/>
              <a:t> on pH and temperature. Journal of Crystal Growth. 110:34-40.</a:t>
            </a:r>
          </a:p>
          <a:p>
            <a:r>
              <a:rPr lang="en-US" dirty="0"/>
              <a:t> </a:t>
            </a:r>
            <a:r>
              <a:rPr lang="en-US" dirty="0" err="1"/>
              <a:t>Cacioppo</a:t>
            </a:r>
            <a:r>
              <a:rPr lang="en-US" dirty="0"/>
              <a:t>, E. 1991. The solubility of the tetragonal form of hen egg white lysozyme from pH 4.0 to 5.4 Journal of Crystal Growth. 114: 286-292</a:t>
            </a:r>
            <a:r>
              <a:rPr lang="en-US" dirty="0" smtClean="0"/>
              <a:t>.</a:t>
            </a:r>
          </a:p>
          <a:p>
            <a:r>
              <a:rPr lang="en-US" dirty="0" err="1"/>
              <a:t>Mikol</a:t>
            </a:r>
            <a:r>
              <a:rPr lang="en-US" dirty="0"/>
              <a:t>, V., and R. </a:t>
            </a:r>
            <a:r>
              <a:rPr lang="en-US" dirty="0" err="1"/>
              <a:t>Giege</a:t>
            </a:r>
            <a:r>
              <a:rPr lang="en-US" dirty="0"/>
              <a:t>. 1989. PHASE DIAGRAM OF A CRYSTALLINE PROTEIN: DETERMINATION OF THE SOLUBILITY OF CONCANAVALIN A BY A MICROQUANTITIATION ASSAY. Journal of Crystal Growth. 97: 324-332.</a:t>
            </a:r>
          </a:p>
          <a:p>
            <a:r>
              <a:rPr lang="en-US" dirty="0" err="1"/>
              <a:t>Boistelle</a:t>
            </a:r>
            <a:r>
              <a:rPr lang="en-US" dirty="0"/>
              <a:t>, R., J.P. </a:t>
            </a:r>
            <a:r>
              <a:rPr lang="en-US" dirty="0" err="1"/>
              <a:t>Astier</a:t>
            </a:r>
            <a:r>
              <a:rPr lang="en-US" dirty="0"/>
              <a:t>, G. </a:t>
            </a:r>
            <a:r>
              <a:rPr lang="en-US" dirty="0" err="1"/>
              <a:t>Marchis-Mouren</a:t>
            </a:r>
            <a:r>
              <a:rPr lang="en-US" dirty="0"/>
              <a:t>, V. </a:t>
            </a:r>
            <a:r>
              <a:rPr lang="en-US" dirty="0" err="1"/>
              <a:t>Desseaux</a:t>
            </a:r>
            <a:r>
              <a:rPr lang="en-US" dirty="0"/>
              <a:t>, and R. </a:t>
            </a:r>
            <a:r>
              <a:rPr lang="en-US" dirty="0" err="1"/>
              <a:t>Haser</a:t>
            </a:r>
            <a:r>
              <a:rPr lang="en-US" dirty="0"/>
              <a:t>. 1992. Solubility, phase transition, kinetic ripening and growth rates of porcine pancreatic [alpha-amylase </a:t>
            </a:r>
            <a:r>
              <a:rPr lang="en-US" dirty="0" err="1"/>
              <a:t>isoenzymes</a:t>
            </a:r>
            <a:r>
              <a:rPr lang="en-US" dirty="0"/>
              <a:t>. Journal of Crystal Growth. 123: 109-120</a:t>
            </a:r>
            <a:r>
              <a:rPr lang="en-US" dirty="0" smtClean="0"/>
              <a:t>.</a:t>
            </a:r>
          </a:p>
          <a:p>
            <a:r>
              <a:rPr lang="en-US" dirty="0" err="1"/>
              <a:t>Veesler</a:t>
            </a:r>
            <a:r>
              <a:rPr lang="en-US" dirty="0"/>
              <a:t>, S., S. </a:t>
            </a:r>
            <a:r>
              <a:rPr lang="en-US" dirty="0" err="1"/>
              <a:t>Lafont</a:t>
            </a:r>
            <a:r>
              <a:rPr lang="en-US" dirty="0"/>
              <a:t>, S. </a:t>
            </a:r>
            <a:r>
              <a:rPr lang="en-US" dirty="0" err="1"/>
              <a:t>Marcq</a:t>
            </a:r>
            <a:r>
              <a:rPr lang="en-US" dirty="0"/>
              <a:t>, J.P. </a:t>
            </a:r>
            <a:r>
              <a:rPr lang="en-US" dirty="0" err="1"/>
              <a:t>Astier</a:t>
            </a:r>
            <a:r>
              <a:rPr lang="en-US" dirty="0"/>
              <a:t>, and R. </a:t>
            </a:r>
            <a:r>
              <a:rPr lang="en-US" dirty="0" err="1"/>
              <a:t>Boistelle</a:t>
            </a:r>
            <a:r>
              <a:rPr lang="en-US" dirty="0"/>
              <a:t>. 1996. </a:t>
            </a:r>
            <a:r>
              <a:rPr lang="en-US" dirty="0" err="1"/>
              <a:t>Prenucleation</a:t>
            </a:r>
            <a:r>
              <a:rPr lang="en-US" dirty="0"/>
              <a:t>, crystal growth and polymorphism of some proteins. Journal of </a:t>
            </a:r>
            <a:r>
              <a:rPr lang="en-US" dirty="0" err="1"/>
              <a:t>Crystsal</a:t>
            </a:r>
            <a:r>
              <a:rPr lang="en-US" dirty="0"/>
              <a:t> Growth. 168: 124-129.</a:t>
            </a:r>
          </a:p>
          <a:p>
            <a:r>
              <a:rPr lang="en-US" dirty="0"/>
              <a:t> </a:t>
            </a:r>
            <a:r>
              <a:rPr lang="en-US" dirty="0" err="1"/>
              <a:t>Lafont</a:t>
            </a:r>
            <a:r>
              <a:rPr lang="en-US" dirty="0"/>
              <a:t>, S., S. </a:t>
            </a:r>
            <a:r>
              <a:rPr lang="en-US" dirty="0" err="1"/>
              <a:t>Veesler</a:t>
            </a:r>
            <a:r>
              <a:rPr lang="en-US" dirty="0"/>
              <a:t>, J.P. </a:t>
            </a:r>
            <a:r>
              <a:rPr lang="en-US" dirty="0" err="1"/>
              <a:t>Astier</a:t>
            </a:r>
            <a:r>
              <a:rPr lang="en-US" dirty="0"/>
              <a:t>, and R. </a:t>
            </a:r>
            <a:r>
              <a:rPr lang="en-US" dirty="0" err="1"/>
              <a:t>Boistelle</a:t>
            </a:r>
            <a:r>
              <a:rPr lang="en-US" dirty="0"/>
              <a:t>. 1994. Solubility and </a:t>
            </a:r>
            <a:r>
              <a:rPr lang="en-US" dirty="0" err="1"/>
              <a:t>prenucleation</a:t>
            </a:r>
            <a:r>
              <a:rPr lang="en-US" dirty="0"/>
              <a:t> of </a:t>
            </a:r>
            <a:r>
              <a:rPr lang="en-US" dirty="0" err="1"/>
              <a:t>aprotinin</a:t>
            </a:r>
            <a:r>
              <a:rPr lang="en-US" dirty="0"/>
              <a:t> (BPTI) molecules in sodium chloride solutions. Journal of Crystal Growth. 143: 249-255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Budayova</a:t>
            </a:r>
            <a:r>
              <a:rPr lang="en-US" dirty="0"/>
              <a:t>, M. J.-p. </a:t>
            </a:r>
            <a:r>
              <a:rPr lang="en-US" dirty="0" err="1"/>
              <a:t>Astier</a:t>
            </a:r>
            <a:r>
              <a:rPr lang="en-US" dirty="0"/>
              <a:t>, S. </a:t>
            </a:r>
            <a:r>
              <a:rPr lang="en-US" dirty="0" err="1"/>
              <a:t>Veesler</a:t>
            </a:r>
            <a:r>
              <a:rPr lang="en-US" dirty="0"/>
              <a:t>, A. </a:t>
            </a:r>
            <a:r>
              <a:rPr lang="en-US" dirty="0" err="1"/>
              <a:t>Belaich</a:t>
            </a:r>
            <a:r>
              <a:rPr lang="en-US" dirty="0"/>
              <a:t>, and R. </a:t>
            </a:r>
            <a:r>
              <a:rPr lang="en-US" dirty="0" err="1"/>
              <a:t>Boistelle</a:t>
            </a:r>
            <a:r>
              <a:rPr lang="en-US" dirty="0"/>
              <a:t>. 1999. Characterization and crystallization of the </a:t>
            </a:r>
            <a:r>
              <a:rPr lang="en-US" dirty="0" err="1"/>
              <a:t>Endoglucanase</a:t>
            </a:r>
            <a:r>
              <a:rPr lang="en-US" dirty="0"/>
              <a:t> A from Clostridium </a:t>
            </a:r>
            <a:r>
              <a:rPr lang="en-US" dirty="0" err="1"/>
              <a:t>Cellulolyticum</a:t>
            </a:r>
            <a:r>
              <a:rPr lang="en-US" dirty="0"/>
              <a:t> in solution. Journal of Crystal Growth. 196: 297-304.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38026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 descr="Screen Shot 2012-06-15 at 11.3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66" y="1861367"/>
            <a:ext cx="5341002" cy="40044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68530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 descr="photo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0019" y="2291917"/>
            <a:ext cx="4145293" cy="3336667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900112" y="2351649"/>
            <a:ext cx="3169115" cy="3713871"/>
          </a:xfrm>
        </p:spPr>
        <p:txBody>
          <a:bodyPr/>
          <a:lstStyle/>
          <a:p>
            <a:r>
              <a:rPr lang="en-US" dirty="0" smtClean="0"/>
              <a:t>Pixel Coordinates</a:t>
            </a:r>
          </a:p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88733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Mathematica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 descr="Screen Shot 2012-06-15 at 11.3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82" y="1740748"/>
            <a:ext cx="5962170" cy="4512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24470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Protein Charges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2431" r="2431"/>
          <a:stretch>
            <a:fillRect/>
          </a:stretch>
        </p:blipFill>
        <p:spPr>
          <a:xfrm>
            <a:off x="717536" y="1945468"/>
            <a:ext cx="3263900" cy="39322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68959" y="1915551"/>
            <a:ext cx="3376516" cy="1611924"/>
          </a:xfrm>
        </p:spPr>
        <p:txBody>
          <a:bodyPr/>
          <a:lstStyle/>
          <a:p>
            <a:r>
              <a:rPr lang="en-US" dirty="0" smtClean="0"/>
              <a:t>Tallying Up Amino Residues</a:t>
            </a:r>
          </a:p>
          <a:p>
            <a:r>
              <a:rPr lang="en-US" dirty="0" err="1" smtClean="0"/>
              <a:t>Chymera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656" y="4059243"/>
            <a:ext cx="4264039" cy="12620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11310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834</TotalTime>
  <Words>387</Words>
  <Application>Microsoft Macintosh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The Stabilities of Protein Crystals</vt:lpstr>
      <vt:lpstr>Essentially</vt:lpstr>
      <vt:lpstr>Essentially:</vt:lpstr>
      <vt:lpstr>Data Extraction</vt:lpstr>
      <vt:lpstr>References</vt:lpstr>
      <vt:lpstr>Data Extraction</vt:lpstr>
      <vt:lpstr>Note-Taking</vt:lpstr>
      <vt:lpstr>Mathematica</vt:lpstr>
      <vt:lpstr>Calculating Protein Charges</vt:lpstr>
      <vt:lpstr>Future Plans</vt:lpstr>
      <vt:lpstr>References</vt:lpstr>
    </vt:vector>
  </TitlesOfParts>
  <Company>Bui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Stabilities of Protein Crystals</dc:title>
  <dc:creator>Yen Bui</dc:creator>
  <cp:lastModifiedBy>Yen Bui</cp:lastModifiedBy>
  <cp:revision>13</cp:revision>
  <dcterms:created xsi:type="dcterms:W3CDTF">2012-06-15T04:23:47Z</dcterms:created>
  <dcterms:modified xsi:type="dcterms:W3CDTF">2012-06-15T19:09:09Z</dcterms:modified>
</cp:coreProperties>
</file>