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2" r:id="rId4"/>
    <p:sldId id="258" r:id="rId5"/>
    <p:sldId id="262" r:id="rId6"/>
    <p:sldId id="280" r:id="rId7"/>
    <p:sldId id="270" r:id="rId8"/>
    <p:sldId id="281" r:id="rId9"/>
    <p:sldId id="268" r:id="rId10"/>
    <p:sldId id="274" r:id="rId11"/>
    <p:sldId id="276" r:id="rId12"/>
    <p:sldId id="282" r:id="rId13"/>
    <p:sldId id="278" r:id="rId14"/>
    <p:sldId id="279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7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D1D110F-3F4E-48D9-B8AA-5D0E825AFDBA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D1D110F-3F4E-48D9-B8AA-5D0E825AFDBA}" type="datetime1">
              <a:rPr lang="en-US" smtClean="0"/>
              <a:pPr/>
              <a:t>8/3/12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Stabilities of Protein Crystals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4873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Jeremy D. </a:t>
            </a:r>
            <a:r>
              <a:rPr lang="en-US" dirty="0" err="1" smtClean="0"/>
              <a:t>Schmit</a:t>
            </a:r>
            <a:r>
              <a:rPr lang="en-US" dirty="0" smtClean="0"/>
              <a:t> </a:t>
            </a:r>
          </a:p>
          <a:p>
            <a:r>
              <a:rPr lang="en-US" dirty="0" smtClean="0"/>
              <a:t>(working with Yen Bui)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22428" y="5974929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2713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KDebyeT</a:t>
            </a:r>
            <a:endParaRPr lang="en-US" dirty="0" smtClean="0"/>
          </a:p>
          <a:p>
            <a:pPr lvl="1"/>
            <a:r>
              <a:rPr lang="en-US" sz="1800" dirty="0" smtClean="0"/>
              <a:t>Charge Screening Distance</a:t>
            </a:r>
          </a:p>
          <a:p>
            <a:r>
              <a:rPr lang="en-US" dirty="0" smtClean="0"/>
              <a:t>FieldE2</a:t>
            </a:r>
          </a:p>
          <a:p>
            <a:pPr lvl="1"/>
            <a:r>
              <a:rPr lang="en-US" dirty="0" smtClean="0"/>
              <a:t>Field E = calculates the energy stored in the </a:t>
            </a:r>
            <a:br>
              <a:rPr lang="en-US" dirty="0" smtClean="0"/>
            </a:br>
            <a:r>
              <a:rPr lang="en-US" dirty="0" smtClean="0"/>
              <a:t>electric field (Enthalpy)</a:t>
            </a:r>
          </a:p>
          <a:p>
            <a:r>
              <a:rPr lang="en-US" dirty="0" smtClean="0"/>
              <a:t>Spart2</a:t>
            </a:r>
          </a:p>
          <a:p>
            <a:pPr lvl="1"/>
            <a:r>
              <a:rPr lang="en-US" sz="1800" dirty="0" smtClean="0"/>
              <a:t>Entropic cost of packing ions into the shells (Entropy)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946" y="4600641"/>
            <a:ext cx="1771515" cy="1771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527" y="1834174"/>
            <a:ext cx="1687934" cy="25375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17471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Recreating Table</a:t>
            </a:r>
            <a:endParaRPr lang="en-US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311718"/>
              </p:ext>
            </p:extLst>
          </p:nvPr>
        </p:nvGraphicFramePr>
        <p:xfrm>
          <a:off x="5815013" y="2052524"/>
          <a:ext cx="243046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0154"/>
                <a:gridCol w="810154"/>
                <a:gridCol w="810154"/>
              </a:tblGrid>
              <a:tr h="134666">
                <a:tc gridSpan="3"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New</a:t>
                      </a:r>
                      <a:r>
                        <a:rPr lang="en-US" sz="8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Protein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6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Enthalpy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Entropy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H-TS</a:t>
                      </a:r>
                      <a:endParaRPr lang="en-US" sz="8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085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0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Content Placeholder 5"/>
          <p:cNvPicPr/>
          <p:nvPr/>
        </p:nvPicPr>
        <p:blipFill rotWithShape="1">
          <a:blip r:embed="rId2"/>
          <a:srcRect t="-26226" b="-26226"/>
          <a:stretch/>
        </p:blipFill>
        <p:spPr>
          <a:xfrm>
            <a:off x="900113" y="1584008"/>
            <a:ext cx="4914900" cy="21602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69959" y="3421112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Compile Data &amp; Computations 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22428" y="6233605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041" y="3421112"/>
            <a:ext cx="3245556" cy="24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0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29929" b="-29929"/>
          <a:stretch>
            <a:fillRect/>
          </a:stretch>
        </p:blipFill>
        <p:spPr>
          <a:xfrm>
            <a:off x="635552" y="1322666"/>
            <a:ext cx="7921362" cy="4240248"/>
          </a:xfrm>
        </p:spPr>
      </p:pic>
    </p:spTree>
    <p:extLst>
      <p:ext uri="{BB962C8B-B14F-4D97-AF65-F5344CB8AC3E}">
        <p14:creationId xmlns:p14="http://schemas.microsoft.com/office/powerpoint/2010/main" val="76970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Main Goal:</a:t>
            </a:r>
          </a:p>
          <a:p>
            <a:pPr lvl="1"/>
            <a:r>
              <a:rPr lang="en-US" dirty="0" smtClean="0"/>
              <a:t>To Account For the Binding Stability</a:t>
            </a:r>
          </a:p>
          <a:p>
            <a:r>
              <a:rPr lang="en-US" dirty="0" smtClean="0"/>
              <a:t>Left-Overs:</a:t>
            </a:r>
          </a:p>
          <a:p>
            <a:pPr lvl="1"/>
            <a:r>
              <a:rPr lang="en-US" dirty="0" smtClean="0"/>
              <a:t>Significantly Overestimating the Crystal Stability</a:t>
            </a:r>
          </a:p>
          <a:p>
            <a:r>
              <a:rPr lang="en-US" dirty="0" smtClean="0"/>
              <a:t>Reasons:</a:t>
            </a:r>
          </a:p>
          <a:p>
            <a:pPr lvl="1"/>
            <a:r>
              <a:rPr lang="en-US" dirty="0" smtClean="0"/>
              <a:t>Overestimating Strength of the H-Bonds</a:t>
            </a:r>
          </a:p>
          <a:p>
            <a:pPr lvl="1"/>
            <a:r>
              <a:rPr lang="en-US" dirty="0" smtClean="0"/>
              <a:t>Unaccounted </a:t>
            </a:r>
            <a:r>
              <a:rPr lang="en-US" dirty="0" smtClean="0"/>
              <a:t>Large Repulsive Effects</a:t>
            </a:r>
          </a:p>
          <a:p>
            <a:pPr lvl="2"/>
            <a:r>
              <a:rPr lang="en-US" dirty="0" smtClean="0"/>
              <a:t>Side Chain Rotations</a:t>
            </a:r>
            <a:endParaRPr lang="en-US" dirty="0" smtClean="0"/>
          </a:p>
          <a:p>
            <a:pPr lvl="1"/>
            <a:r>
              <a:rPr lang="en-US" dirty="0" smtClean="0"/>
              <a:t>Variations in Contact </a:t>
            </a:r>
            <a:r>
              <a:rPr lang="en-US" dirty="0" smtClean="0"/>
              <a:t>Points</a:t>
            </a:r>
          </a:p>
          <a:p>
            <a:pPr lvl="2"/>
            <a:r>
              <a:rPr lang="en-US" dirty="0" smtClean="0"/>
              <a:t>Big vs. Small</a:t>
            </a:r>
            <a:endParaRPr lang="en-US" dirty="0" smtClean="0"/>
          </a:p>
          <a:p>
            <a:pPr lvl="1"/>
            <a:r>
              <a:rPr lang="en-US" dirty="0" smtClean="0"/>
              <a:t>Presence of Salt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7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Thanks: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Schmit</a:t>
            </a:r>
            <a:endParaRPr lang="en-US" dirty="0" smtClean="0"/>
          </a:p>
          <a:p>
            <a:r>
              <a:rPr lang="en-US" dirty="0" smtClean="0"/>
              <a:t>Dr. Corwin &amp; Dr. Weaver</a:t>
            </a:r>
          </a:p>
          <a:p>
            <a:r>
              <a:rPr lang="en-US" dirty="0" smtClean="0"/>
              <a:t>Kansas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01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112" y="2133601"/>
            <a:ext cx="7345363" cy="1712171"/>
          </a:xfrm>
        </p:spPr>
        <p:txBody>
          <a:bodyPr/>
          <a:lstStyle/>
          <a:p>
            <a:r>
              <a:rPr lang="en-US" dirty="0" err="1" smtClean="0"/>
              <a:t>Schmit</a:t>
            </a:r>
            <a:r>
              <a:rPr lang="en-US" dirty="0" smtClean="0"/>
              <a:t>, Jeremy D. and Ken A. Dill. The Stabilities of </a:t>
            </a:r>
            <a:r>
              <a:rPr lang="en-US" dirty="0" err="1" smtClean="0"/>
              <a:t>Portein</a:t>
            </a:r>
            <a:r>
              <a:rPr lang="en-US" dirty="0" smtClean="0"/>
              <a:t> Crystals. Department of Pharmaceutical Chemistry, University of California at San </a:t>
            </a:r>
            <a:r>
              <a:rPr lang="en-US" dirty="0" err="1" smtClean="0"/>
              <a:t>francisco</a:t>
            </a:r>
            <a:r>
              <a:rPr lang="en-US" dirty="0" smtClean="0"/>
              <a:t>, </a:t>
            </a:r>
            <a:r>
              <a:rPr lang="en-US" dirty="0" err="1" smtClean="0"/>
              <a:t>Sanfrancisco</a:t>
            </a:r>
            <a:r>
              <a:rPr lang="en-US" dirty="0" smtClean="0"/>
              <a:t>, California 94158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54157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2194957"/>
            <a:ext cx="3996265" cy="34506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Model of protein crystallization </a:t>
            </a:r>
            <a:r>
              <a:rPr lang="en-US" dirty="0" err="1" smtClean="0"/>
              <a:t>equilibra</a:t>
            </a:r>
            <a:endParaRPr lang="en-US" dirty="0" smtClean="0"/>
          </a:p>
          <a:p>
            <a:pPr lvl="1"/>
            <a:r>
              <a:rPr lang="en-US" dirty="0" smtClean="0"/>
              <a:t>Protein translation entropy opposes crystallization</a:t>
            </a:r>
          </a:p>
          <a:p>
            <a:pPr lvl="1"/>
            <a:r>
              <a:rPr lang="en-US" dirty="0" smtClean="0"/>
              <a:t>Proteins are attracted to each other by a </a:t>
            </a:r>
            <a:r>
              <a:rPr lang="en-US" dirty="0" err="1" smtClean="0"/>
              <a:t>nonelectrostatic</a:t>
            </a:r>
            <a:r>
              <a:rPr lang="en-US" dirty="0" smtClean="0"/>
              <a:t> contact free energy favoring crystallization</a:t>
            </a:r>
          </a:p>
          <a:p>
            <a:pPr lvl="1"/>
            <a:r>
              <a:rPr lang="en-US" dirty="0" smtClean="0"/>
              <a:t>Proteins in crystal repel each other but, to a great extent, the </a:t>
            </a:r>
            <a:r>
              <a:rPr lang="en-US" dirty="0" err="1" smtClean="0"/>
              <a:t>counterions</a:t>
            </a:r>
            <a:r>
              <a:rPr lang="en-US" dirty="0" smtClean="0"/>
              <a:t> </a:t>
            </a:r>
            <a:r>
              <a:rPr lang="en-US" dirty="0" err="1" smtClean="0"/>
              <a:t>opposeses</a:t>
            </a:r>
            <a:r>
              <a:rPr lang="en-US" dirty="0" smtClean="0"/>
              <a:t> their sequestration into the crystal – opposing crystallization.</a:t>
            </a:r>
          </a:p>
          <a:p>
            <a:pPr lvl="1"/>
            <a:r>
              <a:rPr lang="en-US" dirty="0" smtClean="0"/>
              <a:t>The translational entropy of the </a:t>
            </a:r>
            <a:r>
              <a:rPr lang="en-US" dirty="0" err="1" smtClean="0"/>
              <a:t>counterions</a:t>
            </a:r>
            <a:r>
              <a:rPr lang="en-US" dirty="0" smtClean="0"/>
              <a:t> opposes their sequestration into the crystal – opposing crystallization</a:t>
            </a:r>
          </a:p>
          <a:p>
            <a:pPr marL="30194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96" y="1834861"/>
            <a:ext cx="2387287" cy="4128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107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1392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5590" y="1746474"/>
            <a:ext cx="7743845" cy="432208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1DHK – Porcine Pancreatic Alpha-Amylase</a:t>
            </a:r>
          </a:p>
          <a:p>
            <a:pPr lvl="1"/>
            <a:r>
              <a:rPr lang="en-US" dirty="0" err="1"/>
              <a:t>Boistelle</a:t>
            </a:r>
            <a:r>
              <a:rPr lang="en-US" dirty="0"/>
              <a:t>, R., J.P. </a:t>
            </a:r>
            <a:r>
              <a:rPr lang="en-US" dirty="0" err="1"/>
              <a:t>Astier</a:t>
            </a:r>
            <a:r>
              <a:rPr lang="en-US" dirty="0"/>
              <a:t>, G. </a:t>
            </a:r>
            <a:r>
              <a:rPr lang="en-US" dirty="0" err="1"/>
              <a:t>Marchis-Mouren</a:t>
            </a:r>
            <a:r>
              <a:rPr lang="en-US" dirty="0"/>
              <a:t>, V. </a:t>
            </a:r>
            <a:r>
              <a:rPr lang="en-US" dirty="0" err="1"/>
              <a:t>Desseaux</a:t>
            </a:r>
            <a:r>
              <a:rPr lang="en-US" dirty="0"/>
              <a:t>, and R. </a:t>
            </a:r>
            <a:r>
              <a:rPr lang="en-US" dirty="0" err="1"/>
              <a:t>Haser</a:t>
            </a:r>
            <a:r>
              <a:rPr lang="en-US" dirty="0"/>
              <a:t>. 1992. Solubility, phase transition, kinetic ripening and growth rates of porcine pancreatic [alpha-amylase </a:t>
            </a:r>
            <a:r>
              <a:rPr lang="en-US" dirty="0" err="1"/>
              <a:t>isoenzymes</a:t>
            </a:r>
            <a:r>
              <a:rPr lang="en-US" dirty="0"/>
              <a:t>. Journal of Crystal Growth. 123: 109-120</a:t>
            </a:r>
            <a:r>
              <a:rPr lang="en-US" dirty="0" smtClean="0"/>
              <a:t>.</a:t>
            </a:r>
          </a:p>
          <a:p>
            <a:r>
              <a:rPr lang="en-US" dirty="0" smtClean="0"/>
              <a:t>1DPX – Hen Egg White Lysozyme</a:t>
            </a:r>
          </a:p>
          <a:p>
            <a:pPr lvl="1"/>
            <a:r>
              <a:rPr lang="en-US" dirty="0" err="1" smtClean="0"/>
              <a:t>Broide</a:t>
            </a:r>
            <a:r>
              <a:rPr lang="en-US" dirty="0" smtClean="0"/>
              <a:t>, M.L., T. </a:t>
            </a:r>
            <a:r>
              <a:rPr lang="en-US" dirty="0" err="1" smtClean="0"/>
              <a:t>Tominc</a:t>
            </a:r>
            <a:r>
              <a:rPr lang="en-US" dirty="0" smtClean="0"/>
              <a:t>, and M. </a:t>
            </a:r>
            <a:r>
              <a:rPr lang="en-US" dirty="0" err="1" smtClean="0"/>
              <a:t>Saxowsky</a:t>
            </a:r>
            <a:r>
              <a:rPr lang="en-US" dirty="0" smtClean="0"/>
              <a:t>. 1996. Using Phase transition to investigate the effects of salts on protein interactions. Physical Review. E. 53: 6325-6335</a:t>
            </a:r>
          </a:p>
          <a:p>
            <a:r>
              <a:rPr lang="en-US" dirty="0" smtClean="0"/>
              <a:t>1EDG – CELCCA</a:t>
            </a:r>
          </a:p>
          <a:p>
            <a:pPr lvl="1"/>
            <a:r>
              <a:rPr lang="en-US" dirty="0" err="1"/>
              <a:t>Budayova</a:t>
            </a:r>
            <a:r>
              <a:rPr lang="en-US" dirty="0"/>
              <a:t>, M. J.-p. </a:t>
            </a:r>
            <a:r>
              <a:rPr lang="en-US" dirty="0" err="1"/>
              <a:t>Astier</a:t>
            </a:r>
            <a:r>
              <a:rPr lang="en-US" dirty="0"/>
              <a:t>, S. </a:t>
            </a:r>
            <a:r>
              <a:rPr lang="en-US" dirty="0" err="1"/>
              <a:t>Veesler</a:t>
            </a:r>
            <a:r>
              <a:rPr lang="en-US" dirty="0"/>
              <a:t>, A. </a:t>
            </a:r>
            <a:r>
              <a:rPr lang="en-US" dirty="0" err="1"/>
              <a:t>Belaich</a:t>
            </a:r>
            <a:r>
              <a:rPr lang="en-US" dirty="0"/>
              <a:t>, and R. </a:t>
            </a:r>
            <a:r>
              <a:rPr lang="en-US" dirty="0" err="1"/>
              <a:t>Boistelle</a:t>
            </a:r>
            <a:r>
              <a:rPr lang="en-US" dirty="0"/>
              <a:t>. 1999. Characterization and crystallization of the </a:t>
            </a:r>
            <a:r>
              <a:rPr lang="en-US" dirty="0" err="1"/>
              <a:t>Endoglucanase</a:t>
            </a:r>
            <a:r>
              <a:rPr lang="en-US" dirty="0"/>
              <a:t> A from Clostridium </a:t>
            </a:r>
            <a:r>
              <a:rPr lang="en-US" dirty="0" err="1"/>
              <a:t>Cellulolyticum</a:t>
            </a:r>
            <a:r>
              <a:rPr lang="en-US" dirty="0"/>
              <a:t> in solution. Journal of Crystal Growth. 196: 297-304</a:t>
            </a:r>
            <a:r>
              <a:rPr lang="en-US" dirty="0" smtClean="0"/>
              <a:t>.</a:t>
            </a:r>
          </a:p>
          <a:p>
            <a:r>
              <a:rPr lang="en-US" dirty="0" smtClean="0"/>
              <a:t>1G6X – Bovine Pancreatic Trypsin Inhibitor</a:t>
            </a:r>
          </a:p>
          <a:p>
            <a:pPr lvl="1"/>
            <a:r>
              <a:rPr lang="en-US" dirty="0" err="1"/>
              <a:t>Lafont</a:t>
            </a:r>
            <a:r>
              <a:rPr lang="en-US" dirty="0"/>
              <a:t>, S., S. </a:t>
            </a:r>
            <a:r>
              <a:rPr lang="en-US" dirty="0" err="1"/>
              <a:t>Veesler</a:t>
            </a:r>
            <a:r>
              <a:rPr lang="en-US" dirty="0"/>
              <a:t>, J.P. </a:t>
            </a:r>
            <a:r>
              <a:rPr lang="en-US" dirty="0" err="1"/>
              <a:t>Astier</a:t>
            </a:r>
            <a:r>
              <a:rPr lang="en-US" dirty="0"/>
              <a:t>, and R. </a:t>
            </a:r>
            <a:r>
              <a:rPr lang="en-US" dirty="0" err="1"/>
              <a:t>Boistelle</a:t>
            </a:r>
            <a:r>
              <a:rPr lang="en-US" dirty="0"/>
              <a:t>. 1994. Solubility and </a:t>
            </a:r>
            <a:r>
              <a:rPr lang="en-US" dirty="0" err="1"/>
              <a:t>prenucleation</a:t>
            </a:r>
            <a:r>
              <a:rPr lang="en-US" dirty="0"/>
              <a:t> of </a:t>
            </a:r>
            <a:r>
              <a:rPr lang="en-US" dirty="0" err="1"/>
              <a:t>aprotinin</a:t>
            </a:r>
            <a:r>
              <a:rPr lang="en-US" dirty="0"/>
              <a:t> (BPTI) molecules in sodium chloride solutions. Journal of Crystal Growth. 143: 249-255</a:t>
            </a:r>
            <a:r>
              <a:rPr lang="en-US" dirty="0" smtClean="0"/>
              <a:t>.</a:t>
            </a:r>
          </a:p>
          <a:p>
            <a:r>
              <a:rPr lang="en-US" dirty="0" smtClean="0"/>
              <a:t>1JBC – </a:t>
            </a:r>
            <a:r>
              <a:rPr lang="en-US" dirty="0" err="1" smtClean="0"/>
              <a:t>Concavalin</a:t>
            </a:r>
            <a:r>
              <a:rPr lang="en-US" dirty="0" smtClean="0"/>
              <a:t> A</a:t>
            </a:r>
          </a:p>
          <a:p>
            <a:pPr lvl="1"/>
            <a:r>
              <a:rPr lang="en-US" dirty="0" err="1"/>
              <a:t>Mikol</a:t>
            </a:r>
            <a:r>
              <a:rPr lang="en-US" dirty="0"/>
              <a:t>, V., and R. </a:t>
            </a:r>
            <a:r>
              <a:rPr lang="en-US" dirty="0" err="1"/>
              <a:t>Giege</a:t>
            </a:r>
            <a:r>
              <a:rPr lang="en-US" dirty="0"/>
              <a:t>. 1989. PHASE DIAGRAM OF A CRYSTALLINE PROTEIN: DETERMINATION OF THE SOLUBILITY OF CONCANAVALIN A BY A MICROQUANTITIATION ASSAY. Journal of Crystal Growth. 97: 324-332</a:t>
            </a:r>
            <a:r>
              <a:rPr lang="en-US" dirty="0" smtClean="0"/>
              <a:t>.</a:t>
            </a:r>
          </a:p>
          <a:p>
            <a:r>
              <a:rPr lang="en-US" dirty="0" smtClean="0"/>
              <a:t>1DGW – </a:t>
            </a:r>
            <a:r>
              <a:rPr lang="en-US" dirty="0" err="1" smtClean="0"/>
              <a:t>Canavalin</a:t>
            </a:r>
            <a:r>
              <a:rPr lang="en-US" dirty="0" smtClean="0"/>
              <a:t> from Jack Bean</a:t>
            </a:r>
          </a:p>
          <a:p>
            <a:pPr lvl="1"/>
            <a:r>
              <a:rPr lang="en-US" dirty="0" err="1"/>
              <a:t>Demattei</a:t>
            </a:r>
            <a:r>
              <a:rPr lang="en-US" dirty="0"/>
              <a:t>, R., And R. </a:t>
            </a:r>
            <a:r>
              <a:rPr lang="en-US" dirty="0" err="1"/>
              <a:t>Feigelson</a:t>
            </a:r>
            <a:r>
              <a:rPr lang="en-US" dirty="0"/>
              <a:t>, 1991. The solubility dependence of </a:t>
            </a:r>
            <a:r>
              <a:rPr lang="en-US" dirty="0" err="1"/>
              <a:t>cavanalin</a:t>
            </a:r>
            <a:r>
              <a:rPr lang="en-US" dirty="0"/>
              <a:t> on pH and temperature. Journal of Crystal Growth. 110:34-40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97535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" name="Picture 7" descr="Screen Shot 2012-06-15 at 11.3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6" y="1861367"/>
            <a:ext cx="5341002" cy="40044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80341" y="2373927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Salt Concentration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pH = charge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0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Essentially: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42" y="1764476"/>
            <a:ext cx="4787900" cy="3828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4158973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Chimera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97267" b="-27791"/>
          <a:stretch/>
        </p:blipFill>
        <p:spPr>
          <a:xfrm>
            <a:off x="900113" y="0"/>
            <a:ext cx="7345363" cy="393192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6" y="3473351"/>
            <a:ext cx="3402237" cy="31118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8950" y="625933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216448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Non</a:t>
            </a:r>
            <a:r>
              <a:rPr lang="en-US" dirty="0" smtClean="0"/>
              <a:t>-Electrostatics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411904" cy="2266968"/>
          </a:xfrm>
        </p:spPr>
        <p:txBody>
          <a:bodyPr/>
          <a:lstStyle/>
          <a:p>
            <a:r>
              <a:rPr lang="en-US" dirty="0" smtClean="0"/>
              <a:t>The Hydrophobic Effect</a:t>
            </a:r>
          </a:p>
          <a:p>
            <a:pPr lvl="1"/>
            <a:r>
              <a:rPr lang="en-US" dirty="0" smtClean="0"/>
              <a:t>Buried Surface Area</a:t>
            </a:r>
          </a:p>
          <a:p>
            <a:r>
              <a:rPr lang="en-US" dirty="0" smtClean="0"/>
              <a:t>Hydrogen Bonding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3" descr="Water_drop_on_a_le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9" b="24659"/>
          <a:stretch>
            <a:fillRect/>
          </a:stretch>
        </p:blipFill>
        <p:spPr>
          <a:xfrm>
            <a:off x="900113" y="3904265"/>
            <a:ext cx="4072077" cy="2051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057" y="3734680"/>
            <a:ext cx="2315418" cy="2653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591" y="1824626"/>
            <a:ext cx="2315418" cy="21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1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Calculating </a:t>
            </a:r>
            <a:r>
              <a:rPr lang="en-US" dirty="0" err="1" smtClean="0"/>
              <a:t>NonElectrostatics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Hydrophobic Effect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Hydrogen Bonding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927" y="2674617"/>
            <a:ext cx="5550415" cy="843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451" y="4629313"/>
            <a:ext cx="4828979" cy="69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4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Electrostatic Interactions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72" y="244158"/>
            <a:ext cx="8525189" cy="2624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2659969"/>
            <a:ext cx="2325869" cy="3495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295" y="2868706"/>
            <a:ext cx="3793531" cy="32153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22428" y="6245363"/>
            <a:ext cx="3781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© </a:t>
            </a:r>
            <a:r>
              <a:rPr lang="en-US" dirty="0" smtClean="0"/>
              <a:t>Prof Jeremy D. </a:t>
            </a:r>
            <a:r>
              <a:rPr lang="en-US" dirty="0" err="1" smtClean="0"/>
              <a:t>Schmit</a:t>
            </a:r>
            <a:r>
              <a:rPr lang="en-US" dirty="0" smtClean="0"/>
              <a:t>, </a:t>
            </a:r>
            <a:r>
              <a:rPr lang="en-US" dirty="0"/>
              <a:t>2011-2012</a:t>
            </a:r>
          </a:p>
        </p:txBody>
      </p:sp>
    </p:spTree>
    <p:extLst>
      <p:ext uri="{BB962C8B-B14F-4D97-AF65-F5344CB8AC3E}">
        <p14:creationId xmlns:p14="http://schemas.microsoft.com/office/powerpoint/2010/main" val="122627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964</TotalTime>
  <Words>642</Words>
  <Application>Microsoft Macintosh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Capital</vt:lpstr>
      <vt:lpstr>The Stabilities of Protein Crystals</vt:lpstr>
      <vt:lpstr>Essentially</vt:lpstr>
      <vt:lpstr>Protein</vt:lpstr>
      <vt:lpstr>Data Extraction</vt:lpstr>
      <vt:lpstr>Essentially:</vt:lpstr>
      <vt:lpstr>Chimera</vt:lpstr>
      <vt:lpstr>Finding Non-Electrostatics</vt:lpstr>
      <vt:lpstr>Calculating NonElectrostatics</vt:lpstr>
      <vt:lpstr>Electrostatic Interactions</vt:lpstr>
      <vt:lpstr>Electrostatics</vt:lpstr>
      <vt:lpstr>Recreating Table</vt:lpstr>
      <vt:lpstr>Results</vt:lpstr>
      <vt:lpstr>What Have We Learned:</vt:lpstr>
      <vt:lpstr>Giving Thanks:</vt:lpstr>
      <vt:lpstr>References</vt:lpstr>
    </vt:vector>
  </TitlesOfParts>
  <Company>Bui Family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Stabilities of Protein Crystals</dc:title>
  <dc:creator>Yen Bui</dc:creator>
  <cp:lastModifiedBy>Yen Bui</cp:lastModifiedBy>
  <cp:revision>23</cp:revision>
  <dcterms:created xsi:type="dcterms:W3CDTF">2012-06-15T04:23:47Z</dcterms:created>
  <dcterms:modified xsi:type="dcterms:W3CDTF">2012-08-03T18:22:09Z</dcterms:modified>
</cp:coreProperties>
</file>