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61" r:id="rId4"/>
    <p:sldId id="273" r:id="rId5"/>
    <p:sldId id="275" r:id="rId6"/>
    <p:sldId id="277" r:id="rId7"/>
    <p:sldId id="262" r:id="rId8"/>
    <p:sldId id="278" r:id="rId9"/>
    <p:sldId id="276" r:id="rId10"/>
    <p:sldId id="281" r:id="rId11"/>
    <p:sldId id="280" r:id="rId12"/>
    <p:sldId id="282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en Bu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748" autoAdjust="0"/>
  </p:normalViewPr>
  <p:slideViewPr>
    <p:cSldViewPr snapToGrid="0" snapToObjects="1">
      <p:cViewPr>
        <p:scale>
          <a:sx n="90" d="100"/>
          <a:sy n="90" d="100"/>
        </p:scale>
        <p:origin x="-392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7-13T11:22:11.353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19571-5996-AC4E-8E71-3BFBCBE8A0E7}" type="datetimeFigureOut">
              <a:rPr lang="en-US" smtClean="0"/>
              <a:t>7/27/12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C9F4D-C460-384E-A510-82226D3C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amount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buriedSAS</a:t>
            </a:r>
            <a:r>
              <a:rPr lang="en-US" baseline="0" dirty="0" smtClean="0"/>
              <a:t> is proportional to the amount of hydrophobic effect….which will give us more information on the </a:t>
            </a:r>
            <a:r>
              <a:rPr lang="en-US" baseline="0" dirty="0" err="1" smtClean="0"/>
              <a:t>nonelectrostatic</a:t>
            </a:r>
            <a:r>
              <a:rPr lang="en-US" baseline="0" dirty="0" smtClean="0"/>
              <a:t> forces that are are contributing to the aggregation of proteins.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9F4D-C460-384E-A510-82226D3CEA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7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D1D110F-3F4E-48D9-B8AA-5D0E825AFDBA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D1D110F-3F4E-48D9-B8AA-5D0E825AFDBA}" type="datetime1">
              <a:rPr lang="en-US" smtClean="0"/>
              <a:pPr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Stabilities of Protein Crystals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4873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Jeremy D. </a:t>
            </a:r>
            <a:r>
              <a:rPr lang="en-US" dirty="0" err="1" smtClean="0"/>
              <a:t>Schmit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(working with Yen Bui)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428" y="5986687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52713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Struggle</a:t>
            </a:r>
            <a:endParaRPr lang="en-US" dirty="0"/>
          </a:p>
        </p:txBody>
      </p:sp>
      <p:pic>
        <p:nvPicPr>
          <p:cNvPr id="4" name="Picture 3" descr="Finding To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46" y="1735511"/>
            <a:ext cx="5838705" cy="46709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2428" y="6233605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316912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Success?</a:t>
            </a:r>
            <a:endParaRPr lang="en-US" dirty="0"/>
          </a:p>
        </p:txBody>
      </p:sp>
      <p:pic>
        <p:nvPicPr>
          <p:cNvPr id="4" name="Content Placeholder 3" descr="Excel Recreated Tabl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4" r="-1" b="8646"/>
          <a:stretch/>
        </p:blipFill>
        <p:spPr>
          <a:xfrm>
            <a:off x="900113" y="1749778"/>
            <a:ext cx="7345362" cy="46002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457" y="4099139"/>
            <a:ext cx="182880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2428" y="6233605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65447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Step Of the Trek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14929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Meet with Dr. </a:t>
            </a:r>
            <a:r>
              <a:rPr lang="en-US" dirty="0" err="1" smtClean="0"/>
              <a:t>Schmit</a:t>
            </a:r>
            <a:endParaRPr lang="en-US" dirty="0" smtClean="0"/>
          </a:p>
          <a:p>
            <a:r>
              <a:rPr lang="en-US" dirty="0" smtClean="0"/>
              <a:t>Talk about Results</a:t>
            </a:r>
          </a:p>
          <a:p>
            <a:r>
              <a:rPr lang="en-US" dirty="0" smtClean="0"/>
              <a:t>Wrap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4"/>
          <a:stretch/>
        </p:blipFill>
        <p:spPr>
          <a:xfrm>
            <a:off x="4490862" y="3626556"/>
            <a:ext cx="4010570" cy="268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8424">
            <a:off x="6047317" y="3681521"/>
            <a:ext cx="865415" cy="82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7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1712171"/>
          </a:xfrm>
        </p:spPr>
        <p:txBody>
          <a:bodyPr/>
          <a:lstStyle/>
          <a:p>
            <a:r>
              <a:rPr lang="en-US" dirty="0" err="1" smtClean="0"/>
              <a:t>Schmit</a:t>
            </a:r>
            <a:r>
              <a:rPr lang="en-US" dirty="0" smtClean="0"/>
              <a:t>, Jeremy D. and Ken A. Dill. The Stabilities of </a:t>
            </a:r>
            <a:r>
              <a:rPr lang="en-US" dirty="0" err="1" smtClean="0"/>
              <a:t>Portein</a:t>
            </a:r>
            <a:r>
              <a:rPr lang="en-US" dirty="0" smtClean="0"/>
              <a:t> Crystals. Department of Pharmaceutical Chemistry, University of California at San </a:t>
            </a:r>
            <a:r>
              <a:rPr lang="en-US" dirty="0" err="1" smtClean="0"/>
              <a:t>francisco</a:t>
            </a:r>
            <a:r>
              <a:rPr lang="en-US" dirty="0" smtClean="0"/>
              <a:t>, </a:t>
            </a:r>
            <a:r>
              <a:rPr lang="en-US" dirty="0" err="1" smtClean="0"/>
              <a:t>Sanfrancisco</a:t>
            </a:r>
            <a:r>
              <a:rPr lang="en-US" dirty="0" smtClean="0"/>
              <a:t>, California 94158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98950" y="6224059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54157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Essentially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194957"/>
            <a:ext cx="3996265" cy="34506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Model of protein crystallization </a:t>
            </a:r>
            <a:r>
              <a:rPr lang="en-US" dirty="0" err="1" smtClean="0"/>
              <a:t>equilibra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Protein translation entropy opposes crystallization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Proteins are attracted to each other by a </a:t>
            </a:r>
            <a:r>
              <a:rPr lang="en-US" dirty="0" err="1" smtClean="0">
                <a:solidFill>
                  <a:schemeClr val="tx1"/>
                </a:solidFill>
              </a:rPr>
              <a:t>nonelectrostatic</a:t>
            </a:r>
            <a:r>
              <a:rPr lang="en-US" dirty="0" smtClean="0">
                <a:solidFill>
                  <a:schemeClr val="tx1"/>
                </a:solidFill>
              </a:rPr>
              <a:t> contact free energy favoring crystallization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Proteins in crystal repel each other but, to a great extent, the </a:t>
            </a:r>
            <a:r>
              <a:rPr lang="en-US" dirty="0" err="1" smtClean="0">
                <a:solidFill>
                  <a:schemeClr val="tx1"/>
                </a:solidFill>
              </a:rPr>
              <a:t>counterions</a:t>
            </a:r>
            <a:r>
              <a:rPr lang="en-US" dirty="0" smtClean="0">
                <a:solidFill>
                  <a:schemeClr val="tx1"/>
                </a:solidFill>
              </a:rPr>
              <a:t> opposes their sequestration into the crystal – opposing crystallization.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translational entropy of the </a:t>
            </a:r>
            <a:r>
              <a:rPr lang="en-US" dirty="0" err="1" smtClean="0">
                <a:solidFill>
                  <a:schemeClr val="tx1"/>
                </a:solidFill>
              </a:rPr>
              <a:t>counterions</a:t>
            </a:r>
            <a:r>
              <a:rPr lang="en-US" dirty="0" smtClean="0">
                <a:solidFill>
                  <a:schemeClr val="tx1"/>
                </a:solidFill>
              </a:rPr>
              <a:t> opposes their sequestration into the crystal – opposing crystallization</a:t>
            </a:r>
          </a:p>
          <a:p>
            <a:pPr marL="301943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396" y="1834861"/>
            <a:ext cx="2387287" cy="4128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07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1286" y="4644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57191"/>
            <a:ext cx="7345363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1DHK – Porcine Pancreatic Alpha-Amylase</a:t>
            </a:r>
          </a:p>
          <a:p>
            <a:r>
              <a:rPr lang="en-US" dirty="0" smtClean="0"/>
              <a:t>1DPX – Hen Egg White Lysozyme</a:t>
            </a:r>
          </a:p>
          <a:p>
            <a:r>
              <a:rPr lang="en-US" dirty="0" smtClean="0"/>
              <a:t>1EDG – CELCCA</a:t>
            </a:r>
          </a:p>
          <a:p>
            <a:r>
              <a:rPr lang="en-US" dirty="0" smtClean="0"/>
              <a:t>1G6X </a:t>
            </a:r>
            <a:r>
              <a:rPr lang="en-US" dirty="0" smtClean="0"/>
              <a:t>– Bovine Pancreatic Trypsin Inhibitor</a:t>
            </a:r>
          </a:p>
          <a:p>
            <a:r>
              <a:rPr lang="en-US" dirty="0" smtClean="0"/>
              <a:t>1JBC – </a:t>
            </a:r>
            <a:r>
              <a:rPr lang="en-US" dirty="0" err="1" smtClean="0"/>
              <a:t>Concavalin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</a:p>
          <a:p>
            <a:r>
              <a:rPr lang="en-US" dirty="0" smtClean="0"/>
              <a:t>1DGW – </a:t>
            </a:r>
            <a:r>
              <a:rPr lang="en-US" dirty="0" err="1" smtClean="0"/>
              <a:t>Canavalin</a:t>
            </a:r>
            <a:r>
              <a:rPr lang="en-US" dirty="0" smtClean="0"/>
              <a:t> from Jack Bean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338026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 Interactions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72" y="244158"/>
            <a:ext cx="8525189" cy="2624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2659969"/>
            <a:ext cx="2325869" cy="3495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95" y="2868706"/>
            <a:ext cx="3793531" cy="32153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22428" y="624536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187578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Week I </a:t>
            </a:r>
            <a:r>
              <a:rPr lang="en-US" dirty="0" smtClean="0"/>
              <a:t>Was </a:t>
            </a:r>
            <a:r>
              <a:rPr lang="en-US" dirty="0" smtClean="0"/>
              <a:t>Calculating: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KDebyeT</a:t>
            </a:r>
            <a:endParaRPr lang="en-US" dirty="0" smtClean="0"/>
          </a:p>
          <a:p>
            <a:pPr lvl="1"/>
            <a:r>
              <a:rPr lang="en-US" sz="1800" dirty="0" smtClean="0"/>
              <a:t>Charge Screening Distance</a:t>
            </a:r>
          </a:p>
          <a:p>
            <a:r>
              <a:rPr lang="en-US" dirty="0" smtClean="0"/>
              <a:t>FieldE2</a:t>
            </a:r>
          </a:p>
          <a:p>
            <a:pPr lvl="1"/>
            <a:r>
              <a:rPr lang="en-US" dirty="0" smtClean="0"/>
              <a:t>Field E = calculates the energy stored in the </a:t>
            </a:r>
            <a:br>
              <a:rPr lang="en-US" dirty="0" smtClean="0"/>
            </a:br>
            <a:r>
              <a:rPr lang="en-US" dirty="0" smtClean="0"/>
              <a:t>electric field</a:t>
            </a:r>
          </a:p>
          <a:p>
            <a:r>
              <a:rPr lang="en-US" dirty="0" smtClean="0"/>
              <a:t>Spart2</a:t>
            </a:r>
          </a:p>
          <a:p>
            <a:pPr lvl="1"/>
            <a:r>
              <a:rPr lang="en-US" sz="1800" dirty="0" smtClean="0"/>
              <a:t>Entropic cost of packing ions into the shells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946" y="4600641"/>
            <a:ext cx="1771515" cy="1771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527" y="1834174"/>
            <a:ext cx="1687934" cy="2537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2428" y="6233605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65352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Perseverance</a:t>
            </a:r>
            <a:endParaRPr lang="en-US" dirty="0"/>
          </a:p>
        </p:txBody>
      </p:sp>
      <p:pic>
        <p:nvPicPr>
          <p:cNvPr id="4" name="Content Placeholder 3" descr="jacob wolf with bella and edwar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t="6460" r="8008" b="-6460"/>
          <a:stretch/>
        </p:blipFill>
        <p:spPr>
          <a:xfrm>
            <a:off x="863826" y="2260601"/>
            <a:ext cx="7345363" cy="3931920"/>
          </a:xfrm>
        </p:spPr>
      </p:pic>
      <p:sp>
        <p:nvSpPr>
          <p:cNvPr id="6" name="Rectangle 5"/>
          <p:cNvSpPr/>
          <p:nvPr/>
        </p:nvSpPr>
        <p:spPr>
          <a:xfrm>
            <a:off x="2822428" y="6233605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361368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Essentially: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42" y="1764476"/>
            <a:ext cx="4787900" cy="3828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8950" y="6224059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  <p:sp>
        <p:nvSpPr>
          <p:cNvPr id="6" name="Right Bracket 5"/>
          <p:cNvSpPr/>
          <p:nvPr/>
        </p:nvSpPr>
        <p:spPr>
          <a:xfrm>
            <a:off x="5898607" y="4749330"/>
            <a:ext cx="792648" cy="822960"/>
          </a:xfrm>
          <a:prstGeom prst="rightBracket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4927975" y="4759744"/>
            <a:ext cx="936076" cy="812545"/>
          </a:xfrm>
          <a:prstGeom prst="leftBracket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3946436" y="4759745"/>
            <a:ext cx="792648" cy="822960"/>
          </a:xfrm>
          <a:prstGeom prst="rightBracket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Left Bracket 8"/>
          <p:cNvSpPr/>
          <p:nvPr/>
        </p:nvSpPr>
        <p:spPr>
          <a:xfrm>
            <a:off x="3010360" y="4752488"/>
            <a:ext cx="936076" cy="822960"/>
          </a:xfrm>
          <a:prstGeom prst="leftBracket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7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to Learn</a:t>
            </a:r>
            <a:endParaRPr lang="en-US" dirty="0"/>
          </a:p>
        </p:txBody>
      </p:sp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671" y="2261138"/>
            <a:ext cx="4652251" cy="3489188"/>
          </a:xfrm>
          <a:prstGeom prst="rect">
            <a:avLst/>
          </a:prstGeom>
        </p:spPr>
      </p:pic>
      <p:pic>
        <p:nvPicPr>
          <p:cNvPr id="9" name="Picture 8" descr="photo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6560" y="2261137"/>
            <a:ext cx="4652252" cy="34891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22428" y="6233605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309871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for the Week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639658"/>
              </p:ext>
            </p:extLst>
          </p:nvPr>
        </p:nvGraphicFramePr>
        <p:xfrm>
          <a:off x="5815013" y="2052524"/>
          <a:ext cx="2430462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154"/>
                <a:gridCol w="810154"/>
                <a:gridCol w="810154"/>
              </a:tblGrid>
              <a:tr h="134666"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New</a:t>
                      </a:r>
                      <a:r>
                        <a:rPr lang="en-US" sz="8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Protein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Enthalpy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Entropy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H-TS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5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08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08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0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Content Placeholder 5"/>
          <p:cNvPicPr/>
          <p:nvPr/>
        </p:nvPicPr>
        <p:blipFill rotWithShape="1">
          <a:blip r:embed="rId2"/>
          <a:srcRect t="-26226" b="-26226"/>
          <a:stretch/>
        </p:blipFill>
        <p:spPr>
          <a:xfrm>
            <a:off x="900113" y="1584008"/>
            <a:ext cx="4914900" cy="2160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69959" y="3421112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Compile Data &amp; Computations 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22428" y="6233605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041" y="3421112"/>
            <a:ext cx="3245556" cy="24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1413</TotalTime>
  <Words>363</Words>
  <Application>Microsoft Macintosh PowerPoint</Application>
  <PresentationFormat>On-screen Show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Capital</vt:lpstr>
      <vt:lpstr>The Stabilities of Protein Crystals</vt:lpstr>
      <vt:lpstr>Essentially</vt:lpstr>
      <vt:lpstr>Protein</vt:lpstr>
      <vt:lpstr>Electrostatic Interactions</vt:lpstr>
      <vt:lpstr>Last Week I Was Calculating:</vt:lpstr>
      <vt:lpstr>Perseverance</vt:lpstr>
      <vt:lpstr>Essentially:</vt:lpstr>
      <vt:lpstr>Skills to Learn</vt:lpstr>
      <vt:lpstr>Goal for the Week</vt:lpstr>
      <vt:lpstr>Struggle</vt:lpstr>
      <vt:lpstr>Success?</vt:lpstr>
      <vt:lpstr>Last Step Of the Trek</vt:lpstr>
      <vt:lpstr>References</vt:lpstr>
    </vt:vector>
  </TitlesOfParts>
  <Company>Bui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Stabilities of Protein Crystals</dc:title>
  <dc:creator>Yen Bui</dc:creator>
  <cp:lastModifiedBy>Yen Bui</cp:lastModifiedBy>
  <cp:revision>39</cp:revision>
  <dcterms:created xsi:type="dcterms:W3CDTF">2012-06-15T04:23:47Z</dcterms:created>
  <dcterms:modified xsi:type="dcterms:W3CDTF">2012-07-27T19:43:23Z</dcterms:modified>
</cp:coreProperties>
</file>