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61" r:id="rId3"/>
    <p:sldId id="272" r:id="rId4"/>
    <p:sldId id="257" r:id="rId5"/>
    <p:sldId id="273" r:id="rId6"/>
    <p:sldId id="262" r:id="rId7"/>
    <p:sldId id="275" r:id="rId8"/>
    <p:sldId id="274" r:id="rId9"/>
    <p:sldId id="266" r:id="rId10"/>
    <p:sldId id="27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en Bu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748" autoAdjust="0"/>
  </p:normalViewPr>
  <p:slideViewPr>
    <p:cSldViewPr snapToGrid="0" snapToObjects="1">
      <p:cViewPr varScale="1">
        <p:scale>
          <a:sx n="74" d="100"/>
          <a:sy n="74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7-13T11:22:11.353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19571-5996-AC4E-8E71-3BFBCBE8A0E7}" type="datetimeFigureOut">
              <a:rPr lang="en-US" smtClean="0"/>
              <a:t>7/13/12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9F4D-C460-384E-A510-82226D3CE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amount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buriedSAS</a:t>
            </a:r>
            <a:r>
              <a:rPr lang="en-US" baseline="0" dirty="0" smtClean="0"/>
              <a:t> is proportional to the amount of hydrophobic effect….which will give us more information on the </a:t>
            </a:r>
            <a:r>
              <a:rPr lang="en-US" baseline="0" dirty="0" err="1" smtClean="0"/>
              <a:t>nonelectrostatic</a:t>
            </a:r>
            <a:r>
              <a:rPr lang="en-US" baseline="0" dirty="0" smtClean="0"/>
              <a:t> forces that are are contributing to the aggregation of proteins.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9F4D-C460-384E-A510-82226D3CEA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Lots of interactions b/</a:t>
            </a:r>
            <a:r>
              <a:rPr lang="en-US" dirty="0" err="1" smtClean="0"/>
              <a:t>tw</a:t>
            </a:r>
            <a:r>
              <a:rPr lang="en-US" dirty="0" smtClean="0"/>
              <a:t> particles</a:t>
            </a:r>
          </a:p>
          <a:p>
            <a:r>
              <a:rPr lang="en-US" dirty="0" smtClean="0"/>
              <a:t>Thermo energy = drives apart.</a:t>
            </a:r>
          </a:p>
          <a:p>
            <a:r>
              <a:rPr lang="en-US" dirty="0" smtClean="0"/>
              <a:t>What wins?</a:t>
            </a:r>
          </a:p>
          <a:p>
            <a:endParaRPr lang="en-US" dirty="0" smtClean="0"/>
          </a:p>
          <a:p>
            <a:r>
              <a:rPr lang="en-US" dirty="0" smtClean="0"/>
              <a:t>Free Energy,</a:t>
            </a:r>
            <a:r>
              <a:rPr lang="en-US" baseline="0" dirty="0" smtClean="0"/>
              <a:t> minimize….tells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Electrostatics -&gt; temp knocks around…energy brings together…minimize energy = </a:t>
            </a:r>
            <a:r>
              <a:rPr lang="en-US" baseline="0" dirty="0" err="1" smtClean="0"/>
              <a:t>poissson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boltzman</a:t>
            </a:r>
            <a:r>
              <a:rPr lang="en-US" baseline="0" dirty="0" smtClean="0"/>
              <a:t>…tells you where ions are sitting after you let energy and temp finishing fighting.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9F4D-C460-384E-A510-82226D3CEA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1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D1D110F-3F4E-48D9-B8AA-5D0E825AFDBA}" type="datetime1">
              <a:rPr lang="en-US" smtClean="0"/>
              <a:pPr/>
              <a:t>7/13/12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Stabilities of Protein Crystals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4873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Jeremy D. </a:t>
            </a:r>
            <a:r>
              <a:rPr lang="en-US" dirty="0" err="1" smtClean="0"/>
              <a:t>Schmit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(working with Yen Bui)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428" y="5986687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271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39658"/>
              </p:ext>
            </p:extLst>
          </p:nvPr>
        </p:nvGraphicFramePr>
        <p:xfrm>
          <a:off x="5815013" y="2052524"/>
          <a:ext cx="243046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154"/>
                <a:gridCol w="810154"/>
                <a:gridCol w="810154"/>
              </a:tblGrid>
              <a:tr h="134666"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New</a:t>
                      </a:r>
                      <a:r>
                        <a:rPr lang="en-US" sz="8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Protein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Enthalpy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Entropy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H-TS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5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Content Placeholder 5"/>
          <p:cNvPicPr/>
          <p:nvPr/>
        </p:nvPicPr>
        <p:blipFill rotWithShape="1">
          <a:blip r:embed="rId2"/>
          <a:srcRect t="-26226" b="-26226"/>
          <a:stretch/>
        </p:blipFill>
        <p:spPr>
          <a:xfrm>
            <a:off x="900113" y="1584008"/>
            <a:ext cx="4914900" cy="2160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69959" y="3421112"/>
            <a:ext cx="3531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Compile Data &amp; Computations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 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Hope for: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457" y="4099139"/>
            <a:ext cx="1828800" cy="190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80233" y="5032532"/>
            <a:ext cx="217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Success</a:t>
            </a:r>
            <a:endParaRPr lang="en-US" sz="4800" dirty="0"/>
          </a:p>
        </p:txBody>
      </p:sp>
      <p:sp>
        <p:nvSpPr>
          <p:cNvPr id="20" name="Rectangle 19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32080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712171"/>
          </a:xfrm>
        </p:spPr>
        <p:txBody>
          <a:bodyPr/>
          <a:lstStyle/>
          <a:p>
            <a:r>
              <a:rPr lang="en-US" dirty="0" err="1" smtClean="0"/>
              <a:t>Schmit</a:t>
            </a:r>
            <a:r>
              <a:rPr lang="en-US" dirty="0" smtClean="0"/>
              <a:t>, Jeremy D. and Ken A. Dill. The Stabilities of </a:t>
            </a:r>
            <a:r>
              <a:rPr lang="en-US" dirty="0" err="1" smtClean="0"/>
              <a:t>Portein</a:t>
            </a:r>
            <a:r>
              <a:rPr lang="en-US" dirty="0" smtClean="0"/>
              <a:t> Crystals. Department of Pharmaceutical Chemistry, University of California at San </a:t>
            </a:r>
            <a:r>
              <a:rPr lang="en-US" dirty="0" err="1" smtClean="0"/>
              <a:t>francisco</a:t>
            </a:r>
            <a:r>
              <a:rPr lang="en-US" dirty="0" smtClean="0"/>
              <a:t>, </a:t>
            </a:r>
            <a:r>
              <a:rPr lang="en-US" dirty="0" err="1" smtClean="0"/>
              <a:t>Sanfrancisco</a:t>
            </a:r>
            <a:r>
              <a:rPr lang="en-US" dirty="0" smtClean="0"/>
              <a:t>, California 94158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8950" y="6224059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415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57191"/>
            <a:ext cx="7345363" cy="39319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1DHK – Porcine Pancreatic Alpha-Amylase</a:t>
            </a:r>
          </a:p>
          <a:p>
            <a:r>
              <a:rPr lang="en-US" dirty="0" smtClean="0"/>
              <a:t>1DPX – Hen Egg White Lysozyme</a:t>
            </a:r>
          </a:p>
          <a:p>
            <a:r>
              <a:rPr lang="en-US" dirty="0" smtClean="0"/>
              <a:t>1EDG – CELCCA</a:t>
            </a:r>
          </a:p>
          <a:p>
            <a:r>
              <a:rPr lang="en-US" dirty="0" smtClean="0"/>
              <a:t>1HYL – </a:t>
            </a:r>
            <a:r>
              <a:rPr lang="en-US" dirty="0" err="1" smtClean="0"/>
              <a:t>Hypderma</a:t>
            </a:r>
            <a:r>
              <a:rPr lang="en-US" dirty="0" smtClean="0"/>
              <a:t> </a:t>
            </a:r>
            <a:r>
              <a:rPr lang="en-US" dirty="0" err="1" smtClean="0"/>
              <a:t>Lineatum</a:t>
            </a:r>
            <a:r>
              <a:rPr lang="en-US" dirty="0" smtClean="0"/>
              <a:t> </a:t>
            </a:r>
            <a:r>
              <a:rPr lang="en-US" dirty="0" err="1" smtClean="0"/>
              <a:t>Colleagenase</a:t>
            </a:r>
            <a:endParaRPr lang="en-US" dirty="0" smtClean="0"/>
          </a:p>
          <a:p>
            <a:r>
              <a:rPr lang="en-US" dirty="0" smtClean="0"/>
              <a:t>2CAU – </a:t>
            </a:r>
            <a:r>
              <a:rPr lang="en-US" dirty="0" err="1" smtClean="0"/>
              <a:t>Canavalin</a:t>
            </a:r>
            <a:r>
              <a:rPr lang="en-US" dirty="0" smtClean="0"/>
              <a:t> from Jack Bean</a:t>
            </a:r>
          </a:p>
          <a:p>
            <a:r>
              <a:rPr lang="en-US" dirty="0" smtClean="0"/>
              <a:t>3BLG – Bovine Beta-</a:t>
            </a:r>
            <a:r>
              <a:rPr lang="en-US" dirty="0" err="1" smtClean="0"/>
              <a:t>Lactoglobulin</a:t>
            </a:r>
            <a:endParaRPr lang="en-US" dirty="0" smtClean="0"/>
          </a:p>
          <a:p>
            <a:r>
              <a:rPr lang="en-US" dirty="0" smtClean="0"/>
              <a:t>1G6X – Bovine Pancreatic Trypsin Inhibitor</a:t>
            </a:r>
          </a:p>
          <a:p>
            <a:r>
              <a:rPr lang="en-US" dirty="0" smtClean="0"/>
              <a:t>1JBC – </a:t>
            </a:r>
            <a:r>
              <a:rPr lang="en-US" dirty="0" err="1" smtClean="0"/>
              <a:t>Concavalin</a:t>
            </a:r>
            <a:r>
              <a:rPr lang="en-US" dirty="0" smtClean="0"/>
              <a:t> 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338026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Examined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411904" cy="2266968"/>
          </a:xfrm>
        </p:spPr>
        <p:txBody>
          <a:bodyPr/>
          <a:lstStyle/>
          <a:p>
            <a:r>
              <a:rPr lang="en-US" dirty="0" smtClean="0"/>
              <a:t>The Hydrophobic Effect</a:t>
            </a:r>
          </a:p>
          <a:p>
            <a:r>
              <a:rPr lang="en-US" dirty="0" smtClean="0"/>
              <a:t>Buried Surface Area</a:t>
            </a:r>
          </a:p>
          <a:p>
            <a:r>
              <a:rPr lang="en-US" dirty="0" smtClean="0"/>
              <a:t>Hydrogen Bonding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Water_drop_on_a_le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9" b="24659"/>
          <a:stretch>
            <a:fillRect/>
          </a:stretch>
        </p:blipFill>
        <p:spPr>
          <a:xfrm>
            <a:off x="900113" y="3904265"/>
            <a:ext cx="4072077" cy="2051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57" y="3734680"/>
            <a:ext cx="2315418" cy="2653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91" y="1824626"/>
            <a:ext cx="2315418" cy="2147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419473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194957"/>
            <a:ext cx="3996265" cy="34506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 of protein crystallization </a:t>
            </a:r>
            <a:r>
              <a:rPr lang="en-US" dirty="0" err="1" smtClean="0"/>
              <a:t>equilibra</a:t>
            </a:r>
            <a:endParaRPr lang="en-US" dirty="0" smtClean="0"/>
          </a:p>
          <a:p>
            <a:pPr lvl="1"/>
            <a:r>
              <a:rPr lang="en-US" dirty="0" smtClean="0"/>
              <a:t>Protein translation entropy opposes </a:t>
            </a:r>
            <a:r>
              <a:rPr lang="en-US" dirty="0" smtClean="0">
                <a:solidFill>
                  <a:schemeClr val="tx1"/>
                </a:solidFill>
              </a:rPr>
              <a:t>crystallization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Proteins are attracted to each other by a </a:t>
            </a:r>
            <a:r>
              <a:rPr lang="en-US" dirty="0" err="1" smtClean="0">
                <a:solidFill>
                  <a:schemeClr val="tx1"/>
                </a:solidFill>
              </a:rPr>
              <a:t>nonelectrostatic</a:t>
            </a:r>
            <a:r>
              <a:rPr lang="en-US" dirty="0" smtClean="0">
                <a:solidFill>
                  <a:schemeClr val="tx1"/>
                </a:solidFill>
              </a:rPr>
              <a:t> contact free energy favoring crystallization</a:t>
            </a:r>
          </a:p>
          <a:p>
            <a:pPr lvl="1"/>
            <a:r>
              <a:rPr lang="en-US" dirty="0" smtClean="0"/>
              <a:t>Proteins in crystal repel each other but, to a great extent, the </a:t>
            </a:r>
            <a:r>
              <a:rPr lang="en-US" dirty="0" err="1" smtClean="0"/>
              <a:t>counterions</a:t>
            </a:r>
            <a:r>
              <a:rPr lang="en-US" dirty="0" smtClean="0"/>
              <a:t> </a:t>
            </a:r>
            <a:r>
              <a:rPr lang="en-US" dirty="0" smtClean="0"/>
              <a:t>opposes their </a:t>
            </a:r>
            <a:r>
              <a:rPr lang="en-US" dirty="0" smtClean="0"/>
              <a:t>sequestration into the crystal – opposing crystallization.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translational entropy of the </a:t>
            </a:r>
            <a:r>
              <a:rPr lang="en-US" dirty="0" err="1" smtClean="0">
                <a:solidFill>
                  <a:srgbClr val="FF0000"/>
                </a:solidFill>
              </a:rPr>
              <a:t>counterions</a:t>
            </a:r>
            <a:r>
              <a:rPr lang="en-US" dirty="0" smtClean="0">
                <a:solidFill>
                  <a:srgbClr val="FF0000"/>
                </a:solidFill>
              </a:rPr>
              <a:t> opposes their sequestration into the crystal – opposing crystallization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96" y="1834861"/>
            <a:ext cx="2387287" cy="4128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7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1392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Interactions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2" y="244158"/>
            <a:ext cx="8525189" cy="2624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2659969"/>
            <a:ext cx="2325869" cy="3495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95" y="2868706"/>
            <a:ext cx="3793531" cy="3215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22428" y="624536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87578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42" y="1764476"/>
            <a:ext cx="4787900" cy="382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950" y="6224059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  <p:sp>
        <p:nvSpPr>
          <p:cNvPr id="6" name="Right Bracket 5"/>
          <p:cNvSpPr/>
          <p:nvPr/>
        </p:nvSpPr>
        <p:spPr>
          <a:xfrm>
            <a:off x="5864051" y="4749330"/>
            <a:ext cx="792648" cy="822960"/>
          </a:xfrm>
          <a:prstGeom prst="rightBracke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4927975" y="4749330"/>
            <a:ext cx="936076" cy="822960"/>
          </a:xfrm>
          <a:prstGeom prst="leftBracket">
            <a:avLst/>
          </a:prstGeom>
          <a:ln>
            <a:solidFill>
              <a:srgbClr val="FF0000"/>
            </a:solidFill>
          </a:ln>
          <a:effectLst>
            <a:glow rad="101600">
              <a:srgbClr val="FF0000">
                <a:alpha val="7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KDebyeT</a:t>
            </a:r>
            <a:endParaRPr lang="en-US" dirty="0" smtClean="0"/>
          </a:p>
          <a:p>
            <a:pPr lvl="1"/>
            <a:r>
              <a:rPr lang="en-US" sz="1800" dirty="0" smtClean="0"/>
              <a:t>Charge Screening Distance</a:t>
            </a:r>
          </a:p>
          <a:p>
            <a:r>
              <a:rPr lang="en-US" dirty="0" smtClean="0"/>
              <a:t>FieldE2</a:t>
            </a:r>
          </a:p>
          <a:p>
            <a:pPr lvl="1"/>
            <a:r>
              <a:rPr lang="en-US" dirty="0" smtClean="0"/>
              <a:t>Field E = calculates the energy stored in the </a:t>
            </a:r>
            <a:br>
              <a:rPr lang="en-US" dirty="0" smtClean="0"/>
            </a:br>
            <a:r>
              <a:rPr lang="en-US" dirty="0" smtClean="0"/>
              <a:t>electric field</a:t>
            </a:r>
          </a:p>
          <a:p>
            <a:r>
              <a:rPr lang="en-US" dirty="0" smtClean="0"/>
              <a:t>Spart2</a:t>
            </a:r>
          </a:p>
          <a:p>
            <a:pPr lvl="1"/>
            <a:r>
              <a:rPr lang="en-US" sz="1800" dirty="0" smtClean="0"/>
              <a:t>Entropic cost of packing ions into the shells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46" y="4600641"/>
            <a:ext cx="1771515" cy="177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527" y="1834174"/>
            <a:ext cx="1687934" cy="2537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65352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Using </a:t>
            </a:r>
            <a:r>
              <a:rPr lang="en-US" sz="4000" dirty="0" err="1" smtClean="0"/>
              <a:t>Mathematica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340" y="1783316"/>
            <a:ext cx="168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KdebyeT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4" y="2152648"/>
            <a:ext cx="7072734" cy="1105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852" y="325809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FieldE2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35" y="3631221"/>
            <a:ext cx="4379135" cy="26083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050" y="3652629"/>
            <a:ext cx="4048250" cy="21908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97828" y="32618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Spart2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185" y="316484"/>
            <a:ext cx="2820431" cy="1908491"/>
          </a:xfrm>
          <a:prstGeom prst="rect">
            <a:avLst/>
          </a:prstGeom>
          <a:ln w="38100" cmpd="sng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</p:pic>
      <p:sp>
        <p:nvSpPr>
          <p:cNvPr id="15" name="Rectangle 14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62799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Essentially Computations Are: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008" y="1939550"/>
            <a:ext cx="7345363" cy="175666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Variation of the Poisson</a:t>
            </a:r>
            <a:r>
              <a:rPr lang="en-US" dirty="0" smtClean="0">
                <a:sym typeface="Wingdings"/>
              </a:rPr>
              <a:t>-Boltzmann equation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01" y="2657236"/>
            <a:ext cx="7664431" cy="744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67" y="3969639"/>
            <a:ext cx="317669" cy="5559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43" y="5009177"/>
            <a:ext cx="583426" cy="5104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983" y="5484392"/>
            <a:ext cx="436441" cy="5819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514" y="4464185"/>
            <a:ext cx="362363" cy="5176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514" y="4027949"/>
            <a:ext cx="1312260" cy="3859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387" y="4592658"/>
            <a:ext cx="401102" cy="4011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02690" y="4119138"/>
            <a:ext cx="183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Electrostatic Potential (0)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702690" y="4556741"/>
            <a:ext cx="28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Fixed Charge Distribution on Surface of Protein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0464" y="5184384"/>
            <a:ext cx="3280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Bulk Saltwater Concentration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713515" y="5666008"/>
            <a:ext cx="2449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Vacuum Permeability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311240" y="4109312"/>
            <a:ext cx="229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Dielectric Constant of Water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310773" y="4520388"/>
            <a:ext cx="2296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Distance from Center of Protein</a:t>
            </a:r>
            <a:endParaRPr lang="en-US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9331" y="4878617"/>
            <a:ext cx="2276316" cy="138071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698950" y="6235817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5091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1108</TotalTime>
  <Words>455</Words>
  <Application>Microsoft Macintosh PowerPoint</Application>
  <PresentationFormat>On-screen Show (4:3)</PresentationFormat>
  <Paragraphs>77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The Stabilities of Protein Crystals</vt:lpstr>
      <vt:lpstr>Protein</vt:lpstr>
      <vt:lpstr>Previously Examined</vt:lpstr>
      <vt:lpstr>Essentially</vt:lpstr>
      <vt:lpstr>Electrostatic Interactions</vt:lpstr>
      <vt:lpstr>Essentially:</vt:lpstr>
      <vt:lpstr>Looking at:</vt:lpstr>
      <vt:lpstr>Using Mathematica:</vt:lpstr>
      <vt:lpstr>Essentially Computations Are:</vt:lpstr>
      <vt:lpstr>Future Plans</vt:lpstr>
      <vt:lpstr>References</vt:lpstr>
    </vt:vector>
  </TitlesOfParts>
  <Company>Bui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Stabilities of Protein Crystals</dc:title>
  <dc:creator>Yen Bui</dc:creator>
  <cp:lastModifiedBy>Yen Bui</cp:lastModifiedBy>
  <cp:revision>32</cp:revision>
  <dcterms:created xsi:type="dcterms:W3CDTF">2012-06-15T04:23:47Z</dcterms:created>
  <dcterms:modified xsi:type="dcterms:W3CDTF">2012-07-13T18:47:59Z</dcterms:modified>
</cp:coreProperties>
</file>