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59" r:id="rId6"/>
    <p:sldId id="270" r:id="rId7"/>
    <p:sldId id="261" r:id="rId8"/>
    <p:sldId id="27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19571-5996-AC4E-8E71-3BFBCBE8A0E7}" type="datetimeFigureOut">
              <a:rPr lang="en-US" smtClean="0"/>
              <a:t>6/29/12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9F4D-C460-384E-A510-82226D3C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amount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buriedSAS</a:t>
            </a:r>
            <a:r>
              <a:rPr lang="en-US" baseline="0" dirty="0" smtClean="0"/>
              <a:t> is proportional to the amount of hydrophobic effect….which will give us more information on the </a:t>
            </a:r>
            <a:r>
              <a:rPr lang="en-US" baseline="0" dirty="0" err="1" smtClean="0"/>
              <a:t>nonelectrostatic</a:t>
            </a:r>
            <a:r>
              <a:rPr lang="en-US" baseline="0" dirty="0" smtClean="0"/>
              <a:t> forces that are are contributing to the aggregation of proteins.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9F4D-C460-384E-A510-82226D3CEA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D1D110F-3F4E-48D9-B8AA-5D0E825AFDBA}" type="datetime1">
              <a:rPr lang="en-US" smtClean="0"/>
              <a:pPr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Stabilities of Protein Crystals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4873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Jeremy D. </a:t>
            </a:r>
            <a:r>
              <a:rPr lang="en-US" dirty="0" err="1" smtClean="0"/>
              <a:t>Schmit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(working with Yen Bui)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428" y="5974929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271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39550"/>
            <a:ext cx="7345363" cy="1756660"/>
          </a:xfrm>
        </p:spPr>
        <p:txBody>
          <a:bodyPr>
            <a:normAutofit/>
          </a:bodyPr>
          <a:lstStyle/>
          <a:p>
            <a:r>
              <a:rPr lang="en-US" dirty="0" smtClean="0"/>
              <a:t>Start using Data </a:t>
            </a:r>
            <a:r>
              <a:rPr lang="en-US" dirty="0" smtClean="0">
                <a:sym typeface="Wingdings"/>
              </a:rPr>
              <a:t> Model</a:t>
            </a:r>
          </a:p>
          <a:p>
            <a:r>
              <a:rPr lang="en-US" dirty="0" smtClean="0">
                <a:sym typeface="Wingdings"/>
              </a:rPr>
              <a:t>Apply Data to the Poisson-Boltzmann equation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2" y="2969129"/>
            <a:ext cx="7664431" cy="744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67" y="3969639"/>
            <a:ext cx="317669" cy="55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43" y="5009177"/>
            <a:ext cx="583426" cy="510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83" y="5484392"/>
            <a:ext cx="436441" cy="581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514" y="4464185"/>
            <a:ext cx="362363" cy="5176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514" y="4027949"/>
            <a:ext cx="1312260" cy="3859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387" y="4592658"/>
            <a:ext cx="401102" cy="4011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02690" y="4119138"/>
            <a:ext cx="183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Electrostatic Potential (0)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702690" y="4556741"/>
            <a:ext cx="28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Fixed Charge Distribution on Surface of Protein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0464" y="5184384"/>
            <a:ext cx="328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Bulk Saltwater Concentration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713515" y="5666008"/>
            <a:ext cx="2449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Vacuum Permeability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311240" y="4109312"/>
            <a:ext cx="229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Dielectric Constant of Water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310773" y="4520388"/>
            <a:ext cx="229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Distance from Center of Protein</a:t>
            </a:r>
            <a:endParaRPr lang="en-US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331" y="4878617"/>
            <a:ext cx="2276316" cy="138071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5091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712171"/>
          </a:xfrm>
        </p:spPr>
        <p:txBody>
          <a:bodyPr/>
          <a:lstStyle/>
          <a:p>
            <a:r>
              <a:rPr lang="en-US" dirty="0" err="1" smtClean="0"/>
              <a:t>Schmit</a:t>
            </a:r>
            <a:r>
              <a:rPr lang="en-US" dirty="0" smtClean="0"/>
              <a:t>, Jeremy D. and Ken A. Dill. The Stabilities of </a:t>
            </a:r>
            <a:r>
              <a:rPr lang="en-US" dirty="0" err="1" smtClean="0"/>
              <a:t>Portein</a:t>
            </a:r>
            <a:r>
              <a:rPr lang="en-US" dirty="0" smtClean="0"/>
              <a:t> Crystals. Department of Pharmaceutical Chemistry, University of California at San </a:t>
            </a:r>
            <a:r>
              <a:rPr lang="en-US" dirty="0" err="1" smtClean="0"/>
              <a:t>francisco</a:t>
            </a:r>
            <a:r>
              <a:rPr lang="en-US" dirty="0" smtClean="0"/>
              <a:t>, </a:t>
            </a:r>
            <a:r>
              <a:rPr lang="en-US" dirty="0" err="1" smtClean="0"/>
              <a:t>Sanfrancisco</a:t>
            </a:r>
            <a:r>
              <a:rPr lang="en-US" dirty="0" smtClean="0"/>
              <a:t>, California 94158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415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194957"/>
            <a:ext cx="3996265" cy="34506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 of protein crystallization </a:t>
            </a:r>
            <a:r>
              <a:rPr lang="en-US" dirty="0" err="1" smtClean="0"/>
              <a:t>equilibra</a:t>
            </a:r>
            <a:endParaRPr lang="en-US" dirty="0" smtClean="0"/>
          </a:p>
          <a:p>
            <a:pPr lvl="1"/>
            <a:r>
              <a:rPr lang="en-US" dirty="0" smtClean="0"/>
              <a:t>Protein translation entropy opposes crystallization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Proteins are attracted to each other by a </a:t>
            </a:r>
            <a:r>
              <a:rPr lang="en-US" dirty="0" err="1" smtClean="0">
                <a:solidFill>
                  <a:srgbClr val="FF0000"/>
                </a:solidFill>
              </a:rPr>
              <a:t>nonelectrostatic</a:t>
            </a:r>
            <a:r>
              <a:rPr lang="en-US" dirty="0" smtClean="0">
                <a:solidFill>
                  <a:srgbClr val="FF0000"/>
                </a:solidFill>
              </a:rPr>
              <a:t> contact free energy favoring crystallization</a:t>
            </a:r>
          </a:p>
          <a:p>
            <a:pPr lvl="1"/>
            <a:r>
              <a:rPr lang="en-US" dirty="0" smtClean="0"/>
              <a:t>Proteins in crystal repel each other but, to a great extent, the </a:t>
            </a:r>
            <a:r>
              <a:rPr lang="en-US" dirty="0" err="1" smtClean="0"/>
              <a:t>counterions</a:t>
            </a:r>
            <a:r>
              <a:rPr lang="en-US" dirty="0" smtClean="0"/>
              <a:t> </a:t>
            </a:r>
            <a:r>
              <a:rPr lang="en-US" dirty="0" err="1" smtClean="0"/>
              <a:t>opposeses</a:t>
            </a:r>
            <a:r>
              <a:rPr lang="en-US" dirty="0" smtClean="0"/>
              <a:t> their sequestration into the crystal – opposing crystallization.</a:t>
            </a:r>
          </a:p>
          <a:p>
            <a:pPr lvl="1"/>
            <a:r>
              <a:rPr lang="en-US" dirty="0" smtClean="0"/>
              <a:t>The translational entropy of the </a:t>
            </a:r>
            <a:r>
              <a:rPr lang="en-US" dirty="0" err="1" smtClean="0"/>
              <a:t>counterions</a:t>
            </a:r>
            <a:r>
              <a:rPr lang="en-US" dirty="0" smtClean="0"/>
              <a:t> opposes their sequestration into the crystal – opposing crystallization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96" y="1834861"/>
            <a:ext cx="2387287" cy="4128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7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1392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Hydrophobic Effect</a:t>
            </a:r>
            <a:endParaRPr lang="en-US" dirty="0"/>
          </a:p>
        </p:txBody>
      </p:sp>
      <p:pic>
        <p:nvPicPr>
          <p:cNvPr id="4" name="Content Placeholder 3" descr="Water_drop_on_a_lea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9" b="24659"/>
          <a:stretch>
            <a:fillRect/>
          </a:stretch>
        </p:blipFill>
        <p:spPr>
          <a:xfrm>
            <a:off x="1288043" y="3904803"/>
            <a:ext cx="3362713" cy="2266968"/>
          </a:xfrm>
        </p:spPr>
      </p:pic>
      <p:sp>
        <p:nvSpPr>
          <p:cNvPr id="5" name="TextBox 4"/>
          <p:cNvSpPr txBox="1"/>
          <p:nvPr/>
        </p:nvSpPr>
        <p:spPr>
          <a:xfrm>
            <a:off x="597616" y="2150476"/>
            <a:ext cx="46875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observed tendency of </a:t>
            </a:r>
            <a:r>
              <a:rPr lang="en-US" dirty="0" smtClean="0"/>
              <a:t>nonpolar substance to aggregate in aqueous solution and exclude water molecules.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“Like dissolves like.”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Oil &amp; Water</a:t>
            </a:r>
          </a:p>
          <a:p>
            <a:r>
              <a:rPr lang="en-US" dirty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17253"/>
            <a:ext cx="2298700" cy="3975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67427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Chimera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7267" b="-27791"/>
          <a:stretch/>
        </p:blipFill>
        <p:spPr>
          <a:xfrm>
            <a:off x="900113" y="0"/>
            <a:ext cx="7345363" cy="393192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6" y="3473351"/>
            <a:ext cx="3402237" cy="31118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99820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Accessible Buried Area &amp; Hydrogen Bonding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3" y="2010114"/>
            <a:ext cx="3642824" cy="3931920"/>
          </a:xfrm>
        </p:spPr>
        <p:txBody>
          <a:bodyPr/>
          <a:lstStyle/>
          <a:p>
            <a:pPr marL="644843" lvl="1" indent="-342900"/>
            <a:r>
              <a:rPr lang="en-US" dirty="0" smtClean="0"/>
              <a:t>Function:</a:t>
            </a:r>
          </a:p>
          <a:p>
            <a:pPr marL="301943" lvl="1" indent="0">
              <a:buNone/>
            </a:pPr>
            <a:r>
              <a:rPr lang="en-US" dirty="0" smtClean="0"/>
              <a:t>Sum(</a:t>
            </a:r>
            <a:r>
              <a:rPr lang="en-US" dirty="0" err="1" smtClean="0"/>
              <a:t>atom.buriedSAS</a:t>
            </a:r>
            <a:r>
              <a:rPr lang="en-US" dirty="0" smtClean="0"/>
              <a:t>)</a:t>
            </a:r>
          </a:p>
          <a:p>
            <a:pPr marL="301943" lvl="1" indent="0">
              <a:buNone/>
            </a:pPr>
            <a:r>
              <a:rPr lang="en-US" dirty="0" smtClean="0"/>
              <a:t>Find H-Bonds</a:t>
            </a:r>
          </a:p>
          <a:p>
            <a:pPr marL="301943" lvl="1" indent="0">
              <a:buNone/>
            </a:pPr>
            <a:endParaRPr lang="en-US" dirty="0" smtClean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8950" y="6206410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68" y="2010114"/>
            <a:ext cx="3626668" cy="4156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88" y="3554197"/>
            <a:ext cx="2574884" cy="23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Protein @ a Time…</a:t>
            </a:r>
            <a:endParaRPr lang="en-US" dirty="0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14561" r="14658" b="11056"/>
          <a:stretch/>
        </p:blipFill>
        <p:spPr>
          <a:xfrm>
            <a:off x="5601071" y="1697466"/>
            <a:ext cx="3109429" cy="2396180"/>
          </a:xfrm>
          <a:prstGeom prst="rect">
            <a:avLst/>
          </a:prstGeom>
        </p:spPr>
      </p:pic>
      <p:pic>
        <p:nvPicPr>
          <p:cNvPr id="8" name="Picture 7" descr="image Cryst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t="25180" r="12864" b="12147"/>
          <a:stretch/>
        </p:blipFill>
        <p:spPr>
          <a:xfrm>
            <a:off x="5924596" y="3980188"/>
            <a:ext cx="2785904" cy="2260945"/>
          </a:xfrm>
          <a:prstGeom prst="rect">
            <a:avLst/>
          </a:prstGeom>
        </p:spPr>
      </p:pic>
      <p:pic>
        <p:nvPicPr>
          <p:cNvPr id="9" name="Picture 8" descr="ridg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-3807" r="-3636" b="43629"/>
          <a:stretch/>
        </p:blipFill>
        <p:spPr>
          <a:xfrm>
            <a:off x="452975" y="1584009"/>
            <a:ext cx="5525997" cy="2396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75" y="4093646"/>
            <a:ext cx="5784185" cy="20820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29919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57191"/>
            <a:ext cx="7345363" cy="39319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1DHK – Porcine Pancreati</a:t>
            </a:r>
            <a:r>
              <a:rPr lang="en-US" dirty="0" smtClean="0"/>
              <a:t>c Alpha-Amylase</a:t>
            </a:r>
          </a:p>
          <a:p>
            <a:r>
              <a:rPr lang="en-US" dirty="0" smtClean="0"/>
              <a:t>1DPX – Hen Egg White Lysozyme</a:t>
            </a:r>
          </a:p>
          <a:p>
            <a:r>
              <a:rPr lang="en-US" dirty="0" smtClean="0"/>
              <a:t>1EDG – CELCCA</a:t>
            </a:r>
          </a:p>
          <a:p>
            <a:r>
              <a:rPr lang="en-US" dirty="0" smtClean="0"/>
              <a:t>1HYL – </a:t>
            </a:r>
            <a:r>
              <a:rPr lang="en-US" dirty="0" err="1" smtClean="0"/>
              <a:t>Hypderma</a:t>
            </a:r>
            <a:r>
              <a:rPr lang="en-US" dirty="0" smtClean="0"/>
              <a:t> </a:t>
            </a:r>
            <a:r>
              <a:rPr lang="en-US" dirty="0" err="1" smtClean="0"/>
              <a:t>Lineatum</a:t>
            </a:r>
            <a:r>
              <a:rPr lang="en-US" dirty="0" smtClean="0"/>
              <a:t> </a:t>
            </a:r>
            <a:r>
              <a:rPr lang="en-US" dirty="0" err="1" smtClean="0"/>
              <a:t>Colleagenase</a:t>
            </a:r>
            <a:endParaRPr lang="en-US" dirty="0" smtClean="0"/>
          </a:p>
          <a:p>
            <a:r>
              <a:rPr lang="en-US" dirty="0" smtClean="0"/>
              <a:t>2CAU – </a:t>
            </a:r>
            <a:r>
              <a:rPr lang="en-US" dirty="0" err="1" smtClean="0"/>
              <a:t>Canavalin</a:t>
            </a:r>
            <a:r>
              <a:rPr lang="en-US" dirty="0" smtClean="0"/>
              <a:t> from Jac</a:t>
            </a:r>
            <a:r>
              <a:rPr lang="en-US" dirty="0" smtClean="0"/>
              <a:t>k Bean</a:t>
            </a:r>
          </a:p>
          <a:p>
            <a:r>
              <a:rPr lang="en-US" dirty="0" smtClean="0"/>
              <a:t>3BLG – Bovine Beta-</a:t>
            </a:r>
            <a:r>
              <a:rPr lang="en-US" dirty="0" err="1" smtClean="0"/>
              <a:t>Lactoglobulin</a:t>
            </a:r>
            <a:endParaRPr lang="en-US" dirty="0" smtClean="0"/>
          </a:p>
          <a:p>
            <a:r>
              <a:rPr lang="en-US" dirty="0" smtClean="0"/>
              <a:t>1G6X – Bovine Pancreatic Trypsin Inhibitor</a:t>
            </a:r>
          </a:p>
          <a:p>
            <a:r>
              <a:rPr lang="en-US" dirty="0" smtClean="0"/>
              <a:t>1JBC – </a:t>
            </a:r>
            <a:r>
              <a:rPr lang="en-US" dirty="0" err="1" smtClean="0"/>
              <a:t>Concavalin</a:t>
            </a:r>
            <a:r>
              <a:rPr lang="en-US" dirty="0" smtClean="0"/>
              <a:t> 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3802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6-29 at 2.52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1" b="3228"/>
          <a:stretch/>
        </p:blipFill>
        <p:spPr>
          <a:xfrm>
            <a:off x="0" y="0"/>
            <a:ext cx="9144000" cy="66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42" y="1764476"/>
            <a:ext cx="4787900" cy="382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41589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934</TotalTime>
  <Words>387</Words>
  <Application>Microsoft Macintosh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The Stabilities of Protein Crystals</vt:lpstr>
      <vt:lpstr>Essentially</vt:lpstr>
      <vt:lpstr>The Hydrophobic Effect</vt:lpstr>
      <vt:lpstr>Chimera</vt:lpstr>
      <vt:lpstr>Accessible Buried Area &amp; Hydrogen Bonding</vt:lpstr>
      <vt:lpstr>One Protein @ a Time…</vt:lpstr>
      <vt:lpstr>Protein</vt:lpstr>
      <vt:lpstr>PowerPoint Presentation</vt:lpstr>
      <vt:lpstr>Essentially:</vt:lpstr>
      <vt:lpstr>Future Plans</vt:lpstr>
      <vt:lpstr>References</vt:lpstr>
    </vt:vector>
  </TitlesOfParts>
  <Company>Bui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Stabilities of Protein Crystals</dc:title>
  <dc:creator>Yen Bui</dc:creator>
  <cp:lastModifiedBy>Yen Bui</cp:lastModifiedBy>
  <cp:revision>20</cp:revision>
  <dcterms:created xsi:type="dcterms:W3CDTF">2012-06-15T04:23:47Z</dcterms:created>
  <dcterms:modified xsi:type="dcterms:W3CDTF">2012-06-29T20:11:37Z</dcterms:modified>
</cp:coreProperties>
</file>