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003399"/>
    <a:srgbClr val="CCCCFF"/>
    <a:srgbClr val="5100A2"/>
    <a:srgbClr val="FF3300"/>
    <a:srgbClr val="CCEC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789" autoAdjust="0"/>
  </p:normalViewPr>
  <p:slideViewPr>
    <p:cSldViewPr snapToGrid="0" snapToObjects="1" showGuides="1">
      <p:cViewPr>
        <p:scale>
          <a:sx n="18" d="100"/>
          <a:sy n="18" d="100"/>
        </p:scale>
        <p:origin x="-605" y="1541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45600" cy="9363456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5376C19-8C70-4DEF-93F4-B1C25D893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559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D3D2-005C-4895-AFD6-565D3D02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A4DF-D2F0-4180-84A3-042F7360C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1319213"/>
            <a:ext cx="9874250" cy="28087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319213"/>
            <a:ext cx="29475112" cy="28087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A8243-141A-4EB1-B9D7-4D1FB574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8586-3FD4-4CB8-90EC-0C67EB1B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F237-9719-4D94-B479-BD8325D11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7681913"/>
            <a:ext cx="19673887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1913"/>
            <a:ext cx="19675475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4E94-ED4D-4707-A82F-2F4A26406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6B0C-BFC4-4BB6-8531-DB7E9E385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5250-FA17-416C-8208-9D2A97DF2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56B7-AD6F-412C-A3FC-CACC7F18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35EB-C05F-4BD3-BC19-8C995C96A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A81F9-7807-456B-AC58-5FB8EC1F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defTabSz="4703763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 defTabSz="4703763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 defTabSz="4703763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fld id="{90262AA0-2D1B-4E2A-ACC5-8F782BED0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9pPr>
    </p:titleStyle>
    <p:bodyStyle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19559" y="1752600"/>
            <a:ext cx="40174579" cy="4648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 anchor="ctr"/>
          <a:lstStyle/>
          <a:p>
            <a:pPr algn="ctr" defTabSz="4703763">
              <a:defRPr/>
            </a:pPr>
            <a:endParaRPr lang="en-US" sz="4200" i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 defTabSz="4703763">
              <a:defRPr/>
            </a:pPr>
            <a:endParaRPr lang="en-US" sz="4200" i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1819560" y="7315200"/>
            <a:ext cx="9735131" cy="7826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The RAWR System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31714066" y="22894489"/>
            <a:ext cx="10358438" cy="784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References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56" name="Text Box 26"/>
          <p:cNvSpPr txBox="1">
            <a:spLocks noChangeArrowheads="1"/>
          </p:cNvSpPr>
          <p:nvPr/>
        </p:nvSpPr>
        <p:spPr bwMode="auto">
          <a:xfrm>
            <a:off x="31630938" y="23719207"/>
            <a:ext cx="10731500" cy="75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7160" tIns="68580" rIns="137160" bIns="6858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E. F.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Redish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J. M. Saul, and R. N. Steinberg,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American Journal of Physics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212-224 (1998).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K. Perkins, W. Adams, S. Pollock, N. Finkelstein, and 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Wiemann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Physics Education Research Conference Proceedings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61–64 (2004).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E. C. Sayre, S. V. Franklin, S.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Dymek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J. Clark, and Y. Sun,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Phys. Rev. ST Phys. Educ. Res.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(2012).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Elby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Epistemological Beliefs Assessment for Physical Science, URL http://www2.physics.umd.edu/~elby/EBAPS/home.htm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.E. C. Sayre. “Using Extant Data to Predict Future Data.” AAPT. Jacksonville, FL. 10 Jan 2011.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This program is funded by the National Science Foundation through grant number PHY-1157004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12792361" y="11914988"/>
            <a:ext cx="18294641" cy="784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Results  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59" name="Text Box 56"/>
          <p:cNvSpPr txBox="1">
            <a:spLocks noChangeArrowheads="1"/>
          </p:cNvSpPr>
          <p:nvPr/>
        </p:nvSpPr>
        <p:spPr bwMode="auto">
          <a:xfrm>
            <a:off x="12792361" y="12823905"/>
            <a:ext cx="1829464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703763">
              <a:buFont typeface="Wingdings" pitchFamily="2" charset="2"/>
              <a:buChar char="§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 general decrease in epistemological sophistication during instruction</a:t>
            </a:r>
          </a:p>
          <a:p>
            <a:pPr lvl="1" defTabSz="4703763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Poor negative linear fit to data</a:t>
            </a:r>
          </a:p>
          <a:p>
            <a:pPr defTabSz="4703763">
              <a:buFont typeface="Arial" pitchFamily="34" charset="0"/>
              <a:buChar char="•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defTabSz="4703763">
              <a:buFont typeface="Wingdings" pitchFamily="2" charset="2"/>
              <a:buChar char="§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Higher volatility observed in remedial-level physics classes</a:t>
            </a:r>
          </a:p>
          <a:p>
            <a:pPr lvl="1" defTabSz="4703763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Possible correlation with math instruction</a:t>
            </a:r>
            <a:endParaRPr lang="en-US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62" name="Rectangle 67"/>
          <p:cNvSpPr>
            <a:spLocks noChangeArrowheads="1"/>
          </p:cNvSpPr>
          <p:nvPr/>
        </p:nvSpPr>
        <p:spPr bwMode="auto">
          <a:xfrm>
            <a:off x="16776559" y="7315200"/>
            <a:ext cx="10358437" cy="7826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>
                <a:solidFill>
                  <a:schemeClr val="bg1"/>
                </a:solidFill>
                <a:latin typeface="Trebuchet MS" pitchFamily="34" charset="0"/>
              </a:rPr>
              <a:t>Questions</a:t>
            </a:r>
          </a:p>
        </p:txBody>
      </p:sp>
      <p:sp>
        <p:nvSpPr>
          <p:cNvPr id="2063" name="Text Box 68"/>
          <p:cNvSpPr txBox="1">
            <a:spLocks noChangeArrowheads="1"/>
          </p:cNvSpPr>
          <p:nvPr/>
        </p:nvSpPr>
        <p:spPr bwMode="auto">
          <a:xfrm>
            <a:off x="16776560" y="8187764"/>
            <a:ext cx="10358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703763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 do student epistemologies change during introductory physics  instruction?</a:t>
            </a:r>
          </a:p>
          <a:p>
            <a:pPr defTabSz="4703763">
              <a:buFont typeface="Arial" pitchFamily="34" charset="0"/>
              <a:buChar char="•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defTabSz="4703763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Are changes correlated to demographics groups?</a:t>
            </a:r>
            <a:endParaRPr lang="en-US" sz="4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64" name="Rectangle 69"/>
          <p:cNvSpPr>
            <a:spLocks noChangeArrowheads="1"/>
          </p:cNvSpPr>
          <p:nvPr/>
        </p:nvSpPr>
        <p:spPr bwMode="auto">
          <a:xfrm>
            <a:off x="1819559" y="13411292"/>
            <a:ext cx="9735132" cy="74266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EBAPS and CLASS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66" name="Rectangle 71"/>
          <p:cNvSpPr>
            <a:spLocks noChangeArrowheads="1"/>
          </p:cNvSpPr>
          <p:nvPr/>
        </p:nvSpPr>
        <p:spPr bwMode="auto">
          <a:xfrm>
            <a:off x="32032726" y="12866739"/>
            <a:ext cx="10155380" cy="784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Discussion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67" name="Text Box 72"/>
          <p:cNvSpPr txBox="1">
            <a:spLocks noChangeArrowheads="1"/>
          </p:cNvSpPr>
          <p:nvPr/>
        </p:nvSpPr>
        <p:spPr bwMode="auto">
          <a:xfrm>
            <a:off x="31991162" y="13567836"/>
            <a:ext cx="9982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70376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Developing sophisticated epistemologies is necessary to deep understanding of physics</a:t>
            </a:r>
          </a:p>
          <a:p>
            <a:pPr defTabSz="4703763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defTabSz="470376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Physics instruction does not necessarily harm epistemological development</a:t>
            </a:r>
          </a:p>
          <a:p>
            <a:pPr defTabSz="4703763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defTabSz="470376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Instruction in expert-held physics epistemologies could increase effectiveness of classroom education</a:t>
            </a:r>
          </a:p>
        </p:txBody>
      </p:sp>
      <p:sp>
        <p:nvSpPr>
          <p:cNvPr id="2070" name="Rectangle 97"/>
          <p:cNvSpPr>
            <a:spLocks noChangeArrowheads="1"/>
          </p:cNvSpPr>
          <p:nvPr/>
        </p:nvSpPr>
        <p:spPr bwMode="auto">
          <a:xfrm>
            <a:off x="1016000" y="1066800"/>
            <a:ext cx="41927463" cy="30622875"/>
          </a:xfrm>
          <a:prstGeom prst="rect">
            <a:avLst/>
          </a:prstGeom>
          <a:noFill/>
          <a:ln w="444500" cmpd="tri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736430" y="18622472"/>
            <a:ext cx="9818261" cy="7826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Response Curve Methodology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12750797" y="16488257"/>
            <a:ext cx="8197283" cy="7826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By task axis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0" name="Rectangle 67"/>
          <p:cNvSpPr>
            <a:spLocks noChangeArrowheads="1"/>
          </p:cNvSpPr>
          <p:nvPr/>
        </p:nvSpPr>
        <p:spPr bwMode="auto">
          <a:xfrm>
            <a:off x="22735309" y="16467939"/>
            <a:ext cx="8393257" cy="80295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Demographics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2" name="Rectangle 67"/>
          <p:cNvSpPr>
            <a:spLocks noChangeArrowheads="1"/>
          </p:cNvSpPr>
          <p:nvPr/>
        </p:nvSpPr>
        <p:spPr bwMode="auto">
          <a:xfrm>
            <a:off x="32002848" y="18830292"/>
            <a:ext cx="10157546" cy="7826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Implications for instruction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56522" y="19626222"/>
            <a:ext cx="998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Results suggest possible need for instruction reform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Physics: Explicit instruction in expert epistemologies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Math: Reform to studio-based instruction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9559" y="14195517"/>
            <a:ext cx="97351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Epistemology tasks use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Likert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-style epistemology surveys, the EBAPS and CLASS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EBAPS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Science’s real-life applicability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Beliefs on the source of learning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Problem Solving  Ability and Sophistication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36430" y="19446673"/>
            <a:ext cx="98182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Between-student sampling: Every student is assigned a different task every week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Avoids test-retest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Course factors (topic instruction, testing) most likely to	influence task scores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Resulting response curve gives more information on within-semester trends than pre/post testing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9560" y="8139401"/>
            <a:ext cx="9735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Rapid Assessment and Web Response (RAWR)  tests students over various physics topics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Online “tasks” allow large data sets, drawn weekly from Rochester Institute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Technlogy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(RIT)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RIT introductory sequence is physics 1, 2, and 3, (N=100) with remedial-level classes (N=60)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Phys1Grap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57409" y="18085191"/>
            <a:ext cx="5632897" cy="56239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1" name="Picture 40" descr="Phys3Grap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5845" y="24674524"/>
            <a:ext cx="5591333" cy="55824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2" name="Picture 41" descr="PriorMath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16605" y="18323669"/>
            <a:ext cx="7325365" cy="53439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Picture 42" descr="CurrentMath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16604" y="24723305"/>
            <a:ext cx="7366929" cy="53656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4" name="Picture 43" descr="nsf-logo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99392" y="3182184"/>
            <a:ext cx="3052360" cy="30523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650361" y="1794164"/>
            <a:ext cx="26174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Changes in Students’ Epistemologies</a:t>
            </a:r>
            <a:endParaRPr lang="en-US" dirty="0"/>
          </a:p>
        </p:txBody>
      </p:sp>
      <p:pic>
        <p:nvPicPr>
          <p:cNvPr id="46" name="Picture 45" descr="RAWR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84330" y="3613208"/>
            <a:ext cx="4980592" cy="226963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4631407" y="3661786"/>
            <a:ext cx="685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Trebuchet MS" pitchFamily="34" charset="0"/>
              </a:rPr>
              <a:t>Timothy D. Brown</a:t>
            </a:r>
          </a:p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Trebuchet MS" pitchFamily="34" charset="0"/>
              </a:rPr>
              <a:t>University of Tulsa</a:t>
            </a:r>
          </a:p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Trebuchet MS" pitchFamily="34" charset="0"/>
              </a:rPr>
              <a:t>timothy-brown@utulsa.edu</a:t>
            </a:r>
            <a:endParaRPr lang="en-US" sz="42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551580" y="3645171"/>
            <a:ext cx="5958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Trebuchet MS" pitchFamily="34" charset="0"/>
              </a:rPr>
              <a:t>Eleanor C. Sayre</a:t>
            </a:r>
          </a:p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Trebuchet MS" pitchFamily="34" charset="0"/>
              </a:rPr>
              <a:t>Kansas State University</a:t>
            </a:r>
          </a:p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Trebuchet MS" pitchFamily="34" charset="0"/>
              </a:rPr>
              <a:t>esayre@ksu.edu</a:t>
            </a:r>
            <a:endParaRPr lang="en-US" sz="42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9" name="Picture 48" descr="KSUPER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407273" y="2264359"/>
            <a:ext cx="3700170" cy="3308099"/>
          </a:xfrm>
          <a:prstGeom prst="rect">
            <a:avLst/>
          </a:prstGeom>
        </p:spPr>
      </p:pic>
      <p:sp>
        <p:nvSpPr>
          <p:cNvPr id="52" name="Rectangle 71"/>
          <p:cNvSpPr>
            <a:spLocks noChangeArrowheads="1"/>
          </p:cNvSpPr>
          <p:nvPr/>
        </p:nvSpPr>
        <p:spPr bwMode="auto">
          <a:xfrm>
            <a:off x="31935742" y="7366435"/>
            <a:ext cx="10155380" cy="784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100" b="1" dirty="0" smtClean="0">
                <a:solidFill>
                  <a:schemeClr val="bg1"/>
                </a:solidFill>
                <a:latin typeface="Trebuchet MS" pitchFamily="34" charset="0"/>
              </a:rPr>
              <a:t>Conclusions</a:t>
            </a:r>
            <a:endParaRPr lang="en-US" sz="51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35742" y="8187764"/>
            <a:ext cx="101367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Linear correlation shows very little (|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r|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 0.01) correlation between data and negative linear model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Data has no effects with semester-period indicating lack of testing or ]topic effects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Remedial classes’ scores vary  extremely with time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TU_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4764" y="2319548"/>
            <a:ext cx="3948545" cy="2878834"/>
          </a:xfrm>
          <a:prstGeom prst="rect">
            <a:avLst/>
          </a:prstGeom>
        </p:spPr>
      </p:pic>
      <p:pic>
        <p:nvPicPr>
          <p:cNvPr id="56" name="Picture 55" descr="Sayre_Pic2_pr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25298" y="24307662"/>
            <a:ext cx="5947341" cy="43968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1865743" y="29280658"/>
            <a:ext cx="97351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RAWR also collects demographics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Gender, math exp., major, etc.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Allows investigation of demographics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458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Graphicsland/MAKESIGNS.COM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Mr. Timbo</cp:lastModifiedBy>
  <cp:revision>86</cp:revision>
  <dcterms:created xsi:type="dcterms:W3CDTF">2004-07-27T19:46:06Z</dcterms:created>
  <dcterms:modified xsi:type="dcterms:W3CDTF">2012-07-25T16:08:33Z</dcterms:modified>
  <cp:category>scientific poster PowerPoint</cp:category>
</cp:coreProperties>
</file>