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76" r:id="rId5"/>
    <p:sldId id="274" r:id="rId6"/>
    <p:sldId id="268" r:id="rId7"/>
    <p:sldId id="259" r:id="rId8"/>
    <p:sldId id="263" r:id="rId9"/>
    <p:sldId id="277" r:id="rId10"/>
    <p:sldId id="264" r:id="rId11"/>
    <p:sldId id="265" r:id="rId12"/>
    <p:sldId id="272" r:id="rId13"/>
    <p:sldId id="266" r:id="rId14"/>
    <p:sldId id="278" r:id="rId15"/>
    <p:sldId id="269" r:id="rId16"/>
    <p:sldId id="260" r:id="rId17"/>
    <p:sldId id="273" r:id="rId18"/>
    <p:sldId id="267" r:id="rId19"/>
    <p:sldId id="275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45B8BE-8A78-4469-B9A8-5A42F103A807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57A2F6-6126-49A0-9F11-0D732A1EA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5B8BE-8A78-4469-B9A8-5A42F103A807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A2F6-6126-49A0-9F11-0D732A1EA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5B8BE-8A78-4469-B9A8-5A42F103A807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A2F6-6126-49A0-9F11-0D732A1EA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5B8BE-8A78-4469-B9A8-5A42F103A807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A2F6-6126-49A0-9F11-0D732A1EA5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5B8BE-8A78-4469-B9A8-5A42F103A807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A2F6-6126-49A0-9F11-0D732A1EA5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5B8BE-8A78-4469-B9A8-5A42F103A807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A2F6-6126-49A0-9F11-0D732A1EA5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5B8BE-8A78-4469-B9A8-5A42F103A807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A2F6-6126-49A0-9F11-0D732A1EA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5B8BE-8A78-4469-B9A8-5A42F103A807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A2F6-6126-49A0-9F11-0D732A1EA5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5B8BE-8A78-4469-B9A8-5A42F103A807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A2F6-6126-49A0-9F11-0D732A1EA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45B8BE-8A78-4469-B9A8-5A42F103A807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7A2F6-6126-49A0-9F11-0D732A1EA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45B8BE-8A78-4469-B9A8-5A42F103A807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57A2F6-6126-49A0-9F11-0D732A1EA5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45B8BE-8A78-4469-B9A8-5A42F103A807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57A2F6-6126-49A0-9F11-0D732A1EA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77200" cy="182976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Fiber Laser Preamplifier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7772400" cy="1981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Ryan Marshall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Dr. Kristan Corwin</a:t>
            </a:r>
          </a:p>
          <a:p>
            <a:pPr algn="ctr"/>
            <a:r>
              <a:rPr lang="en-US" dirty="0" smtClean="0"/>
              <a:t>Dr. Brian Washburn</a:t>
            </a:r>
          </a:p>
          <a:p>
            <a:pPr algn="ctr"/>
            <a:r>
              <a:rPr lang="en-US" dirty="0" smtClean="0"/>
              <a:t>Shun Wu</a:t>
            </a:r>
          </a:p>
          <a:p>
            <a:pPr algn="ctr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5638800"/>
            <a:ext cx="518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KSU REU 2011</a:t>
            </a:r>
          </a:p>
          <a:p>
            <a:pPr algn="ctr"/>
            <a:r>
              <a:rPr lang="en-US" dirty="0" smtClean="0"/>
              <a:t>Funded by the NSF PHY-0851599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533400"/>
          <a:ext cx="8701670" cy="6705600"/>
        </p:xfrm>
        <a:graphic>
          <a:graphicData uri="http://schemas.openxmlformats.org/presentationml/2006/ole">
            <p:oleObj spid="_x0000_s1026" name="Graph" r:id="rId3" imgW="3876840" imgH="2986920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Autocorrelation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315785" y="3418016"/>
            <a:ext cx="126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Solitons</a:t>
            </a:r>
            <a:endParaRPr lang="en-US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1739265" cy="1257300"/>
          </a:xfrm>
          <a:prstGeom prst="rect">
            <a:avLst/>
          </a:prstGeom>
          <a:noFill/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143000"/>
            <a:ext cx="1466850" cy="1257300"/>
          </a:xfrm>
          <a:prstGeom prst="rect">
            <a:avLst/>
          </a:prstGeom>
          <a:noFill/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6002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N </a:t>
            </a:r>
            <a:r>
              <a:rPr lang="en-US" sz="2000" dirty="0" smtClean="0"/>
              <a:t>=3</a:t>
            </a:r>
          </a:p>
          <a:p>
            <a:r>
              <a:rPr lang="en-US" sz="2000" dirty="0" smtClean="0"/>
              <a:t>Third-Order </a:t>
            </a:r>
            <a:r>
              <a:rPr lang="en-US" sz="2000" dirty="0" err="1" smtClean="0"/>
              <a:t>Soliton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3716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 4.0m        </a:t>
            </a:r>
            <a:r>
              <a:rPr lang="en-US" sz="2000" dirty="0" err="1" smtClean="0"/>
              <a:t>Soliton</a:t>
            </a:r>
            <a:r>
              <a:rPr lang="en-US" sz="2000" dirty="0" smtClean="0"/>
              <a:t> Period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62200" y="2057400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agrawal solit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08608"/>
            <a:ext cx="5638800" cy="41493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388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Agrawal</a:t>
            </a:r>
            <a:r>
              <a:rPr lang="en-US" sz="1600" dirty="0" smtClean="0"/>
              <a:t>, G.P. </a:t>
            </a:r>
            <a:r>
              <a:rPr lang="en-US" sz="1600" i="1" dirty="0" smtClean="0"/>
              <a:t>Nonlinear Fiber Optics, 3</a:t>
            </a:r>
            <a:r>
              <a:rPr lang="en-US" sz="1600" i="1" baseline="30000" dirty="0" smtClean="0"/>
              <a:t>rd</a:t>
            </a:r>
            <a:r>
              <a:rPr lang="en-US" sz="1600" i="1" dirty="0" smtClean="0"/>
              <a:t> ed.</a:t>
            </a:r>
          </a:p>
          <a:p>
            <a:r>
              <a:rPr lang="en-US" sz="1600" dirty="0" smtClean="0"/>
              <a:t>Academic Press 1995</a:t>
            </a:r>
            <a:endParaRPr lang="en-US" sz="1600" dirty="0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5334000" y="2362200"/>
          <a:ext cx="4272170" cy="3673475"/>
        </p:xfrm>
        <a:graphic>
          <a:graphicData uri="http://schemas.openxmlformats.org/presentationml/2006/ole">
            <p:oleObj spid="_x0000_s46081" name="Graph" r:id="rId6" imgW="3876840" imgH="298692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1533nm Fiber Bragg Grating</a:t>
            </a:r>
          </a:p>
          <a:p>
            <a:r>
              <a:rPr lang="en-US" dirty="0" smtClean="0"/>
              <a:t>Look for repetition rate (98.6 MHz)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el</a:t>
            </a:r>
            <a:r>
              <a:rPr lang="en-US" dirty="0" smtClean="0"/>
              <a:t> = -17dBm at 98.6 MHz</a:t>
            </a:r>
          </a:p>
          <a:p>
            <a:pPr lvl="1"/>
            <a:r>
              <a:rPr lang="en-US" sz="1800" dirty="0" smtClean="0"/>
              <a:t>Δ</a:t>
            </a:r>
            <a:r>
              <a:rPr lang="en-US" dirty="0" smtClean="0"/>
              <a:t>V = 0.03 V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measured</a:t>
            </a:r>
            <a:r>
              <a:rPr lang="en-US" dirty="0" smtClean="0"/>
              <a:t> = 0.076 V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Filtering out 1532.8nm</a:t>
            </a: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495800" y="3147814"/>
          <a:ext cx="4343400" cy="3710186"/>
        </p:xfrm>
        <a:graphic>
          <a:graphicData uri="http://schemas.openxmlformats.org/presentationml/2006/ole">
            <p:oleObj spid="_x0000_s27652" name="Graph" r:id="rId3" imgW="3637440" imgH="3107520" progId="Origin50.Graph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52400" y="3294062"/>
          <a:ext cx="4274175" cy="3563938"/>
        </p:xfrm>
        <a:graphic>
          <a:graphicData uri="http://schemas.openxmlformats.org/presentationml/2006/ole">
            <p:oleObj spid="_x0000_s27653" name="Graph" r:id="rId4" imgW="3725280" imgH="310752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 Combs</a:t>
            </a:r>
          </a:p>
          <a:p>
            <a:pPr lvl="1"/>
            <a:r>
              <a:rPr lang="en-US" dirty="0" smtClean="0"/>
              <a:t>Amplified and Stabilized</a:t>
            </a:r>
          </a:p>
          <a:p>
            <a:pPr lvl="1"/>
            <a:r>
              <a:rPr lang="en-US" dirty="0" smtClean="0"/>
              <a:t>Comb based spectroscopy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Preamplifier</a:t>
            </a:r>
          </a:p>
          <a:p>
            <a:pPr lvl="1"/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Factor of 5 short on power</a:t>
            </a:r>
          </a:p>
          <a:p>
            <a:pPr lvl="2"/>
            <a:r>
              <a:rPr lang="en-US" dirty="0" smtClean="0"/>
              <a:t>20</a:t>
            </a:r>
            <a:r>
              <a:rPr lang="en-US" dirty="0" smtClean="0">
                <a:cs typeface="Calibri"/>
              </a:rPr>
              <a:t> </a:t>
            </a:r>
            <a:r>
              <a:rPr lang="el-GR" dirty="0" smtClean="0">
                <a:cs typeface="Calibri"/>
              </a:rPr>
              <a:t>μ</a:t>
            </a:r>
            <a:r>
              <a:rPr lang="en-US" dirty="0" smtClean="0">
                <a:cs typeface="Calibri"/>
              </a:rPr>
              <a:t>W/tooth        100</a:t>
            </a:r>
            <a:r>
              <a:rPr lang="el-GR" dirty="0" smtClean="0">
                <a:cs typeface="Calibri"/>
              </a:rPr>
              <a:t> μ</a:t>
            </a:r>
            <a:r>
              <a:rPr lang="en-US" dirty="0" smtClean="0">
                <a:cs typeface="Calibri"/>
              </a:rPr>
              <a:t>W/tooth at 1532.8nm</a:t>
            </a:r>
            <a:endParaRPr lang="en-US" dirty="0" smtClean="0"/>
          </a:p>
          <a:p>
            <a:pPr lvl="1"/>
            <a:r>
              <a:rPr lang="en-US" dirty="0" smtClean="0"/>
              <a:t>Broaden with HNLF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76600" y="44958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209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Extra Slides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Frequency standards in telecommunications</a:t>
            </a:r>
          </a:p>
          <a:p>
            <a:pPr lvl="1"/>
            <a:r>
              <a:rPr lang="en-US" dirty="0" smtClean="0"/>
              <a:t>Targeting</a:t>
            </a:r>
          </a:p>
          <a:p>
            <a:pPr lvl="2"/>
            <a:r>
              <a:rPr lang="en-US" dirty="0" smtClean="0"/>
              <a:t>Navigation</a:t>
            </a:r>
          </a:p>
          <a:p>
            <a:pPr lvl="2"/>
            <a:r>
              <a:rPr lang="en-US" dirty="0" smtClean="0"/>
              <a:t>Astronomy</a:t>
            </a:r>
          </a:p>
          <a:p>
            <a:r>
              <a:rPr lang="en-US" dirty="0" smtClean="0"/>
              <a:t>Portable</a:t>
            </a:r>
          </a:p>
          <a:p>
            <a:pPr lvl="1"/>
            <a:r>
              <a:rPr lang="en-US" dirty="0" smtClean="0"/>
              <a:t>Convenient</a:t>
            </a:r>
          </a:p>
          <a:p>
            <a:pPr lvl="1"/>
            <a:r>
              <a:rPr lang="en-US" dirty="0" smtClean="0"/>
              <a:t>Accurate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References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05200" y="2895600"/>
            <a:ext cx="5105400" cy="3276600"/>
            <a:chOff x="3827142" y="2133600"/>
            <a:chExt cx="5316858" cy="3647420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7142" y="2133600"/>
              <a:ext cx="5316858" cy="323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5105400" y="5257800"/>
              <a:ext cx="2971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Arial" pitchFamily="34" charset="0"/>
                </a:rPr>
                <a:t>W.C. Swann and S.L. Gilbert. (NIST), Opt. Soc. Am. B, 17, 1263 (2000).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" name="Object 1"/>
          <p:cNvGraphicFramePr>
            <a:graphicFrameLocks noChangeAspect="1"/>
          </p:cNvGraphicFramePr>
          <p:nvPr>
            <p:ph idx="1"/>
          </p:nvPr>
        </p:nvGraphicFramePr>
        <p:xfrm>
          <a:off x="-304800" y="-228600"/>
          <a:ext cx="10058400" cy="7086601"/>
        </p:xfrm>
        <a:graphic>
          <a:graphicData uri="http://schemas.openxmlformats.org/presentationml/2006/ole">
            <p:oleObj spid="_x0000_s5121" name="Graph" r:id="rId3" imgW="4112640" imgH="31104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-2700000">
            <a:off x="4857189" y="2494990"/>
            <a:ext cx="7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25" idx="3"/>
          </p:cNvCxnSpPr>
          <p:nvPr/>
        </p:nvCxnSpPr>
        <p:spPr>
          <a:xfrm flipV="1">
            <a:off x="1524000" y="2929800"/>
            <a:ext cx="5943601" cy="4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/>
          <p:cNvSpPr/>
          <p:nvPr/>
        </p:nvSpPr>
        <p:spPr>
          <a:xfrm rot="19800000">
            <a:off x="1403315" y="2013341"/>
            <a:ext cx="1752600" cy="1510862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876802" y="2971800"/>
            <a:ext cx="30769" cy="2294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336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8600" y="2514600"/>
            <a:ext cx="1295400" cy="9144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10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934200" y="2438400"/>
            <a:ext cx="1905000" cy="9144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Autocorrelator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14800" y="5257800"/>
            <a:ext cx="1676400" cy="1066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Optical Spectrum Analyzer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304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System Set-Up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152400" y="381000"/>
            <a:ext cx="8991600" cy="5497513"/>
            <a:chOff x="152400" y="381000"/>
            <a:chExt cx="8991600" cy="5497513"/>
          </a:xfrm>
        </p:grpSpPr>
        <p:grpSp>
          <p:nvGrpSpPr>
            <p:cNvPr id="2" name="Group 97"/>
            <p:cNvGrpSpPr/>
            <p:nvPr/>
          </p:nvGrpSpPr>
          <p:grpSpPr>
            <a:xfrm>
              <a:off x="152400" y="381000"/>
              <a:ext cx="8991600" cy="5497513"/>
              <a:chOff x="152400" y="1219200"/>
              <a:chExt cx="8991600" cy="4659313"/>
            </a:xfrm>
          </p:grpSpPr>
          <p:sp>
            <p:nvSpPr>
              <p:cNvPr id="50179" name="Rectangle 3"/>
              <p:cNvSpPr>
                <a:spLocks noChangeArrowheads="1"/>
              </p:cNvSpPr>
              <p:nvPr/>
            </p:nvSpPr>
            <p:spPr bwMode="auto">
              <a:xfrm>
                <a:off x="8151813" y="1963738"/>
                <a:ext cx="839787" cy="7794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0" name="AutoShape 4"/>
              <p:cNvSpPr>
                <a:spLocks noChangeArrowheads="1"/>
              </p:cNvSpPr>
              <p:nvPr/>
            </p:nvSpPr>
            <p:spPr bwMode="auto">
              <a:xfrm rot="16200000">
                <a:off x="5530851" y="1784350"/>
                <a:ext cx="1492250" cy="1063625"/>
              </a:xfrm>
              <a:prstGeom prst="triangle">
                <a:avLst>
                  <a:gd name="adj" fmla="val 5271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1" name="Rectangle 5"/>
              <p:cNvSpPr>
                <a:spLocks noChangeArrowheads="1"/>
              </p:cNvSpPr>
              <p:nvPr/>
            </p:nvSpPr>
            <p:spPr bwMode="auto">
              <a:xfrm>
                <a:off x="2906713" y="1497013"/>
                <a:ext cx="979487" cy="167798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2" name="Oval 6"/>
              <p:cNvSpPr>
                <a:spLocks noChangeArrowheads="1"/>
              </p:cNvSpPr>
              <p:nvPr/>
            </p:nvSpPr>
            <p:spPr bwMode="auto">
              <a:xfrm>
                <a:off x="3260725" y="3268663"/>
                <a:ext cx="282575" cy="9366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3" name="AutoShape 7"/>
              <p:cNvSpPr>
                <a:spLocks noChangeArrowheads="1"/>
              </p:cNvSpPr>
              <p:nvPr/>
            </p:nvSpPr>
            <p:spPr bwMode="auto">
              <a:xfrm>
                <a:off x="4535488" y="2989263"/>
                <a:ext cx="284162" cy="373062"/>
              </a:xfrm>
              <a:custGeom>
                <a:avLst/>
                <a:gdLst>
                  <a:gd name="T0" fmla="*/ 1869168 w 21600"/>
                  <a:gd name="T1" fmla="*/ 0 h 21600"/>
                  <a:gd name="T2" fmla="*/ 547420 w 21600"/>
                  <a:gd name="T3" fmla="*/ 943519 h 21600"/>
                  <a:gd name="T4" fmla="*/ 0 w 21600"/>
                  <a:gd name="T5" fmla="*/ 3221649 h 21600"/>
                  <a:gd name="T6" fmla="*/ 547420 w 21600"/>
                  <a:gd name="T7" fmla="*/ 5499780 h 21600"/>
                  <a:gd name="T8" fmla="*/ 1869168 w 21600"/>
                  <a:gd name="T9" fmla="*/ 6443299 h 21600"/>
                  <a:gd name="T10" fmla="*/ 3190915 w 21600"/>
                  <a:gd name="T11" fmla="*/ 5499780 h 21600"/>
                  <a:gd name="T12" fmla="*/ 3738336 w 21600"/>
                  <a:gd name="T13" fmla="*/ 3221649 h 21600"/>
                  <a:gd name="T14" fmla="*/ 3190915 w 21600"/>
                  <a:gd name="T15" fmla="*/ 94351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4" name="Line 8"/>
              <p:cNvSpPr>
                <a:spLocks noChangeShapeType="1"/>
              </p:cNvSpPr>
              <p:nvPr/>
            </p:nvSpPr>
            <p:spPr bwMode="auto">
              <a:xfrm flipV="1">
                <a:off x="6796088" y="2336800"/>
                <a:ext cx="1355725" cy="34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5" name="Line 9"/>
              <p:cNvSpPr>
                <a:spLocks noChangeShapeType="1"/>
              </p:cNvSpPr>
              <p:nvPr/>
            </p:nvSpPr>
            <p:spPr bwMode="auto">
              <a:xfrm flipV="1">
                <a:off x="5032375" y="2298700"/>
                <a:ext cx="712788" cy="381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" name="Group 10"/>
              <p:cNvGrpSpPr>
                <a:grpSpLocks/>
              </p:cNvGrpSpPr>
              <p:nvPr/>
            </p:nvGrpSpPr>
            <p:grpSpPr bwMode="auto">
              <a:xfrm>
                <a:off x="3048000" y="5226050"/>
                <a:ext cx="495300" cy="466725"/>
                <a:chOff x="2544" y="3120"/>
                <a:chExt cx="336" cy="240"/>
              </a:xfrm>
            </p:grpSpPr>
            <p:sp>
              <p:nvSpPr>
                <p:cNvPr id="50268" name="Line 11"/>
                <p:cNvSpPr>
                  <a:spLocks noChangeShapeType="1"/>
                </p:cNvSpPr>
                <p:nvPr/>
              </p:nvSpPr>
              <p:spPr bwMode="auto">
                <a:xfrm>
                  <a:off x="2592" y="3120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544" y="312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7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592" y="3168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7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640" y="321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7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736" y="326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7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32" y="331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16720700">
                <a:off x="4387056" y="5374482"/>
                <a:ext cx="652463" cy="355600"/>
                <a:chOff x="2544" y="3120"/>
                <a:chExt cx="336" cy="240"/>
              </a:xfrm>
            </p:grpSpPr>
            <p:sp>
              <p:nvSpPr>
                <p:cNvPr id="50262" name="Line 18"/>
                <p:cNvSpPr>
                  <a:spLocks noChangeShapeType="1"/>
                </p:cNvSpPr>
                <p:nvPr/>
              </p:nvSpPr>
              <p:spPr bwMode="auto">
                <a:xfrm>
                  <a:off x="2592" y="3120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544" y="312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592" y="3168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640" y="321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736" y="326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32" y="331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188" name="Text Box 24"/>
              <p:cNvSpPr txBox="1">
                <a:spLocks noChangeArrowheads="1"/>
              </p:cNvSpPr>
              <p:nvPr/>
            </p:nvSpPr>
            <p:spPr bwMode="auto">
              <a:xfrm>
                <a:off x="2906713" y="1684338"/>
                <a:ext cx="849312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FROG</a:t>
                </a:r>
              </a:p>
            </p:txBody>
          </p:sp>
          <p:sp>
            <p:nvSpPr>
              <p:cNvPr id="50189" name="Text Box 25"/>
              <p:cNvSpPr txBox="1">
                <a:spLocks noChangeArrowheads="1"/>
              </p:cNvSpPr>
              <p:nvPr/>
            </p:nvSpPr>
            <p:spPr bwMode="auto">
              <a:xfrm>
                <a:off x="2409825" y="3171825"/>
                <a:ext cx="13589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ND filter</a:t>
                </a:r>
              </a:p>
            </p:txBody>
          </p:sp>
          <p:sp>
            <p:nvSpPr>
              <p:cNvPr id="50190" name="Freeform 26"/>
              <p:cNvSpPr>
                <a:spLocks/>
              </p:cNvSpPr>
              <p:nvPr/>
            </p:nvSpPr>
            <p:spPr bwMode="auto">
              <a:xfrm>
                <a:off x="4405313" y="2289175"/>
                <a:ext cx="627062" cy="885825"/>
              </a:xfrm>
              <a:custGeom>
                <a:avLst/>
                <a:gdLst>
                  <a:gd name="T0" fmla="*/ 627062 w 424"/>
                  <a:gd name="T1" fmla="*/ 46622 h 456"/>
                  <a:gd name="T2" fmla="*/ 59157 w 424"/>
                  <a:gd name="T3" fmla="*/ 139867 h 456"/>
                  <a:gd name="T4" fmla="*/ 272121 w 424"/>
                  <a:gd name="T5" fmla="*/ 885825 h 456"/>
                  <a:gd name="T6" fmla="*/ 0 60000 65536"/>
                  <a:gd name="T7" fmla="*/ 0 60000 65536"/>
                  <a:gd name="T8" fmla="*/ 0 60000 65536"/>
                  <a:gd name="T9" fmla="*/ 0 w 424"/>
                  <a:gd name="T10" fmla="*/ 0 h 456"/>
                  <a:gd name="T11" fmla="*/ 424 w 424"/>
                  <a:gd name="T12" fmla="*/ 456 h 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4" h="456">
                    <a:moveTo>
                      <a:pt x="424" y="24"/>
                    </a:moveTo>
                    <a:cubicBezTo>
                      <a:pt x="252" y="12"/>
                      <a:pt x="80" y="0"/>
                      <a:pt x="40" y="72"/>
                    </a:cubicBezTo>
                    <a:cubicBezTo>
                      <a:pt x="0" y="144"/>
                      <a:pt x="92" y="300"/>
                      <a:pt x="184" y="45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" name="Line 27"/>
              <p:cNvSpPr>
                <a:spLocks noChangeShapeType="1"/>
              </p:cNvSpPr>
              <p:nvPr/>
            </p:nvSpPr>
            <p:spPr bwMode="auto">
              <a:xfrm>
                <a:off x="4676775" y="3175000"/>
                <a:ext cx="0" cy="22383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" name="Line 28"/>
              <p:cNvSpPr>
                <a:spLocks noChangeShapeType="1"/>
              </p:cNvSpPr>
              <p:nvPr/>
            </p:nvSpPr>
            <p:spPr bwMode="auto">
              <a:xfrm flipH="1">
                <a:off x="3402013" y="5413375"/>
                <a:ext cx="12747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" name="Line 29"/>
              <p:cNvSpPr>
                <a:spLocks noChangeShapeType="1"/>
              </p:cNvSpPr>
              <p:nvPr/>
            </p:nvSpPr>
            <p:spPr bwMode="auto">
              <a:xfrm flipV="1">
                <a:off x="3402013" y="3175000"/>
                <a:ext cx="0" cy="22383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6919913" y="2152650"/>
                <a:ext cx="284162" cy="373063"/>
                <a:chOff x="4320" y="1440"/>
                <a:chExt cx="192" cy="192"/>
              </a:xfrm>
            </p:grpSpPr>
            <p:sp>
              <p:nvSpPr>
                <p:cNvPr id="50259" name="Oval 31"/>
                <p:cNvSpPr>
                  <a:spLocks noChangeArrowheads="1"/>
                </p:cNvSpPr>
                <p:nvPr/>
              </p:nvSpPr>
              <p:spPr bwMode="auto">
                <a:xfrm>
                  <a:off x="4320" y="144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60" name="Oval 32"/>
                <p:cNvSpPr>
                  <a:spLocks noChangeArrowheads="1"/>
                </p:cNvSpPr>
                <p:nvPr/>
              </p:nvSpPr>
              <p:spPr bwMode="auto">
                <a:xfrm>
                  <a:off x="4416" y="144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61" name="Oval 33"/>
                <p:cNvSpPr>
                  <a:spLocks noChangeArrowheads="1"/>
                </p:cNvSpPr>
                <p:nvPr/>
              </p:nvSpPr>
              <p:spPr bwMode="auto">
                <a:xfrm>
                  <a:off x="4368" y="1536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5189538" y="2152650"/>
                <a:ext cx="284162" cy="373063"/>
                <a:chOff x="4320" y="1440"/>
                <a:chExt cx="192" cy="192"/>
              </a:xfrm>
            </p:grpSpPr>
            <p:sp>
              <p:nvSpPr>
                <p:cNvPr id="50256" name="Oval 35"/>
                <p:cNvSpPr>
                  <a:spLocks noChangeArrowheads="1"/>
                </p:cNvSpPr>
                <p:nvPr/>
              </p:nvSpPr>
              <p:spPr bwMode="auto">
                <a:xfrm>
                  <a:off x="4320" y="144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57" name="Oval 36"/>
                <p:cNvSpPr>
                  <a:spLocks noChangeArrowheads="1"/>
                </p:cNvSpPr>
                <p:nvPr/>
              </p:nvSpPr>
              <p:spPr bwMode="auto">
                <a:xfrm>
                  <a:off x="4416" y="1440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58" name="Oval 37"/>
                <p:cNvSpPr>
                  <a:spLocks noChangeArrowheads="1"/>
                </p:cNvSpPr>
                <p:nvPr/>
              </p:nvSpPr>
              <p:spPr bwMode="auto">
                <a:xfrm>
                  <a:off x="4368" y="1536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196" name="Text Box 38"/>
              <p:cNvSpPr txBox="1">
                <a:spLocks noChangeArrowheads="1"/>
              </p:cNvSpPr>
              <p:nvPr/>
            </p:nvSpPr>
            <p:spPr bwMode="auto">
              <a:xfrm>
                <a:off x="5065713" y="1789113"/>
                <a:ext cx="5683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PC2</a:t>
                </a:r>
              </a:p>
            </p:txBody>
          </p:sp>
          <p:sp>
            <p:nvSpPr>
              <p:cNvPr id="50197" name="Text Box 39"/>
              <p:cNvSpPr txBox="1">
                <a:spLocks noChangeArrowheads="1"/>
              </p:cNvSpPr>
              <p:nvPr/>
            </p:nvSpPr>
            <p:spPr bwMode="auto">
              <a:xfrm>
                <a:off x="6796088" y="1862138"/>
                <a:ext cx="5683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PC1</a:t>
                </a:r>
              </a:p>
            </p:txBody>
          </p:sp>
          <p:sp>
            <p:nvSpPr>
              <p:cNvPr id="50198" name="Text Box 40"/>
              <p:cNvSpPr txBox="1">
                <a:spLocks noChangeArrowheads="1"/>
              </p:cNvSpPr>
              <p:nvPr/>
            </p:nvSpPr>
            <p:spPr bwMode="auto">
              <a:xfrm>
                <a:off x="6054725" y="2152650"/>
                <a:ext cx="7096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Amp</a:t>
                </a:r>
              </a:p>
            </p:txBody>
          </p:sp>
          <p:sp>
            <p:nvSpPr>
              <p:cNvPr id="50199" name="Text Box 41"/>
              <p:cNvSpPr txBox="1">
                <a:spLocks noChangeArrowheads="1"/>
              </p:cNvSpPr>
              <p:nvPr/>
            </p:nvSpPr>
            <p:spPr bwMode="auto">
              <a:xfrm>
                <a:off x="8218488" y="2133600"/>
                <a:ext cx="925512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Comb</a:t>
                </a:r>
              </a:p>
            </p:txBody>
          </p:sp>
          <p:sp>
            <p:nvSpPr>
              <p:cNvPr id="50200" name="Text Box 42"/>
              <p:cNvSpPr txBox="1">
                <a:spLocks noChangeArrowheads="1"/>
              </p:cNvSpPr>
              <p:nvPr/>
            </p:nvSpPr>
            <p:spPr bwMode="auto">
              <a:xfrm>
                <a:off x="2895600" y="2187928"/>
                <a:ext cx="10668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00" dirty="0"/>
                  <a:t>GRENOUILLE</a:t>
                </a:r>
              </a:p>
            </p:txBody>
          </p:sp>
          <p:sp>
            <p:nvSpPr>
              <p:cNvPr id="50201" name="Line 43"/>
              <p:cNvSpPr>
                <a:spLocks noChangeShapeType="1"/>
              </p:cNvSpPr>
              <p:nvPr/>
            </p:nvSpPr>
            <p:spPr bwMode="auto">
              <a:xfrm flipV="1">
                <a:off x="3275013" y="4192588"/>
                <a:ext cx="246062" cy="290512"/>
              </a:xfrm>
              <a:prstGeom prst="line">
                <a:avLst/>
              </a:prstGeom>
              <a:noFill/>
              <a:ln w="603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" name="Text Box 44"/>
              <p:cNvSpPr txBox="1">
                <a:spLocks noChangeArrowheads="1"/>
              </p:cNvSpPr>
              <p:nvPr/>
            </p:nvSpPr>
            <p:spPr bwMode="auto">
              <a:xfrm>
                <a:off x="2057400" y="4114800"/>
                <a:ext cx="124618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50/50 </a:t>
                </a:r>
                <a:r>
                  <a:rPr lang="en-US" sz="1200" dirty="0" err="1"/>
                  <a:t>beamsplitter</a:t>
                </a:r>
                <a:endParaRPr lang="en-US" sz="1200" dirty="0"/>
              </a:p>
            </p:txBody>
          </p:sp>
          <p:sp>
            <p:nvSpPr>
              <p:cNvPr id="50203" name="Line 45"/>
              <p:cNvSpPr>
                <a:spLocks noChangeShapeType="1"/>
              </p:cNvSpPr>
              <p:nvPr/>
            </p:nvSpPr>
            <p:spPr bwMode="auto">
              <a:xfrm>
                <a:off x="3398838" y="4338638"/>
                <a:ext cx="22240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 rot="595422">
                <a:off x="5313363" y="5284788"/>
                <a:ext cx="554037" cy="419100"/>
                <a:chOff x="2544" y="3120"/>
                <a:chExt cx="336" cy="240"/>
              </a:xfrm>
            </p:grpSpPr>
            <p:sp>
              <p:nvSpPr>
                <p:cNvPr id="50250" name="Line 47"/>
                <p:cNvSpPr>
                  <a:spLocks noChangeShapeType="1"/>
                </p:cNvSpPr>
                <p:nvPr/>
              </p:nvSpPr>
              <p:spPr bwMode="auto">
                <a:xfrm>
                  <a:off x="2592" y="3120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1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544" y="312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2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592" y="3168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3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640" y="321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4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736" y="326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5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32" y="331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53"/>
              <p:cNvGrpSpPr>
                <a:grpSpLocks/>
              </p:cNvGrpSpPr>
              <p:nvPr/>
            </p:nvGrpSpPr>
            <p:grpSpPr bwMode="auto">
              <a:xfrm rot="11121075">
                <a:off x="5437188" y="4119563"/>
                <a:ext cx="554037" cy="419100"/>
                <a:chOff x="2544" y="3120"/>
                <a:chExt cx="336" cy="240"/>
              </a:xfrm>
            </p:grpSpPr>
            <p:sp>
              <p:nvSpPr>
                <p:cNvPr id="50244" name="Line 54"/>
                <p:cNvSpPr>
                  <a:spLocks noChangeShapeType="1"/>
                </p:cNvSpPr>
                <p:nvPr/>
              </p:nvSpPr>
              <p:spPr bwMode="auto">
                <a:xfrm>
                  <a:off x="2592" y="3120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544" y="312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6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592" y="3168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7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640" y="321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736" y="326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9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32" y="331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206" name="Text Box 60"/>
              <p:cNvSpPr txBox="1">
                <a:spLocks noChangeArrowheads="1"/>
              </p:cNvSpPr>
              <p:nvPr/>
            </p:nvSpPr>
            <p:spPr bwMode="auto">
              <a:xfrm>
                <a:off x="4800600" y="2971800"/>
                <a:ext cx="801688" cy="639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Fiber to free-space</a:t>
                </a:r>
              </a:p>
            </p:txBody>
          </p:sp>
          <p:sp>
            <p:nvSpPr>
              <p:cNvPr id="50207" name="Line 61"/>
              <p:cNvSpPr>
                <a:spLocks noChangeShapeType="1"/>
              </p:cNvSpPr>
              <p:nvPr/>
            </p:nvSpPr>
            <p:spPr bwMode="auto">
              <a:xfrm>
                <a:off x="5622925" y="4338638"/>
                <a:ext cx="0" cy="1092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8" name="AutoShape 62"/>
              <p:cNvSpPr>
                <a:spLocks noChangeArrowheads="1"/>
              </p:cNvSpPr>
              <p:nvPr/>
            </p:nvSpPr>
            <p:spPr bwMode="auto">
              <a:xfrm>
                <a:off x="6486525" y="5211763"/>
                <a:ext cx="285750" cy="373062"/>
              </a:xfrm>
              <a:custGeom>
                <a:avLst/>
                <a:gdLst>
                  <a:gd name="T0" fmla="*/ 1890117 w 21600"/>
                  <a:gd name="T1" fmla="*/ 0 h 21600"/>
                  <a:gd name="T2" fmla="*/ 553561 w 21600"/>
                  <a:gd name="T3" fmla="*/ 943519 h 21600"/>
                  <a:gd name="T4" fmla="*/ 0 w 21600"/>
                  <a:gd name="T5" fmla="*/ 3221649 h 21600"/>
                  <a:gd name="T6" fmla="*/ 553561 w 21600"/>
                  <a:gd name="T7" fmla="*/ 5499780 h 21600"/>
                  <a:gd name="T8" fmla="*/ 1890117 w 21600"/>
                  <a:gd name="T9" fmla="*/ 6443299 h 21600"/>
                  <a:gd name="T10" fmla="*/ 3226673 w 21600"/>
                  <a:gd name="T11" fmla="*/ 5499780 h 21600"/>
                  <a:gd name="T12" fmla="*/ 3780235 w 21600"/>
                  <a:gd name="T13" fmla="*/ 3221649 h 21600"/>
                  <a:gd name="T14" fmla="*/ 3226673 w 21600"/>
                  <a:gd name="T15" fmla="*/ 943519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9" name="Line 63"/>
              <p:cNvSpPr>
                <a:spLocks noChangeShapeType="1"/>
              </p:cNvSpPr>
              <p:nvPr/>
            </p:nvSpPr>
            <p:spPr bwMode="auto">
              <a:xfrm>
                <a:off x="5622925" y="5430838"/>
                <a:ext cx="987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0" name="Line 64"/>
              <p:cNvSpPr>
                <a:spLocks noChangeShapeType="1"/>
              </p:cNvSpPr>
              <p:nvPr/>
            </p:nvSpPr>
            <p:spPr bwMode="auto">
              <a:xfrm>
                <a:off x="6610350" y="5430838"/>
                <a:ext cx="1236663" cy="0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1" name="Rectangle 65"/>
              <p:cNvSpPr>
                <a:spLocks noChangeArrowheads="1"/>
              </p:cNvSpPr>
              <p:nvPr/>
            </p:nvSpPr>
            <p:spPr bwMode="auto">
              <a:xfrm>
                <a:off x="7847013" y="4775200"/>
                <a:ext cx="1235075" cy="9477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2" name="Text Box 66"/>
              <p:cNvSpPr txBox="1">
                <a:spLocks noChangeArrowheads="1"/>
              </p:cNvSpPr>
              <p:nvPr/>
            </p:nvSpPr>
            <p:spPr bwMode="auto">
              <a:xfrm>
                <a:off x="8093075" y="4994275"/>
                <a:ext cx="74136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OSA</a:t>
                </a:r>
              </a:p>
            </p:txBody>
          </p:sp>
          <p:sp>
            <p:nvSpPr>
              <p:cNvPr id="50213" name="Text Box 67"/>
              <p:cNvSpPr txBox="1">
                <a:spLocks noChangeArrowheads="1"/>
              </p:cNvSpPr>
              <p:nvPr/>
            </p:nvSpPr>
            <p:spPr bwMode="auto">
              <a:xfrm>
                <a:off x="6248400" y="4419600"/>
                <a:ext cx="1173162" cy="639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Coupling free-space beam back to fiber</a:t>
                </a:r>
              </a:p>
            </p:txBody>
          </p:sp>
          <p:sp>
            <p:nvSpPr>
              <p:cNvPr id="50214" name="Text Box 68"/>
              <p:cNvSpPr txBox="1">
                <a:spLocks noChangeArrowheads="1"/>
              </p:cNvSpPr>
              <p:nvPr/>
            </p:nvSpPr>
            <p:spPr bwMode="auto">
              <a:xfrm>
                <a:off x="6858000" y="1219200"/>
                <a:ext cx="1235075" cy="639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PC = Fiber polarization controller</a:t>
                </a:r>
              </a:p>
            </p:txBody>
          </p:sp>
          <p:sp>
            <p:nvSpPr>
              <p:cNvPr id="50215" name="Text Box 69"/>
              <p:cNvSpPr txBox="1">
                <a:spLocks noChangeArrowheads="1"/>
              </p:cNvSpPr>
              <p:nvPr/>
            </p:nvSpPr>
            <p:spPr bwMode="auto">
              <a:xfrm>
                <a:off x="5745163" y="2808288"/>
                <a:ext cx="884237" cy="704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Erbium doped fiber amplifier</a:t>
                </a:r>
              </a:p>
            </p:txBody>
          </p:sp>
          <p:sp>
            <p:nvSpPr>
              <p:cNvPr id="50216" name="Rectangle 70"/>
              <p:cNvSpPr>
                <a:spLocks noChangeArrowheads="1"/>
              </p:cNvSpPr>
              <p:nvPr/>
            </p:nvSpPr>
            <p:spPr bwMode="auto">
              <a:xfrm>
                <a:off x="7413625" y="2298700"/>
                <a:ext cx="433388" cy="14605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7" name="Text Box 71"/>
              <p:cNvSpPr txBox="1">
                <a:spLocks noChangeArrowheads="1"/>
              </p:cNvSpPr>
              <p:nvPr/>
            </p:nvSpPr>
            <p:spPr bwMode="auto">
              <a:xfrm>
                <a:off x="7315200" y="1994182"/>
                <a:ext cx="87788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Isolator</a:t>
                </a:r>
              </a:p>
            </p:txBody>
          </p:sp>
          <p:sp>
            <p:nvSpPr>
              <p:cNvPr id="50218" name="Line 72"/>
              <p:cNvSpPr>
                <a:spLocks noChangeShapeType="1"/>
              </p:cNvSpPr>
              <p:nvPr/>
            </p:nvSpPr>
            <p:spPr bwMode="auto">
              <a:xfrm>
                <a:off x="3275013" y="3683000"/>
                <a:ext cx="2460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9" name="Text Box 73"/>
              <p:cNvSpPr txBox="1">
                <a:spLocks noChangeArrowheads="1"/>
              </p:cNvSpPr>
              <p:nvPr/>
            </p:nvSpPr>
            <p:spPr bwMode="auto">
              <a:xfrm>
                <a:off x="2779713" y="3609975"/>
                <a:ext cx="3714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LP</a:t>
                </a:r>
              </a:p>
            </p:txBody>
          </p:sp>
          <p:grpSp>
            <p:nvGrpSpPr>
              <p:cNvPr id="9" name="Group 75"/>
              <p:cNvGrpSpPr>
                <a:grpSpLocks/>
              </p:cNvGrpSpPr>
              <p:nvPr/>
            </p:nvGrpSpPr>
            <p:grpSpPr bwMode="auto">
              <a:xfrm rot="11121075">
                <a:off x="3200400" y="4724400"/>
                <a:ext cx="381000" cy="304800"/>
                <a:chOff x="2544" y="3120"/>
                <a:chExt cx="336" cy="240"/>
              </a:xfrm>
            </p:grpSpPr>
            <p:sp>
              <p:nvSpPr>
                <p:cNvPr id="50238" name="Line 76"/>
                <p:cNvSpPr>
                  <a:spLocks noChangeShapeType="1"/>
                </p:cNvSpPr>
                <p:nvPr/>
              </p:nvSpPr>
              <p:spPr bwMode="auto">
                <a:xfrm>
                  <a:off x="2592" y="3120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9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544" y="312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0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592" y="3168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1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640" y="321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2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736" y="326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3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832" y="331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221" name="Line 82"/>
              <p:cNvSpPr>
                <a:spLocks noChangeShapeType="1"/>
              </p:cNvSpPr>
              <p:nvPr/>
            </p:nvSpPr>
            <p:spPr bwMode="auto">
              <a:xfrm flipV="1">
                <a:off x="3581400" y="4648200"/>
                <a:ext cx="2286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2" name="Text Box 83"/>
              <p:cNvSpPr txBox="1">
                <a:spLocks noChangeArrowheads="1"/>
              </p:cNvSpPr>
              <p:nvPr/>
            </p:nvSpPr>
            <p:spPr bwMode="auto">
              <a:xfrm>
                <a:off x="3657600" y="4648200"/>
                <a:ext cx="1143000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Flipper mirror</a:t>
                </a:r>
              </a:p>
            </p:txBody>
          </p:sp>
          <p:sp>
            <p:nvSpPr>
              <p:cNvPr id="50223" name="Line 84"/>
              <p:cNvSpPr>
                <a:spLocks noChangeShapeType="1"/>
              </p:cNvSpPr>
              <p:nvPr/>
            </p:nvSpPr>
            <p:spPr bwMode="auto">
              <a:xfrm flipH="1">
                <a:off x="1219200" y="4953000"/>
                <a:ext cx="2209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85"/>
              <p:cNvGrpSpPr>
                <a:grpSpLocks/>
              </p:cNvGrpSpPr>
              <p:nvPr/>
            </p:nvGrpSpPr>
            <p:grpSpPr bwMode="auto">
              <a:xfrm>
                <a:off x="914400" y="4800600"/>
                <a:ext cx="495300" cy="466725"/>
                <a:chOff x="2544" y="3120"/>
                <a:chExt cx="336" cy="240"/>
              </a:xfrm>
            </p:grpSpPr>
            <p:sp>
              <p:nvSpPr>
                <p:cNvPr id="50232" name="Line 86"/>
                <p:cNvSpPr>
                  <a:spLocks noChangeShapeType="1"/>
                </p:cNvSpPr>
                <p:nvPr/>
              </p:nvSpPr>
              <p:spPr bwMode="auto">
                <a:xfrm>
                  <a:off x="2592" y="3120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3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2544" y="3120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4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592" y="3168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640" y="321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6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736" y="3264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7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832" y="3312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225" name="Line 92"/>
              <p:cNvSpPr>
                <a:spLocks noChangeShapeType="1"/>
              </p:cNvSpPr>
              <p:nvPr/>
            </p:nvSpPr>
            <p:spPr bwMode="auto">
              <a:xfrm flipV="1">
                <a:off x="1219200" y="3886200"/>
                <a:ext cx="0" cy="1066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6" name="Rectangle 93"/>
              <p:cNvSpPr>
                <a:spLocks noChangeArrowheads="1"/>
              </p:cNvSpPr>
              <p:nvPr/>
            </p:nvSpPr>
            <p:spPr bwMode="auto">
              <a:xfrm>
                <a:off x="152400" y="2819400"/>
                <a:ext cx="2057400" cy="1066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7" name="Text Box 94"/>
              <p:cNvSpPr txBox="1">
                <a:spLocks noChangeArrowheads="1"/>
              </p:cNvSpPr>
              <p:nvPr/>
            </p:nvSpPr>
            <p:spPr bwMode="auto">
              <a:xfrm>
                <a:off x="228600" y="3124200"/>
                <a:ext cx="18288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Autocorrelator</a:t>
                </a:r>
              </a:p>
            </p:txBody>
          </p:sp>
          <p:sp>
            <p:nvSpPr>
              <p:cNvPr id="50228" name="Oval 6"/>
              <p:cNvSpPr>
                <a:spLocks noChangeArrowheads="1"/>
              </p:cNvSpPr>
              <p:nvPr/>
            </p:nvSpPr>
            <p:spPr bwMode="auto">
              <a:xfrm rot="16200000">
                <a:off x="2648744" y="4895056"/>
                <a:ext cx="282575" cy="936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9" name="Text Box 25"/>
              <p:cNvSpPr txBox="1">
                <a:spLocks noChangeArrowheads="1"/>
              </p:cNvSpPr>
              <p:nvPr/>
            </p:nvSpPr>
            <p:spPr bwMode="auto">
              <a:xfrm rot="16200000">
                <a:off x="2063751" y="5037137"/>
                <a:ext cx="135890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ND filter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676400" y="4800600"/>
                <a:ext cx="76200" cy="30480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231" name="Text Box 25"/>
              <p:cNvSpPr txBox="1">
                <a:spLocks noChangeArrowheads="1"/>
              </p:cNvSpPr>
              <p:nvPr/>
            </p:nvSpPr>
            <p:spPr bwMode="auto">
              <a:xfrm>
                <a:off x="1439863" y="5189538"/>
                <a:ext cx="13589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½ WP</a:t>
                </a:r>
              </a:p>
            </p:txBody>
          </p:sp>
        </p:grpSp>
        <p:cxnSp>
          <p:nvCxnSpPr>
            <p:cNvPr id="101" name="Straight Arrow Connector 100"/>
            <p:cNvCxnSpPr>
              <a:stCxn id="50216" idx="3"/>
              <a:endCxn id="50216" idx="1"/>
            </p:cNvCxnSpPr>
            <p:nvPr/>
          </p:nvCxnSpPr>
          <p:spPr>
            <a:xfrm flipH="1">
              <a:off x="7413625" y="1740862"/>
              <a:ext cx="43338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457200" y="1219200"/>
          <a:ext cx="5932957" cy="4572000"/>
        </p:xfrm>
        <a:graphic>
          <a:graphicData uri="http://schemas.openxmlformats.org/presentationml/2006/ole">
            <p:oleObj spid="_x0000_s28674" name="Graph" r:id="rId3" imgW="3876840" imgH="2986920" progId="Origin50.Graph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67200" y="1371600"/>
          <a:ext cx="5537057" cy="4267200"/>
        </p:xfrm>
        <a:graphic>
          <a:graphicData uri="http://schemas.openxmlformats.org/presentationml/2006/ole">
            <p:oleObj spid="_x0000_s28675" name="Graph" r:id="rId4" imgW="3876840" imgH="2986920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381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Autocorrelation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Introduction</a:t>
            </a:r>
          </a:p>
          <a:p>
            <a:pPr lvl="1"/>
            <a:r>
              <a:rPr lang="en-US" sz="2400" dirty="0" smtClean="0"/>
              <a:t>Frequency Combs</a:t>
            </a:r>
          </a:p>
          <a:p>
            <a:pPr lvl="1"/>
            <a:r>
              <a:rPr lang="en-US" sz="2400" dirty="0" smtClean="0"/>
              <a:t>Direct Comb Spectroscopy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Amplifier</a:t>
            </a:r>
          </a:p>
          <a:p>
            <a:pPr lvl="1"/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Maximize Power</a:t>
            </a:r>
          </a:p>
          <a:p>
            <a:pPr lvl="1"/>
            <a:r>
              <a:rPr lang="en-US" dirty="0" smtClean="0"/>
              <a:t>Minimize Autocorrelation Width</a:t>
            </a:r>
          </a:p>
          <a:p>
            <a:pPr lvl="1"/>
            <a:r>
              <a:rPr lang="en-US" dirty="0" smtClean="0"/>
              <a:t>Goal: More power per combed tooth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17801"/>
            <a:ext cx="9144000" cy="6975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4724400" cy="5715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Modelocked</a:t>
            </a:r>
            <a:r>
              <a:rPr lang="en-US" dirty="0" smtClean="0"/>
              <a:t> laser</a:t>
            </a:r>
          </a:p>
          <a:p>
            <a:pPr lvl="1"/>
            <a:r>
              <a:rPr lang="en-US" dirty="0" smtClean="0"/>
              <a:t>Pulsed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to be amplified, filtered for comb based spectroscopy</a:t>
            </a:r>
          </a:p>
          <a:p>
            <a:pPr lvl="1"/>
            <a:r>
              <a:rPr lang="en-US" sz="2000" dirty="0" smtClean="0"/>
              <a:t>10nw/tooth      10mW/tooth</a:t>
            </a:r>
          </a:p>
          <a:p>
            <a:pPr lvl="1"/>
            <a:r>
              <a:rPr lang="en-US" sz="2000" dirty="0" smtClean="0"/>
              <a:t>My Amp:           100</a:t>
            </a:r>
            <a:r>
              <a:rPr lang="el-GR" sz="2000" dirty="0" smtClean="0">
                <a:cs typeface="Calibri"/>
              </a:rPr>
              <a:t>μ</a:t>
            </a:r>
            <a:r>
              <a:rPr lang="en-US" sz="2000" dirty="0" smtClean="0">
                <a:cs typeface="Calibri"/>
              </a:rPr>
              <a:t>W/tooth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Combs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724400" y="1371600"/>
            <a:ext cx="4224278" cy="1976554"/>
            <a:chOff x="576" y="672"/>
            <a:chExt cx="3570" cy="171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873" y="1628"/>
              <a:ext cx="20" cy="1"/>
            </a:xfrm>
            <a:custGeom>
              <a:avLst/>
              <a:gdLst>
                <a:gd name="T0" fmla="*/ 0 w 72"/>
                <a:gd name="T1" fmla="*/ 0 h 1"/>
                <a:gd name="T2" fmla="*/ 0 w 72"/>
                <a:gd name="T3" fmla="*/ 0 h 1"/>
                <a:gd name="T4" fmla="*/ 0 w 72"/>
                <a:gd name="T5" fmla="*/ 0 h 1"/>
                <a:gd name="T6" fmla="*/ 0 w 72"/>
                <a:gd name="T7" fmla="*/ 0 h 1"/>
                <a:gd name="T8" fmla="*/ 0 w 72"/>
                <a:gd name="T9" fmla="*/ 0 h 1"/>
                <a:gd name="T10" fmla="*/ 0 w 7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"/>
                <a:gd name="T20" fmla="*/ 72 w 7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">
                  <a:moveTo>
                    <a:pt x="0" y="0"/>
                  </a:moveTo>
                  <a:lnTo>
                    <a:pt x="17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920" y="1628"/>
              <a:ext cx="20" cy="1"/>
            </a:xfrm>
            <a:custGeom>
              <a:avLst/>
              <a:gdLst>
                <a:gd name="T0" fmla="*/ 0 w 72"/>
                <a:gd name="T1" fmla="*/ 1 h 1"/>
                <a:gd name="T2" fmla="*/ 0 w 72"/>
                <a:gd name="T3" fmla="*/ 1 h 1"/>
                <a:gd name="T4" fmla="*/ 0 w 72"/>
                <a:gd name="T5" fmla="*/ 1 h 1"/>
                <a:gd name="T6" fmla="*/ 0 w 72"/>
                <a:gd name="T7" fmla="*/ 0 h 1"/>
                <a:gd name="T8" fmla="*/ 0 w 72"/>
                <a:gd name="T9" fmla="*/ 0 h 1"/>
                <a:gd name="T10" fmla="*/ 0 w 7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"/>
                <a:gd name="T20" fmla="*/ 72 w 7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">
                  <a:moveTo>
                    <a:pt x="0" y="1"/>
                  </a:moveTo>
                  <a:lnTo>
                    <a:pt x="5" y="1"/>
                  </a:lnTo>
                  <a:lnTo>
                    <a:pt x="22" y="1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67" y="1626"/>
              <a:ext cx="20" cy="1"/>
            </a:xfrm>
            <a:custGeom>
              <a:avLst/>
              <a:gdLst>
                <a:gd name="T0" fmla="*/ 0 w 72"/>
                <a:gd name="T1" fmla="*/ 0 h 4"/>
                <a:gd name="T2" fmla="*/ 0 w 72"/>
                <a:gd name="T3" fmla="*/ 0 h 4"/>
                <a:gd name="T4" fmla="*/ 0 w 72"/>
                <a:gd name="T5" fmla="*/ 0 h 4"/>
                <a:gd name="T6" fmla="*/ 0 w 72"/>
                <a:gd name="T7" fmla="*/ 0 h 4"/>
                <a:gd name="T8" fmla="*/ 0 w 72"/>
                <a:gd name="T9" fmla="*/ 0 h 4"/>
                <a:gd name="T10" fmla="*/ 0 w 7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"/>
                <a:gd name="T20" fmla="*/ 72 w 7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">
                  <a:moveTo>
                    <a:pt x="0" y="4"/>
                  </a:moveTo>
                  <a:lnTo>
                    <a:pt x="10" y="3"/>
                  </a:lnTo>
                  <a:lnTo>
                    <a:pt x="28" y="2"/>
                  </a:lnTo>
                  <a:lnTo>
                    <a:pt x="45" y="1"/>
                  </a:lnTo>
                  <a:lnTo>
                    <a:pt x="63" y="0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014" y="1619"/>
              <a:ext cx="20" cy="4"/>
            </a:xfrm>
            <a:custGeom>
              <a:avLst/>
              <a:gdLst>
                <a:gd name="T0" fmla="*/ 0 w 72"/>
                <a:gd name="T1" fmla="*/ 0 h 13"/>
                <a:gd name="T2" fmla="*/ 0 w 72"/>
                <a:gd name="T3" fmla="*/ 0 h 13"/>
                <a:gd name="T4" fmla="*/ 0 w 72"/>
                <a:gd name="T5" fmla="*/ 0 h 13"/>
                <a:gd name="T6" fmla="*/ 0 w 72"/>
                <a:gd name="T7" fmla="*/ 0 h 13"/>
                <a:gd name="T8" fmla="*/ 0 w 72"/>
                <a:gd name="T9" fmla="*/ 0 h 13"/>
                <a:gd name="T10" fmla="*/ 0 w 72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3"/>
                <a:gd name="T20" fmla="*/ 72 w 7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3">
                  <a:moveTo>
                    <a:pt x="0" y="13"/>
                  </a:moveTo>
                  <a:lnTo>
                    <a:pt x="16" y="11"/>
                  </a:lnTo>
                  <a:lnTo>
                    <a:pt x="33" y="8"/>
                  </a:lnTo>
                  <a:lnTo>
                    <a:pt x="51" y="5"/>
                  </a:lnTo>
                  <a:lnTo>
                    <a:pt x="68" y="1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061" y="1603"/>
              <a:ext cx="20" cy="9"/>
            </a:xfrm>
            <a:custGeom>
              <a:avLst/>
              <a:gdLst>
                <a:gd name="T0" fmla="*/ 0 w 72"/>
                <a:gd name="T1" fmla="*/ 0 h 32"/>
                <a:gd name="T2" fmla="*/ 0 w 72"/>
                <a:gd name="T3" fmla="*/ 0 h 32"/>
                <a:gd name="T4" fmla="*/ 0 w 72"/>
                <a:gd name="T5" fmla="*/ 0 h 32"/>
                <a:gd name="T6" fmla="*/ 0 w 72"/>
                <a:gd name="T7" fmla="*/ 0 h 32"/>
                <a:gd name="T8" fmla="*/ 0 w 72"/>
                <a:gd name="T9" fmla="*/ 0 h 32"/>
                <a:gd name="T10" fmla="*/ 0 w 7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32"/>
                <a:gd name="T20" fmla="*/ 72 w 7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32">
                  <a:moveTo>
                    <a:pt x="0" y="32"/>
                  </a:moveTo>
                  <a:lnTo>
                    <a:pt x="4" y="30"/>
                  </a:lnTo>
                  <a:lnTo>
                    <a:pt x="21" y="23"/>
                  </a:lnTo>
                  <a:lnTo>
                    <a:pt x="38" y="16"/>
                  </a:lnTo>
                  <a:lnTo>
                    <a:pt x="56" y="8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08" y="1568"/>
              <a:ext cx="20" cy="18"/>
            </a:xfrm>
            <a:custGeom>
              <a:avLst/>
              <a:gdLst>
                <a:gd name="T0" fmla="*/ 0 w 72"/>
                <a:gd name="T1" fmla="*/ 0 h 64"/>
                <a:gd name="T2" fmla="*/ 0 w 72"/>
                <a:gd name="T3" fmla="*/ 0 h 64"/>
                <a:gd name="T4" fmla="*/ 0 w 72"/>
                <a:gd name="T5" fmla="*/ 0 h 64"/>
                <a:gd name="T6" fmla="*/ 0 w 72"/>
                <a:gd name="T7" fmla="*/ 0 h 64"/>
                <a:gd name="T8" fmla="*/ 0 w 72"/>
                <a:gd name="T9" fmla="*/ 0 h 64"/>
                <a:gd name="T10" fmla="*/ 0 w 72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64"/>
                <a:gd name="T20" fmla="*/ 72 w 72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64">
                  <a:moveTo>
                    <a:pt x="0" y="64"/>
                  </a:moveTo>
                  <a:lnTo>
                    <a:pt x="9" y="57"/>
                  </a:lnTo>
                  <a:lnTo>
                    <a:pt x="26" y="42"/>
                  </a:lnTo>
                  <a:lnTo>
                    <a:pt x="44" y="27"/>
                  </a:lnTo>
                  <a:lnTo>
                    <a:pt x="61" y="11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152" y="1521"/>
              <a:ext cx="14" cy="20"/>
            </a:xfrm>
            <a:custGeom>
              <a:avLst/>
              <a:gdLst>
                <a:gd name="T0" fmla="*/ 0 w 52"/>
                <a:gd name="T1" fmla="*/ 0 h 72"/>
                <a:gd name="T2" fmla="*/ 0 w 52"/>
                <a:gd name="T3" fmla="*/ 0 h 72"/>
                <a:gd name="T4" fmla="*/ 0 w 52"/>
                <a:gd name="T5" fmla="*/ 0 h 72"/>
                <a:gd name="T6" fmla="*/ 0 w 52"/>
                <a:gd name="T7" fmla="*/ 0 h 72"/>
                <a:gd name="T8" fmla="*/ 0 w 5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72"/>
                <a:gd name="T17" fmla="*/ 52 w 5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72">
                  <a:moveTo>
                    <a:pt x="0" y="72"/>
                  </a:moveTo>
                  <a:lnTo>
                    <a:pt x="9" y="59"/>
                  </a:lnTo>
                  <a:lnTo>
                    <a:pt x="26" y="35"/>
                  </a:lnTo>
                  <a:lnTo>
                    <a:pt x="44" y="11"/>
                  </a:lnTo>
                  <a:lnTo>
                    <a:pt x="5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183" y="1474"/>
              <a:ext cx="11" cy="20"/>
            </a:xfrm>
            <a:custGeom>
              <a:avLst/>
              <a:gdLst>
                <a:gd name="T0" fmla="*/ 0 w 41"/>
                <a:gd name="T1" fmla="*/ 0 h 72"/>
                <a:gd name="T2" fmla="*/ 0 w 41"/>
                <a:gd name="T3" fmla="*/ 0 h 72"/>
                <a:gd name="T4" fmla="*/ 0 w 41"/>
                <a:gd name="T5" fmla="*/ 0 h 72"/>
                <a:gd name="T6" fmla="*/ 0 w 41"/>
                <a:gd name="T7" fmla="*/ 0 h 72"/>
                <a:gd name="T8" fmla="*/ 0 w 41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72"/>
                <a:gd name="T17" fmla="*/ 41 w 4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72">
                  <a:moveTo>
                    <a:pt x="0" y="72"/>
                  </a:moveTo>
                  <a:lnTo>
                    <a:pt x="1" y="70"/>
                  </a:lnTo>
                  <a:lnTo>
                    <a:pt x="18" y="40"/>
                  </a:lnTo>
                  <a:lnTo>
                    <a:pt x="35" y="9"/>
                  </a:lnTo>
                  <a:lnTo>
                    <a:pt x="4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209" y="1427"/>
              <a:ext cx="10" cy="20"/>
            </a:xfrm>
            <a:custGeom>
              <a:avLst/>
              <a:gdLst>
                <a:gd name="T0" fmla="*/ 0 w 37"/>
                <a:gd name="T1" fmla="*/ 0 h 72"/>
                <a:gd name="T2" fmla="*/ 0 w 37"/>
                <a:gd name="T3" fmla="*/ 0 h 72"/>
                <a:gd name="T4" fmla="*/ 0 w 37"/>
                <a:gd name="T5" fmla="*/ 0 h 72"/>
                <a:gd name="T6" fmla="*/ 0 w 37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72"/>
                <a:gd name="T14" fmla="*/ 37 w 37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72">
                  <a:moveTo>
                    <a:pt x="0" y="72"/>
                  </a:moveTo>
                  <a:lnTo>
                    <a:pt x="12" y="47"/>
                  </a:lnTo>
                  <a:lnTo>
                    <a:pt x="30" y="12"/>
                  </a:lnTo>
                  <a:lnTo>
                    <a:pt x="3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32" y="1380"/>
              <a:ext cx="10" cy="20"/>
            </a:xfrm>
            <a:custGeom>
              <a:avLst/>
              <a:gdLst>
                <a:gd name="T0" fmla="*/ 0 w 36"/>
                <a:gd name="T1" fmla="*/ 0 h 72"/>
                <a:gd name="T2" fmla="*/ 0 w 36"/>
                <a:gd name="T3" fmla="*/ 0 h 72"/>
                <a:gd name="T4" fmla="*/ 0 w 36"/>
                <a:gd name="T5" fmla="*/ 0 h 72"/>
                <a:gd name="T6" fmla="*/ 0 w 36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72"/>
                <a:gd name="T14" fmla="*/ 36 w 36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72">
                  <a:moveTo>
                    <a:pt x="0" y="72"/>
                  </a:moveTo>
                  <a:lnTo>
                    <a:pt x="16" y="41"/>
                  </a:lnTo>
                  <a:lnTo>
                    <a:pt x="34" y="5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256" y="1333"/>
              <a:ext cx="10" cy="20"/>
            </a:xfrm>
            <a:custGeom>
              <a:avLst/>
              <a:gdLst>
                <a:gd name="T0" fmla="*/ 0 w 38"/>
                <a:gd name="T1" fmla="*/ 0 h 72"/>
                <a:gd name="T2" fmla="*/ 0 w 38"/>
                <a:gd name="T3" fmla="*/ 0 h 72"/>
                <a:gd name="T4" fmla="*/ 0 w 38"/>
                <a:gd name="T5" fmla="*/ 0 h 72"/>
                <a:gd name="T6" fmla="*/ 0 w 38"/>
                <a:gd name="T7" fmla="*/ 0 h 72"/>
                <a:gd name="T8" fmla="*/ 0 w 3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72"/>
                <a:gd name="T17" fmla="*/ 38 w 3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72">
                  <a:moveTo>
                    <a:pt x="0" y="72"/>
                  </a:moveTo>
                  <a:lnTo>
                    <a:pt x="2" y="69"/>
                  </a:lnTo>
                  <a:lnTo>
                    <a:pt x="19" y="35"/>
                  </a:lnTo>
                  <a:lnTo>
                    <a:pt x="36" y="2"/>
                  </a:lnTo>
                  <a:lnTo>
                    <a:pt x="3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281" y="1286"/>
              <a:ext cx="12" cy="20"/>
            </a:xfrm>
            <a:custGeom>
              <a:avLst/>
              <a:gdLst>
                <a:gd name="T0" fmla="*/ 0 w 45"/>
                <a:gd name="T1" fmla="*/ 0 h 72"/>
                <a:gd name="T2" fmla="*/ 0 w 45"/>
                <a:gd name="T3" fmla="*/ 0 h 72"/>
                <a:gd name="T4" fmla="*/ 0 w 45"/>
                <a:gd name="T5" fmla="*/ 0 h 72"/>
                <a:gd name="T6" fmla="*/ 0 w 4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72"/>
                <a:gd name="T14" fmla="*/ 45 w 4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72">
                  <a:moveTo>
                    <a:pt x="0" y="72"/>
                  </a:moveTo>
                  <a:lnTo>
                    <a:pt x="15" y="46"/>
                  </a:lnTo>
                  <a:lnTo>
                    <a:pt x="32" y="18"/>
                  </a:lnTo>
                  <a:lnTo>
                    <a:pt x="4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314" y="1243"/>
              <a:ext cx="20" cy="17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58"/>
                <a:gd name="T23" fmla="*/ 72 w 7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58">
                  <a:moveTo>
                    <a:pt x="0" y="58"/>
                  </a:moveTo>
                  <a:lnTo>
                    <a:pt x="0" y="58"/>
                  </a:lnTo>
                  <a:lnTo>
                    <a:pt x="18" y="41"/>
                  </a:lnTo>
                  <a:lnTo>
                    <a:pt x="35" y="25"/>
                  </a:lnTo>
                  <a:lnTo>
                    <a:pt x="53" y="12"/>
                  </a:lnTo>
                  <a:lnTo>
                    <a:pt x="70" y="2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361" y="1239"/>
              <a:ext cx="20" cy="10"/>
            </a:xfrm>
            <a:custGeom>
              <a:avLst/>
              <a:gdLst>
                <a:gd name="T0" fmla="*/ 0 w 72"/>
                <a:gd name="T1" fmla="*/ 0 h 35"/>
                <a:gd name="T2" fmla="*/ 0 w 72"/>
                <a:gd name="T3" fmla="*/ 0 h 35"/>
                <a:gd name="T4" fmla="*/ 0 w 72"/>
                <a:gd name="T5" fmla="*/ 0 h 35"/>
                <a:gd name="T6" fmla="*/ 0 w 72"/>
                <a:gd name="T7" fmla="*/ 0 h 35"/>
                <a:gd name="T8" fmla="*/ 0 w 72"/>
                <a:gd name="T9" fmla="*/ 0 h 35"/>
                <a:gd name="T10" fmla="*/ 0 w 72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35"/>
                <a:gd name="T20" fmla="*/ 72 w 7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35">
                  <a:moveTo>
                    <a:pt x="0" y="0"/>
                  </a:moveTo>
                  <a:lnTo>
                    <a:pt x="6" y="1"/>
                  </a:lnTo>
                  <a:lnTo>
                    <a:pt x="23" y="7"/>
                  </a:lnTo>
                  <a:lnTo>
                    <a:pt x="41" y="15"/>
                  </a:lnTo>
                  <a:lnTo>
                    <a:pt x="58" y="25"/>
                  </a:lnTo>
                  <a:lnTo>
                    <a:pt x="72" y="3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405" y="1275"/>
              <a:ext cx="13" cy="20"/>
            </a:xfrm>
            <a:custGeom>
              <a:avLst/>
              <a:gdLst>
                <a:gd name="T0" fmla="*/ 0 w 48"/>
                <a:gd name="T1" fmla="*/ 0 h 72"/>
                <a:gd name="T2" fmla="*/ 0 w 48"/>
                <a:gd name="T3" fmla="*/ 0 h 72"/>
                <a:gd name="T4" fmla="*/ 0 w 48"/>
                <a:gd name="T5" fmla="*/ 0 h 72"/>
                <a:gd name="T6" fmla="*/ 0 w 48"/>
                <a:gd name="T7" fmla="*/ 0 h 72"/>
                <a:gd name="T8" fmla="*/ 0 w 4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72"/>
                <a:gd name="T17" fmla="*/ 48 w 4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72">
                  <a:moveTo>
                    <a:pt x="0" y="0"/>
                  </a:moveTo>
                  <a:lnTo>
                    <a:pt x="4" y="6"/>
                  </a:lnTo>
                  <a:lnTo>
                    <a:pt x="21" y="31"/>
                  </a:lnTo>
                  <a:lnTo>
                    <a:pt x="39" y="57"/>
                  </a:lnTo>
                  <a:lnTo>
                    <a:pt x="48" y="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434" y="1322"/>
              <a:ext cx="10" cy="20"/>
            </a:xfrm>
            <a:custGeom>
              <a:avLst/>
              <a:gdLst>
                <a:gd name="T0" fmla="*/ 0 w 38"/>
                <a:gd name="T1" fmla="*/ 0 h 72"/>
                <a:gd name="T2" fmla="*/ 0 w 38"/>
                <a:gd name="T3" fmla="*/ 0 h 72"/>
                <a:gd name="T4" fmla="*/ 0 w 38"/>
                <a:gd name="T5" fmla="*/ 0 h 72"/>
                <a:gd name="T6" fmla="*/ 0 w 38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2"/>
                <a:gd name="T14" fmla="*/ 38 w 38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2">
                  <a:moveTo>
                    <a:pt x="0" y="0"/>
                  </a:moveTo>
                  <a:lnTo>
                    <a:pt x="4" y="8"/>
                  </a:lnTo>
                  <a:lnTo>
                    <a:pt x="22" y="41"/>
                  </a:lnTo>
                  <a:lnTo>
                    <a:pt x="38" y="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458" y="1369"/>
              <a:ext cx="10" cy="20"/>
            </a:xfrm>
            <a:custGeom>
              <a:avLst/>
              <a:gdLst>
                <a:gd name="T0" fmla="*/ 0 w 35"/>
                <a:gd name="T1" fmla="*/ 0 h 72"/>
                <a:gd name="T2" fmla="*/ 0 w 35"/>
                <a:gd name="T3" fmla="*/ 0 h 72"/>
                <a:gd name="T4" fmla="*/ 0 w 35"/>
                <a:gd name="T5" fmla="*/ 0 h 72"/>
                <a:gd name="T6" fmla="*/ 0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0" y="0"/>
                  </a:moveTo>
                  <a:lnTo>
                    <a:pt x="4" y="9"/>
                  </a:lnTo>
                  <a:lnTo>
                    <a:pt x="22" y="44"/>
                  </a:lnTo>
                  <a:lnTo>
                    <a:pt x="35" y="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481" y="1416"/>
              <a:ext cx="10" cy="20"/>
            </a:xfrm>
            <a:custGeom>
              <a:avLst/>
              <a:gdLst>
                <a:gd name="T0" fmla="*/ 0 w 36"/>
                <a:gd name="T1" fmla="*/ 0 h 72"/>
                <a:gd name="T2" fmla="*/ 0 w 36"/>
                <a:gd name="T3" fmla="*/ 0 h 72"/>
                <a:gd name="T4" fmla="*/ 0 w 36"/>
                <a:gd name="T5" fmla="*/ 0 h 72"/>
                <a:gd name="T6" fmla="*/ 0 w 36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72"/>
                <a:gd name="T14" fmla="*/ 36 w 36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72">
                  <a:moveTo>
                    <a:pt x="0" y="0"/>
                  </a:moveTo>
                  <a:lnTo>
                    <a:pt x="8" y="17"/>
                  </a:lnTo>
                  <a:lnTo>
                    <a:pt x="25" y="51"/>
                  </a:lnTo>
                  <a:lnTo>
                    <a:pt x="36" y="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505" y="1463"/>
              <a:ext cx="12" cy="20"/>
            </a:xfrm>
            <a:custGeom>
              <a:avLst/>
              <a:gdLst>
                <a:gd name="T0" fmla="*/ 0 w 40"/>
                <a:gd name="T1" fmla="*/ 0 h 72"/>
                <a:gd name="T2" fmla="*/ 0 w 40"/>
                <a:gd name="T3" fmla="*/ 0 h 72"/>
                <a:gd name="T4" fmla="*/ 0 w 40"/>
                <a:gd name="T5" fmla="*/ 0 h 72"/>
                <a:gd name="T6" fmla="*/ 0 w 40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2"/>
                <a:gd name="T14" fmla="*/ 40 w 40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2">
                  <a:moveTo>
                    <a:pt x="0" y="0"/>
                  </a:moveTo>
                  <a:lnTo>
                    <a:pt x="8" y="16"/>
                  </a:lnTo>
                  <a:lnTo>
                    <a:pt x="26" y="48"/>
                  </a:lnTo>
                  <a:lnTo>
                    <a:pt x="40" y="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532" y="1510"/>
              <a:ext cx="14" cy="20"/>
            </a:xfrm>
            <a:custGeom>
              <a:avLst/>
              <a:gdLst>
                <a:gd name="T0" fmla="*/ 0 w 50"/>
                <a:gd name="T1" fmla="*/ 0 h 72"/>
                <a:gd name="T2" fmla="*/ 0 w 50"/>
                <a:gd name="T3" fmla="*/ 0 h 72"/>
                <a:gd name="T4" fmla="*/ 0 w 50"/>
                <a:gd name="T5" fmla="*/ 0 h 72"/>
                <a:gd name="T6" fmla="*/ 0 w 50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72"/>
                <a:gd name="T14" fmla="*/ 50 w 50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72">
                  <a:moveTo>
                    <a:pt x="0" y="0"/>
                  </a:moveTo>
                  <a:lnTo>
                    <a:pt x="16" y="24"/>
                  </a:lnTo>
                  <a:lnTo>
                    <a:pt x="33" y="50"/>
                  </a:lnTo>
                  <a:lnTo>
                    <a:pt x="50" y="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567" y="1557"/>
              <a:ext cx="20" cy="19"/>
            </a:xfrm>
            <a:custGeom>
              <a:avLst/>
              <a:gdLst>
                <a:gd name="T0" fmla="*/ 0 w 70"/>
                <a:gd name="T1" fmla="*/ 0 h 70"/>
                <a:gd name="T2" fmla="*/ 0 w 70"/>
                <a:gd name="T3" fmla="*/ 0 h 70"/>
                <a:gd name="T4" fmla="*/ 0 w 70"/>
                <a:gd name="T5" fmla="*/ 0 h 70"/>
                <a:gd name="T6" fmla="*/ 0 w 70"/>
                <a:gd name="T7" fmla="*/ 0 h 70"/>
                <a:gd name="T8" fmla="*/ 0 w 70"/>
                <a:gd name="T9" fmla="*/ 0 h 70"/>
                <a:gd name="T10" fmla="*/ 0 w 70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"/>
                <a:gd name="T19" fmla="*/ 0 h 70"/>
                <a:gd name="T20" fmla="*/ 70 w 70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" h="70">
                  <a:moveTo>
                    <a:pt x="0" y="0"/>
                  </a:moveTo>
                  <a:lnTo>
                    <a:pt x="13" y="14"/>
                  </a:lnTo>
                  <a:lnTo>
                    <a:pt x="30" y="32"/>
                  </a:lnTo>
                  <a:lnTo>
                    <a:pt x="48" y="50"/>
                  </a:lnTo>
                  <a:lnTo>
                    <a:pt x="65" y="66"/>
                  </a:lnTo>
                  <a:lnTo>
                    <a:pt x="70" y="7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614" y="1597"/>
              <a:ext cx="20" cy="10"/>
            </a:xfrm>
            <a:custGeom>
              <a:avLst/>
              <a:gdLst>
                <a:gd name="T0" fmla="*/ 0 w 72"/>
                <a:gd name="T1" fmla="*/ 0 h 37"/>
                <a:gd name="T2" fmla="*/ 0 w 72"/>
                <a:gd name="T3" fmla="*/ 0 h 37"/>
                <a:gd name="T4" fmla="*/ 0 w 72"/>
                <a:gd name="T5" fmla="*/ 0 h 37"/>
                <a:gd name="T6" fmla="*/ 0 w 72"/>
                <a:gd name="T7" fmla="*/ 0 h 37"/>
                <a:gd name="T8" fmla="*/ 0 w 72"/>
                <a:gd name="T9" fmla="*/ 0 h 37"/>
                <a:gd name="T10" fmla="*/ 0 w 72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37"/>
                <a:gd name="T20" fmla="*/ 72 w 72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37">
                  <a:moveTo>
                    <a:pt x="0" y="0"/>
                  </a:moveTo>
                  <a:lnTo>
                    <a:pt x="3" y="1"/>
                  </a:lnTo>
                  <a:lnTo>
                    <a:pt x="20" y="11"/>
                  </a:lnTo>
                  <a:lnTo>
                    <a:pt x="38" y="20"/>
                  </a:lnTo>
                  <a:lnTo>
                    <a:pt x="55" y="29"/>
                  </a:lnTo>
                  <a:lnTo>
                    <a:pt x="72" y="3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60" y="1616"/>
              <a:ext cx="20" cy="5"/>
            </a:xfrm>
            <a:custGeom>
              <a:avLst/>
              <a:gdLst>
                <a:gd name="T0" fmla="*/ 0 w 72"/>
                <a:gd name="T1" fmla="*/ 0 h 17"/>
                <a:gd name="T2" fmla="*/ 0 w 72"/>
                <a:gd name="T3" fmla="*/ 0 h 17"/>
                <a:gd name="T4" fmla="*/ 0 w 72"/>
                <a:gd name="T5" fmla="*/ 0 h 17"/>
                <a:gd name="T6" fmla="*/ 0 w 72"/>
                <a:gd name="T7" fmla="*/ 0 h 17"/>
                <a:gd name="T8" fmla="*/ 0 w 72"/>
                <a:gd name="T9" fmla="*/ 0 h 17"/>
                <a:gd name="T10" fmla="*/ 0 w 72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7"/>
                <a:gd name="T20" fmla="*/ 72 w 7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7">
                  <a:moveTo>
                    <a:pt x="0" y="0"/>
                  </a:moveTo>
                  <a:lnTo>
                    <a:pt x="8" y="3"/>
                  </a:lnTo>
                  <a:lnTo>
                    <a:pt x="26" y="7"/>
                  </a:lnTo>
                  <a:lnTo>
                    <a:pt x="43" y="11"/>
                  </a:lnTo>
                  <a:lnTo>
                    <a:pt x="60" y="15"/>
                  </a:lnTo>
                  <a:lnTo>
                    <a:pt x="72" y="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07" y="1625"/>
              <a:ext cx="20" cy="1"/>
            </a:xfrm>
            <a:custGeom>
              <a:avLst/>
              <a:gdLst>
                <a:gd name="T0" fmla="*/ 0 w 72"/>
                <a:gd name="T1" fmla="*/ 0 h 5"/>
                <a:gd name="T2" fmla="*/ 0 w 72"/>
                <a:gd name="T3" fmla="*/ 0 h 5"/>
                <a:gd name="T4" fmla="*/ 0 w 72"/>
                <a:gd name="T5" fmla="*/ 0 h 5"/>
                <a:gd name="T6" fmla="*/ 0 w 72"/>
                <a:gd name="T7" fmla="*/ 0 h 5"/>
                <a:gd name="T8" fmla="*/ 0 w 72"/>
                <a:gd name="T9" fmla="*/ 0 h 5"/>
                <a:gd name="T10" fmla="*/ 0 w 7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5"/>
                <a:gd name="T20" fmla="*/ 72 w 7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5">
                  <a:moveTo>
                    <a:pt x="0" y="0"/>
                  </a:moveTo>
                  <a:lnTo>
                    <a:pt x="14" y="1"/>
                  </a:lnTo>
                  <a:lnTo>
                    <a:pt x="31" y="3"/>
                  </a:lnTo>
                  <a:lnTo>
                    <a:pt x="48" y="4"/>
                  </a:lnTo>
                  <a:lnTo>
                    <a:pt x="66" y="5"/>
                  </a:lnTo>
                  <a:lnTo>
                    <a:pt x="72" y="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754" y="1628"/>
              <a:ext cx="20" cy="1"/>
            </a:xfrm>
            <a:custGeom>
              <a:avLst/>
              <a:gdLst>
                <a:gd name="T0" fmla="*/ 0 w 72"/>
                <a:gd name="T1" fmla="*/ 0 h 1"/>
                <a:gd name="T2" fmla="*/ 0 w 72"/>
                <a:gd name="T3" fmla="*/ 0 h 1"/>
                <a:gd name="T4" fmla="*/ 0 w 72"/>
                <a:gd name="T5" fmla="*/ 0 h 1"/>
                <a:gd name="T6" fmla="*/ 0 w 72"/>
                <a:gd name="T7" fmla="*/ 1 h 1"/>
                <a:gd name="T8" fmla="*/ 0 w 72"/>
                <a:gd name="T9" fmla="*/ 1 h 1"/>
                <a:gd name="T10" fmla="*/ 0 w 72"/>
                <a:gd name="T11" fmla="*/ 1 h 1"/>
                <a:gd name="T12" fmla="*/ 0 w 72"/>
                <a:gd name="T13" fmla="*/ 1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"/>
                <a:gd name="T23" fmla="*/ 72 w 7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">
                  <a:moveTo>
                    <a:pt x="0" y="0"/>
                  </a:moveTo>
                  <a:lnTo>
                    <a:pt x="2" y="0"/>
                  </a:lnTo>
                  <a:lnTo>
                    <a:pt x="19" y="0"/>
                  </a:lnTo>
                  <a:lnTo>
                    <a:pt x="36" y="1"/>
                  </a:lnTo>
                  <a:lnTo>
                    <a:pt x="54" y="1"/>
                  </a:lnTo>
                  <a:lnTo>
                    <a:pt x="71" y="1"/>
                  </a:lnTo>
                  <a:lnTo>
                    <a:pt x="72" y="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801" y="1628"/>
              <a:ext cx="20" cy="1"/>
            </a:xfrm>
            <a:custGeom>
              <a:avLst/>
              <a:gdLst>
                <a:gd name="T0" fmla="*/ 0 w 72"/>
                <a:gd name="T1" fmla="*/ 0 h 1"/>
                <a:gd name="T2" fmla="*/ 0 w 72"/>
                <a:gd name="T3" fmla="*/ 0 h 1"/>
                <a:gd name="T4" fmla="*/ 0 w 72"/>
                <a:gd name="T5" fmla="*/ 0 h 1"/>
                <a:gd name="T6" fmla="*/ 0 w 72"/>
                <a:gd name="T7" fmla="*/ 0 h 1"/>
                <a:gd name="T8" fmla="*/ 0 w 72"/>
                <a:gd name="T9" fmla="*/ 0 h 1"/>
                <a:gd name="T10" fmla="*/ 0 w 7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"/>
                <a:gd name="T20" fmla="*/ 72 w 7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">
                  <a:moveTo>
                    <a:pt x="0" y="0"/>
                  </a:moveTo>
                  <a:lnTo>
                    <a:pt x="7" y="0"/>
                  </a:lnTo>
                  <a:lnTo>
                    <a:pt x="24" y="0"/>
                  </a:lnTo>
                  <a:lnTo>
                    <a:pt x="42" y="0"/>
                  </a:lnTo>
                  <a:lnTo>
                    <a:pt x="59" y="0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873" y="1629"/>
              <a:ext cx="20" cy="1"/>
            </a:xfrm>
            <a:custGeom>
              <a:avLst/>
              <a:gdLst>
                <a:gd name="T0" fmla="*/ 0 w 72"/>
                <a:gd name="T1" fmla="*/ 0 h 1"/>
                <a:gd name="T2" fmla="*/ 0 w 72"/>
                <a:gd name="T3" fmla="*/ 0 h 1"/>
                <a:gd name="T4" fmla="*/ 0 w 72"/>
                <a:gd name="T5" fmla="*/ 0 h 1"/>
                <a:gd name="T6" fmla="*/ 0 w 72"/>
                <a:gd name="T7" fmla="*/ 0 h 1"/>
                <a:gd name="T8" fmla="*/ 0 w 72"/>
                <a:gd name="T9" fmla="*/ 0 h 1"/>
                <a:gd name="T10" fmla="*/ 0 w 7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"/>
                <a:gd name="T20" fmla="*/ 72 w 7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">
                  <a:moveTo>
                    <a:pt x="0" y="0"/>
                  </a:moveTo>
                  <a:lnTo>
                    <a:pt x="17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920" y="1629"/>
              <a:ext cx="20" cy="1"/>
            </a:xfrm>
            <a:custGeom>
              <a:avLst/>
              <a:gdLst>
                <a:gd name="T0" fmla="*/ 0 w 72"/>
                <a:gd name="T1" fmla="*/ 0 h 1"/>
                <a:gd name="T2" fmla="*/ 0 w 72"/>
                <a:gd name="T3" fmla="*/ 0 h 1"/>
                <a:gd name="T4" fmla="*/ 0 w 72"/>
                <a:gd name="T5" fmla="*/ 0 h 1"/>
                <a:gd name="T6" fmla="*/ 0 w 72"/>
                <a:gd name="T7" fmla="*/ 1 h 1"/>
                <a:gd name="T8" fmla="*/ 0 w 72"/>
                <a:gd name="T9" fmla="*/ 1 h 1"/>
                <a:gd name="T10" fmla="*/ 0 w 72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"/>
                <a:gd name="T20" fmla="*/ 72 w 7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">
                  <a:moveTo>
                    <a:pt x="0" y="0"/>
                  </a:moveTo>
                  <a:lnTo>
                    <a:pt x="5" y="0"/>
                  </a:lnTo>
                  <a:lnTo>
                    <a:pt x="22" y="0"/>
                  </a:lnTo>
                  <a:lnTo>
                    <a:pt x="40" y="1"/>
                  </a:lnTo>
                  <a:lnTo>
                    <a:pt x="57" y="1"/>
                  </a:lnTo>
                  <a:lnTo>
                    <a:pt x="72" y="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967" y="1630"/>
              <a:ext cx="20" cy="1"/>
            </a:xfrm>
            <a:custGeom>
              <a:avLst/>
              <a:gdLst>
                <a:gd name="T0" fmla="*/ 0 w 72"/>
                <a:gd name="T1" fmla="*/ 0 h 4"/>
                <a:gd name="T2" fmla="*/ 0 w 72"/>
                <a:gd name="T3" fmla="*/ 0 h 4"/>
                <a:gd name="T4" fmla="*/ 0 w 72"/>
                <a:gd name="T5" fmla="*/ 0 h 4"/>
                <a:gd name="T6" fmla="*/ 0 w 72"/>
                <a:gd name="T7" fmla="*/ 0 h 4"/>
                <a:gd name="T8" fmla="*/ 0 w 72"/>
                <a:gd name="T9" fmla="*/ 0 h 4"/>
                <a:gd name="T10" fmla="*/ 0 w 7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4"/>
                <a:gd name="T20" fmla="*/ 72 w 7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4">
                  <a:moveTo>
                    <a:pt x="0" y="0"/>
                  </a:moveTo>
                  <a:lnTo>
                    <a:pt x="10" y="1"/>
                  </a:lnTo>
                  <a:lnTo>
                    <a:pt x="28" y="2"/>
                  </a:lnTo>
                  <a:lnTo>
                    <a:pt x="45" y="3"/>
                  </a:lnTo>
                  <a:lnTo>
                    <a:pt x="63" y="4"/>
                  </a:lnTo>
                  <a:lnTo>
                    <a:pt x="72" y="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14" y="1634"/>
              <a:ext cx="20" cy="4"/>
            </a:xfrm>
            <a:custGeom>
              <a:avLst/>
              <a:gdLst>
                <a:gd name="T0" fmla="*/ 0 w 72"/>
                <a:gd name="T1" fmla="*/ 0 h 13"/>
                <a:gd name="T2" fmla="*/ 0 w 72"/>
                <a:gd name="T3" fmla="*/ 0 h 13"/>
                <a:gd name="T4" fmla="*/ 0 w 72"/>
                <a:gd name="T5" fmla="*/ 0 h 13"/>
                <a:gd name="T6" fmla="*/ 0 w 72"/>
                <a:gd name="T7" fmla="*/ 0 h 13"/>
                <a:gd name="T8" fmla="*/ 0 w 72"/>
                <a:gd name="T9" fmla="*/ 0 h 13"/>
                <a:gd name="T10" fmla="*/ 0 w 72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3"/>
                <a:gd name="T20" fmla="*/ 72 w 7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3">
                  <a:moveTo>
                    <a:pt x="0" y="0"/>
                  </a:moveTo>
                  <a:lnTo>
                    <a:pt x="16" y="2"/>
                  </a:lnTo>
                  <a:lnTo>
                    <a:pt x="33" y="5"/>
                  </a:lnTo>
                  <a:lnTo>
                    <a:pt x="51" y="8"/>
                  </a:lnTo>
                  <a:lnTo>
                    <a:pt x="68" y="12"/>
                  </a:lnTo>
                  <a:lnTo>
                    <a:pt x="72" y="1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061" y="1645"/>
              <a:ext cx="20" cy="9"/>
            </a:xfrm>
            <a:custGeom>
              <a:avLst/>
              <a:gdLst>
                <a:gd name="T0" fmla="*/ 0 w 72"/>
                <a:gd name="T1" fmla="*/ 0 h 32"/>
                <a:gd name="T2" fmla="*/ 0 w 72"/>
                <a:gd name="T3" fmla="*/ 0 h 32"/>
                <a:gd name="T4" fmla="*/ 0 w 72"/>
                <a:gd name="T5" fmla="*/ 0 h 32"/>
                <a:gd name="T6" fmla="*/ 0 w 72"/>
                <a:gd name="T7" fmla="*/ 0 h 32"/>
                <a:gd name="T8" fmla="*/ 0 w 72"/>
                <a:gd name="T9" fmla="*/ 0 h 32"/>
                <a:gd name="T10" fmla="*/ 0 w 7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32"/>
                <a:gd name="T20" fmla="*/ 72 w 7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32">
                  <a:moveTo>
                    <a:pt x="0" y="0"/>
                  </a:moveTo>
                  <a:lnTo>
                    <a:pt x="4" y="2"/>
                  </a:lnTo>
                  <a:lnTo>
                    <a:pt x="21" y="9"/>
                  </a:lnTo>
                  <a:lnTo>
                    <a:pt x="38" y="16"/>
                  </a:lnTo>
                  <a:lnTo>
                    <a:pt x="56" y="24"/>
                  </a:lnTo>
                  <a:lnTo>
                    <a:pt x="72" y="3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108" y="1671"/>
              <a:ext cx="20" cy="18"/>
            </a:xfrm>
            <a:custGeom>
              <a:avLst/>
              <a:gdLst>
                <a:gd name="T0" fmla="*/ 0 w 72"/>
                <a:gd name="T1" fmla="*/ 0 h 64"/>
                <a:gd name="T2" fmla="*/ 0 w 72"/>
                <a:gd name="T3" fmla="*/ 0 h 64"/>
                <a:gd name="T4" fmla="*/ 0 w 72"/>
                <a:gd name="T5" fmla="*/ 0 h 64"/>
                <a:gd name="T6" fmla="*/ 0 w 72"/>
                <a:gd name="T7" fmla="*/ 0 h 64"/>
                <a:gd name="T8" fmla="*/ 0 w 72"/>
                <a:gd name="T9" fmla="*/ 0 h 64"/>
                <a:gd name="T10" fmla="*/ 0 w 72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64"/>
                <a:gd name="T20" fmla="*/ 72 w 72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64">
                  <a:moveTo>
                    <a:pt x="0" y="0"/>
                  </a:moveTo>
                  <a:lnTo>
                    <a:pt x="9" y="7"/>
                  </a:lnTo>
                  <a:lnTo>
                    <a:pt x="26" y="22"/>
                  </a:lnTo>
                  <a:lnTo>
                    <a:pt x="44" y="37"/>
                  </a:lnTo>
                  <a:lnTo>
                    <a:pt x="61" y="53"/>
                  </a:lnTo>
                  <a:lnTo>
                    <a:pt x="72" y="6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152" y="1716"/>
              <a:ext cx="14" cy="20"/>
            </a:xfrm>
            <a:custGeom>
              <a:avLst/>
              <a:gdLst>
                <a:gd name="T0" fmla="*/ 0 w 52"/>
                <a:gd name="T1" fmla="*/ 0 h 72"/>
                <a:gd name="T2" fmla="*/ 0 w 52"/>
                <a:gd name="T3" fmla="*/ 0 h 72"/>
                <a:gd name="T4" fmla="*/ 0 w 52"/>
                <a:gd name="T5" fmla="*/ 0 h 72"/>
                <a:gd name="T6" fmla="*/ 0 w 52"/>
                <a:gd name="T7" fmla="*/ 0 h 72"/>
                <a:gd name="T8" fmla="*/ 0 w 5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72"/>
                <a:gd name="T17" fmla="*/ 52 w 5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72">
                  <a:moveTo>
                    <a:pt x="0" y="0"/>
                  </a:moveTo>
                  <a:lnTo>
                    <a:pt x="9" y="13"/>
                  </a:lnTo>
                  <a:lnTo>
                    <a:pt x="26" y="37"/>
                  </a:lnTo>
                  <a:lnTo>
                    <a:pt x="44" y="61"/>
                  </a:lnTo>
                  <a:lnTo>
                    <a:pt x="52" y="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83" y="1763"/>
              <a:ext cx="11" cy="20"/>
            </a:xfrm>
            <a:custGeom>
              <a:avLst/>
              <a:gdLst>
                <a:gd name="T0" fmla="*/ 0 w 40"/>
                <a:gd name="T1" fmla="*/ 0 h 72"/>
                <a:gd name="T2" fmla="*/ 0 w 40"/>
                <a:gd name="T3" fmla="*/ 0 h 72"/>
                <a:gd name="T4" fmla="*/ 0 w 40"/>
                <a:gd name="T5" fmla="*/ 0 h 72"/>
                <a:gd name="T6" fmla="*/ 0 w 40"/>
                <a:gd name="T7" fmla="*/ 0 h 72"/>
                <a:gd name="T8" fmla="*/ 0 w 40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2"/>
                <a:gd name="T17" fmla="*/ 40 w 40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2">
                  <a:moveTo>
                    <a:pt x="0" y="0"/>
                  </a:moveTo>
                  <a:lnTo>
                    <a:pt x="1" y="2"/>
                  </a:lnTo>
                  <a:lnTo>
                    <a:pt x="18" y="32"/>
                  </a:lnTo>
                  <a:lnTo>
                    <a:pt x="35" y="63"/>
                  </a:lnTo>
                  <a:lnTo>
                    <a:pt x="40" y="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09" y="1810"/>
              <a:ext cx="10" cy="20"/>
            </a:xfrm>
            <a:custGeom>
              <a:avLst/>
              <a:gdLst>
                <a:gd name="T0" fmla="*/ 0 w 36"/>
                <a:gd name="T1" fmla="*/ 0 h 72"/>
                <a:gd name="T2" fmla="*/ 0 w 36"/>
                <a:gd name="T3" fmla="*/ 0 h 72"/>
                <a:gd name="T4" fmla="*/ 0 w 36"/>
                <a:gd name="T5" fmla="*/ 0 h 72"/>
                <a:gd name="T6" fmla="*/ 0 w 36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72"/>
                <a:gd name="T14" fmla="*/ 36 w 36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72">
                  <a:moveTo>
                    <a:pt x="0" y="0"/>
                  </a:moveTo>
                  <a:lnTo>
                    <a:pt x="12" y="25"/>
                  </a:lnTo>
                  <a:lnTo>
                    <a:pt x="30" y="60"/>
                  </a:lnTo>
                  <a:lnTo>
                    <a:pt x="36" y="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32" y="1857"/>
              <a:ext cx="10" cy="20"/>
            </a:xfrm>
            <a:custGeom>
              <a:avLst/>
              <a:gdLst>
                <a:gd name="T0" fmla="*/ 0 w 36"/>
                <a:gd name="T1" fmla="*/ 0 h 72"/>
                <a:gd name="T2" fmla="*/ 0 w 36"/>
                <a:gd name="T3" fmla="*/ 0 h 72"/>
                <a:gd name="T4" fmla="*/ 0 w 36"/>
                <a:gd name="T5" fmla="*/ 0 h 72"/>
                <a:gd name="T6" fmla="*/ 0 w 36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72"/>
                <a:gd name="T14" fmla="*/ 36 w 36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72">
                  <a:moveTo>
                    <a:pt x="0" y="0"/>
                  </a:moveTo>
                  <a:lnTo>
                    <a:pt x="16" y="31"/>
                  </a:lnTo>
                  <a:lnTo>
                    <a:pt x="33" y="67"/>
                  </a:lnTo>
                  <a:lnTo>
                    <a:pt x="36" y="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256" y="1904"/>
              <a:ext cx="10" cy="20"/>
            </a:xfrm>
            <a:custGeom>
              <a:avLst/>
              <a:gdLst>
                <a:gd name="T0" fmla="*/ 0 w 38"/>
                <a:gd name="T1" fmla="*/ 0 h 72"/>
                <a:gd name="T2" fmla="*/ 0 w 38"/>
                <a:gd name="T3" fmla="*/ 0 h 72"/>
                <a:gd name="T4" fmla="*/ 0 w 38"/>
                <a:gd name="T5" fmla="*/ 0 h 72"/>
                <a:gd name="T6" fmla="*/ 0 w 38"/>
                <a:gd name="T7" fmla="*/ 0 h 72"/>
                <a:gd name="T8" fmla="*/ 0 w 3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72"/>
                <a:gd name="T17" fmla="*/ 38 w 3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72">
                  <a:moveTo>
                    <a:pt x="0" y="0"/>
                  </a:moveTo>
                  <a:lnTo>
                    <a:pt x="2" y="3"/>
                  </a:lnTo>
                  <a:lnTo>
                    <a:pt x="19" y="37"/>
                  </a:lnTo>
                  <a:lnTo>
                    <a:pt x="36" y="70"/>
                  </a:lnTo>
                  <a:lnTo>
                    <a:pt x="38" y="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81" y="1951"/>
              <a:ext cx="12" cy="20"/>
            </a:xfrm>
            <a:custGeom>
              <a:avLst/>
              <a:gdLst>
                <a:gd name="T0" fmla="*/ 0 w 45"/>
                <a:gd name="T1" fmla="*/ 0 h 72"/>
                <a:gd name="T2" fmla="*/ 0 w 45"/>
                <a:gd name="T3" fmla="*/ 0 h 72"/>
                <a:gd name="T4" fmla="*/ 0 w 45"/>
                <a:gd name="T5" fmla="*/ 0 h 72"/>
                <a:gd name="T6" fmla="*/ 0 w 4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72"/>
                <a:gd name="T14" fmla="*/ 45 w 4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72">
                  <a:moveTo>
                    <a:pt x="0" y="0"/>
                  </a:moveTo>
                  <a:lnTo>
                    <a:pt x="15" y="26"/>
                  </a:lnTo>
                  <a:lnTo>
                    <a:pt x="32" y="54"/>
                  </a:lnTo>
                  <a:lnTo>
                    <a:pt x="45" y="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314" y="1998"/>
              <a:ext cx="20" cy="15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0 h 57"/>
                <a:gd name="T4" fmla="*/ 0 w 72"/>
                <a:gd name="T5" fmla="*/ 0 h 57"/>
                <a:gd name="T6" fmla="*/ 0 w 72"/>
                <a:gd name="T7" fmla="*/ 0 h 57"/>
                <a:gd name="T8" fmla="*/ 0 w 72"/>
                <a:gd name="T9" fmla="*/ 0 h 57"/>
                <a:gd name="T10" fmla="*/ 0 w 72"/>
                <a:gd name="T11" fmla="*/ 0 h 57"/>
                <a:gd name="T12" fmla="*/ 0 w 72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57"/>
                <a:gd name="T23" fmla="*/ 72 w 72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57">
                  <a:moveTo>
                    <a:pt x="0" y="0"/>
                  </a:moveTo>
                  <a:lnTo>
                    <a:pt x="0" y="0"/>
                  </a:lnTo>
                  <a:lnTo>
                    <a:pt x="18" y="17"/>
                  </a:lnTo>
                  <a:lnTo>
                    <a:pt x="35" y="33"/>
                  </a:lnTo>
                  <a:lnTo>
                    <a:pt x="53" y="46"/>
                  </a:lnTo>
                  <a:lnTo>
                    <a:pt x="70" y="56"/>
                  </a:lnTo>
                  <a:lnTo>
                    <a:pt x="72" y="5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361" y="2008"/>
              <a:ext cx="20" cy="10"/>
            </a:xfrm>
            <a:custGeom>
              <a:avLst/>
              <a:gdLst>
                <a:gd name="T0" fmla="*/ 0 w 72"/>
                <a:gd name="T1" fmla="*/ 0 h 35"/>
                <a:gd name="T2" fmla="*/ 0 w 72"/>
                <a:gd name="T3" fmla="*/ 0 h 35"/>
                <a:gd name="T4" fmla="*/ 0 w 72"/>
                <a:gd name="T5" fmla="*/ 0 h 35"/>
                <a:gd name="T6" fmla="*/ 0 w 72"/>
                <a:gd name="T7" fmla="*/ 0 h 35"/>
                <a:gd name="T8" fmla="*/ 0 w 72"/>
                <a:gd name="T9" fmla="*/ 0 h 35"/>
                <a:gd name="T10" fmla="*/ 0 w 72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35"/>
                <a:gd name="T20" fmla="*/ 72 w 72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35">
                  <a:moveTo>
                    <a:pt x="0" y="35"/>
                  </a:moveTo>
                  <a:lnTo>
                    <a:pt x="6" y="34"/>
                  </a:lnTo>
                  <a:lnTo>
                    <a:pt x="23" y="28"/>
                  </a:lnTo>
                  <a:lnTo>
                    <a:pt x="41" y="19"/>
                  </a:lnTo>
                  <a:lnTo>
                    <a:pt x="58" y="10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405" y="1962"/>
              <a:ext cx="14" cy="20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72"/>
                <a:gd name="T17" fmla="*/ 49 w 49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72">
                  <a:moveTo>
                    <a:pt x="0" y="72"/>
                  </a:moveTo>
                  <a:lnTo>
                    <a:pt x="4" y="66"/>
                  </a:lnTo>
                  <a:lnTo>
                    <a:pt x="21" y="41"/>
                  </a:lnTo>
                  <a:lnTo>
                    <a:pt x="39" y="15"/>
                  </a:lnTo>
                  <a:lnTo>
                    <a:pt x="4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434" y="1915"/>
              <a:ext cx="10" cy="20"/>
            </a:xfrm>
            <a:custGeom>
              <a:avLst/>
              <a:gdLst>
                <a:gd name="T0" fmla="*/ 0 w 38"/>
                <a:gd name="T1" fmla="*/ 0 h 72"/>
                <a:gd name="T2" fmla="*/ 0 w 38"/>
                <a:gd name="T3" fmla="*/ 0 h 72"/>
                <a:gd name="T4" fmla="*/ 0 w 38"/>
                <a:gd name="T5" fmla="*/ 0 h 72"/>
                <a:gd name="T6" fmla="*/ 0 w 38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2"/>
                <a:gd name="T14" fmla="*/ 38 w 38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2">
                  <a:moveTo>
                    <a:pt x="0" y="72"/>
                  </a:moveTo>
                  <a:lnTo>
                    <a:pt x="4" y="64"/>
                  </a:lnTo>
                  <a:lnTo>
                    <a:pt x="22" y="31"/>
                  </a:lnTo>
                  <a:lnTo>
                    <a:pt x="3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458" y="1868"/>
              <a:ext cx="10" cy="20"/>
            </a:xfrm>
            <a:custGeom>
              <a:avLst/>
              <a:gdLst>
                <a:gd name="T0" fmla="*/ 0 w 36"/>
                <a:gd name="T1" fmla="*/ 0 h 72"/>
                <a:gd name="T2" fmla="*/ 0 w 36"/>
                <a:gd name="T3" fmla="*/ 0 h 72"/>
                <a:gd name="T4" fmla="*/ 0 w 36"/>
                <a:gd name="T5" fmla="*/ 0 h 72"/>
                <a:gd name="T6" fmla="*/ 0 w 36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72"/>
                <a:gd name="T14" fmla="*/ 36 w 36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72">
                  <a:moveTo>
                    <a:pt x="0" y="72"/>
                  </a:moveTo>
                  <a:lnTo>
                    <a:pt x="4" y="63"/>
                  </a:lnTo>
                  <a:lnTo>
                    <a:pt x="22" y="28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481" y="1821"/>
              <a:ext cx="10" cy="20"/>
            </a:xfrm>
            <a:custGeom>
              <a:avLst/>
              <a:gdLst>
                <a:gd name="T0" fmla="*/ 0 w 36"/>
                <a:gd name="T1" fmla="*/ 0 h 72"/>
                <a:gd name="T2" fmla="*/ 0 w 36"/>
                <a:gd name="T3" fmla="*/ 0 h 72"/>
                <a:gd name="T4" fmla="*/ 0 w 36"/>
                <a:gd name="T5" fmla="*/ 0 h 72"/>
                <a:gd name="T6" fmla="*/ 0 w 36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72"/>
                <a:gd name="T14" fmla="*/ 36 w 36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72">
                  <a:moveTo>
                    <a:pt x="0" y="72"/>
                  </a:moveTo>
                  <a:lnTo>
                    <a:pt x="9" y="55"/>
                  </a:lnTo>
                  <a:lnTo>
                    <a:pt x="26" y="21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505" y="1774"/>
              <a:ext cx="12" cy="20"/>
            </a:xfrm>
            <a:custGeom>
              <a:avLst/>
              <a:gdLst>
                <a:gd name="T0" fmla="*/ 0 w 40"/>
                <a:gd name="T1" fmla="*/ 0 h 72"/>
                <a:gd name="T2" fmla="*/ 0 w 40"/>
                <a:gd name="T3" fmla="*/ 0 h 72"/>
                <a:gd name="T4" fmla="*/ 0 w 40"/>
                <a:gd name="T5" fmla="*/ 0 h 72"/>
                <a:gd name="T6" fmla="*/ 0 w 40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2"/>
                <a:gd name="T14" fmla="*/ 40 w 40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2">
                  <a:moveTo>
                    <a:pt x="0" y="72"/>
                  </a:moveTo>
                  <a:lnTo>
                    <a:pt x="8" y="56"/>
                  </a:lnTo>
                  <a:lnTo>
                    <a:pt x="26" y="24"/>
                  </a:lnTo>
                  <a:lnTo>
                    <a:pt x="4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532" y="1727"/>
              <a:ext cx="14" cy="20"/>
            </a:xfrm>
            <a:custGeom>
              <a:avLst/>
              <a:gdLst>
                <a:gd name="T0" fmla="*/ 0 w 50"/>
                <a:gd name="T1" fmla="*/ 0 h 72"/>
                <a:gd name="T2" fmla="*/ 0 w 50"/>
                <a:gd name="T3" fmla="*/ 0 h 72"/>
                <a:gd name="T4" fmla="*/ 0 w 50"/>
                <a:gd name="T5" fmla="*/ 0 h 72"/>
                <a:gd name="T6" fmla="*/ 0 w 50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72"/>
                <a:gd name="T14" fmla="*/ 50 w 50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72">
                  <a:moveTo>
                    <a:pt x="0" y="72"/>
                  </a:moveTo>
                  <a:lnTo>
                    <a:pt x="16" y="48"/>
                  </a:lnTo>
                  <a:lnTo>
                    <a:pt x="33" y="22"/>
                  </a:lnTo>
                  <a:lnTo>
                    <a:pt x="5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67" y="1681"/>
              <a:ext cx="20" cy="19"/>
            </a:xfrm>
            <a:custGeom>
              <a:avLst/>
              <a:gdLst>
                <a:gd name="T0" fmla="*/ 0 w 69"/>
                <a:gd name="T1" fmla="*/ 0 h 70"/>
                <a:gd name="T2" fmla="*/ 0 w 69"/>
                <a:gd name="T3" fmla="*/ 0 h 70"/>
                <a:gd name="T4" fmla="*/ 0 w 69"/>
                <a:gd name="T5" fmla="*/ 0 h 70"/>
                <a:gd name="T6" fmla="*/ 0 w 69"/>
                <a:gd name="T7" fmla="*/ 0 h 70"/>
                <a:gd name="T8" fmla="*/ 0 w 69"/>
                <a:gd name="T9" fmla="*/ 0 h 70"/>
                <a:gd name="T10" fmla="*/ 0 w 69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70"/>
                <a:gd name="T20" fmla="*/ 69 w 69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70">
                  <a:moveTo>
                    <a:pt x="0" y="70"/>
                  </a:moveTo>
                  <a:lnTo>
                    <a:pt x="12" y="56"/>
                  </a:lnTo>
                  <a:lnTo>
                    <a:pt x="29" y="38"/>
                  </a:lnTo>
                  <a:lnTo>
                    <a:pt x="47" y="20"/>
                  </a:lnTo>
                  <a:lnTo>
                    <a:pt x="64" y="4"/>
                  </a:lnTo>
                  <a:lnTo>
                    <a:pt x="6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614" y="1650"/>
              <a:ext cx="20" cy="10"/>
            </a:xfrm>
            <a:custGeom>
              <a:avLst/>
              <a:gdLst>
                <a:gd name="T0" fmla="*/ 0 w 72"/>
                <a:gd name="T1" fmla="*/ 0 h 37"/>
                <a:gd name="T2" fmla="*/ 0 w 72"/>
                <a:gd name="T3" fmla="*/ 0 h 37"/>
                <a:gd name="T4" fmla="*/ 0 w 72"/>
                <a:gd name="T5" fmla="*/ 0 h 37"/>
                <a:gd name="T6" fmla="*/ 0 w 72"/>
                <a:gd name="T7" fmla="*/ 0 h 37"/>
                <a:gd name="T8" fmla="*/ 0 w 72"/>
                <a:gd name="T9" fmla="*/ 0 h 37"/>
                <a:gd name="T10" fmla="*/ 0 w 72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37"/>
                <a:gd name="T20" fmla="*/ 72 w 72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37">
                  <a:moveTo>
                    <a:pt x="0" y="37"/>
                  </a:moveTo>
                  <a:lnTo>
                    <a:pt x="3" y="36"/>
                  </a:lnTo>
                  <a:lnTo>
                    <a:pt x="20" y="26"/>
                  </a:lnTo>
                  <a:lnTo>
                    <a:pt x="38" y="16"/>
                  </a:lnTo>
                  <a:lnTo>
                    <a:pt x="55" y="8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660" y="1636"/>
              <a:ext cx="20" cy="5"/>
            </a:xfrm>
            <a:custGeom>
              <a:avLst/>
              <a:gdLst>
                <a:gd name="T0" fmla="*/ 0 w 72"/>
                <a:gd name="T1" fmla="*/ 0 h 17"/>
                <a:gd name="T2" fmla="*/ 0 w 72"/>
                <a:gd name="T3" fmla="*/ 0 h 17"/>
                <a:gd name="T4" fmla="*/ 0 w 72"/>
                <a:gd name="T5" fmla="*/ 0 h 17"/>
                <a:gd name="T6" fmla="*/ 0 w 72"/>
                <a:gd name="T7" fmla="*/ 0 h 17"/>
                <a:gd name="T8" fmla="*/ 0 w 72"/>
                <a:gd name="T9" fmla="*/ 0 h 17"/>
                <a:gd name="T10" fmla="*/ 0 w 72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7"/>
                <a:gd name="T20" fmla="*/ 72 w 7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7">
                  <a:moveTo>
                    <a:pt x="0" y="17"/>
                  </a:moveTo>
                  <a:lnTo>
                    <a:pt x="8" y="14"/>
                  </a:lnTo>
                  <a:lnTo>
                    <a:pt x="26" y="10"/>
                  </a:lnTo>
                  <a:lnTo>
                    <a:pt x="43" y="6"/>
                  </a:lnTo>
                  <a:lnTo>
                    <a:pt x="60" y="2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707" y="1631"/>
              <a:ext cx="20" cy="1"/>
            </a:xfrm>
            <a:custGeom>
              <a:avLst/>
              <a:gdLst>
                <a:gd name="T0" fmla="*/ 0 w 72"/>
                <a:gd name="T1" fmla="*/ 0 h 5"/>
                <a:gd name="T2" fmla="*/ 0 w 72"/>
                <a:gd name="T3" fmla="*/ 0 h 5"/>
                <a:gd name="T4" fmla="*/ 0 w 72"/>
                <a:gd name="T5" fmla="*/ 0 h 5"/>
                <a:gd name="T6" fmla="*/ 0 w 72"/>
                <a:gd name="T7" fmla="*/ 0 h 5"/>
                <a:gd name="T8" fmla="*/ 0 w 72"/>
                <a:gd name="T9" fmla="*/ 0 h 5"/>
                <a:gd name="T10" fmla="*/ 0 w 7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5"/>
                <a:gd name="T20" fmla="*/ 72 w 7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5">
                  <a:moveTo>
                    <a:pt x="0" y="5"/>
                  </a:moveTo>
                  <a:lnTo>
                    <a:pt x="14" y="4"/>
                  </a:lnTo>
                  <a:lnTo>
                    <a:pt x="31" y="2"/>
                  </a:lnTo>
                  <a:lnTo>
                    <a:pt x="48" y="1"/>
                  </a:lnTo>
                  <a:lnTo>
                    <a:pt x="66" y="0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754" y="1629"/>
              <a:ext cx="20" cy="1"/>
            </a:xfrm>
            <a:custGeom>
              <a:avLst/>
              <a:gdLst>
                <a:gd name="T0" fmla="*/ 0 w 72"/>
                <a:gd name="T1" fmla="*/ 1 h 1"/>
                <a:gd name="T2" fmla="*/ 0 w 72"/>
                <a:gd name="T3" fmla="*/ 1 h 1"/>
                <a:gd name="T4" fmla="*/ 0 w 72"/>
                <a:gd name="T5" fmla="*/ 1 h 1"/>
                <a:gd name="T6" fmla="*/ 0 w 72"/>
                <a:gd name="T7" fmla="*/ 0 h 1"/>
                <a:gd name="T8" fmla="*/ 0 w 72"/>
                <a:gd name="T9" fmla="*/ 0 h 1"/>
                <a:gd name="T10" fmla="*/ 0 w 72"/>
                <a:gd name="T11" fmla="*/ 0 h 1"/>
                <a:gd name="T12" fmla="*/ 0 w 7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1"/>
                <a:gd name="T23" fmla="*/ 72 w 7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1">
                  <a:moveTo>
                    <a:pt x="0" y="1"/>
                  </a:moveTo>
                  <a:lnTo>
                    <a:pt x="2" y="1"/>
                  </a:lnTo>
                  <a:lnTo>
                    <a:pt x="19" y="1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801" y="1629"/>
              <a:ext cx="20" cy="1"/>
            </a:xfrm>
            <a:custGeom>
              <a:avLst/>
              <a:gdLst>
                <a:gd name="T0" fmla="*/ 0 w 72"/>
                <a:gd name="T1" fmla="*/ 0 h 1"/>
                <a:gd name="T2" fmla="*/ 0 w 72"/>
                <a:gd name="T3" fmla="*/ 0 h 1"/>
                <a:gd name="T4" fmla="*/ 0 w 72"/>
                <a:gd name="T5" fmla="*/ 0 h 1"/>
                <a:gd name="T6" fmla="*/ 0 w 72"/>
                <a:gd name="T7" fmla="*/ 0 h 1"/>
                <a:gd name="T8" fmla="*/ 0 w 72"/>
                <a:gd name="T9" fmla="*/ 0 h 1"/>
                <a:gd name="T10" fmla="*/ 0 w 7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"/>
                <a:gd name="T20" fmla="*/ 72 w 7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">
                  <a:moveTo>
                    <a:pt x="0" y="0"/>
                  </a:moveTo>
                  <a:lnTo>
                    <a:pt x="7" y="0"/>
                  </a:lnTo>
                  <a:lnTo>
                    <a:pt x="24" y="0"/>
                  </a:lnTo>
                  <a:lnTo>
                    <a:pt x="42" y="0"/>
                  </a:lnTo>
                  <a:lnTo>
                    <a:pt x="59" y="0"/>
                  </a:lnTo>
                  <a:lnTo>
                    <a:pt x="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873" y="1255"/>
              <a:ext cx="964" cy="747"/>
            </a:xfrm>
            <a:custGeom>
              <a:avLst/>
              <a:gdLst>
                <a:gd name="T0" fmla="*/ 15 w 964"/>
                <a:gd name="T1" fmla="*/ 373 h 747"/>
                <a:gd name="T2" fmla="*/ 35 w 964"/>
                <a:gd name="T3" fmla="*/ 374 h 747"/>
                <a:gd name="T4" fmla="*/ 54 w 964"/>
                <a:gd name="T5" fmla="*/ 374 h 747"/>
                <a:gd name="T6" fmla="*/ 73 w 964"/>
                <a:gd name="T7" fmla="*/ 374 h 747"/>
                <a:gd name="T8" fmla="*/ 93 w 964"/>
                <a:gd name="T9" fmla="*/ 373 h 747"/>
                <a:gd name="T10" fmla="*/ 112 w 964"/>
                <a:gd name="T11" fmla="*/ 371 h 747"/>
                <a:gd name="T12" fmla="*/ 131 w 964"/>
                <a:gd name="T13" fmla="*/ 370 h 747"/>
                <a:gd name="T14" fmla="*/ 151 w 964"/>
                <a:gd name="T15" fmla="*/ 371 h 747"/>
                <a:gd name="T16" fmla="*/ 170 w 964"/>
                <a:gd name="T17" fmla="*/ 380 h 747"/>
                <a:gd name="T18" fmla="*/ 190 w 964"/>
                <a:gd name="T19" fmla="*/ 391 h 747"/>
                <a:gd name="T20" fmla="*/ 209 w 964"/>
                <a:gd name="T21" fmla="*/ 388 h 747"/>
                <a:gd name="T22" fmla="*/ 228 w 964"/>
                <a:gd name="T23" fmla="*/ 361 h 747"/>
                <a:gd name="T24" fmla="*/ 248 w 964"/>
                <a:gd name="T25" fmla="*/ 323 h 747"/>
                <a:gd name="T26" fmla="*/ 267 w 964"/>
                <a:gd name="T27" fmla="*/ 315 h 747"/>
                <a:gd name="T28" fmla="*/ 286 w 964"/>
                <a:gd name="T29" fmla="*/ 375 h 747"/>
                <a:gd name="T30" fmla="*/ 306 w 964"/>
                <a:gd name="T31" fmla="*/ 477 h 747"/>
                <a:gd name="T32" fmla="*/ 325 w 964"/>
                <a:gd name="T33" fmla="*/ 526 h 747"/>
                <a:gd name="T34" fmla="*/ 345 w 964"/>
                <a:gd name="T35" fmla="*/ 433 h 747"/>
                <a:gd name="T36" fmla="*/ 364 w 964"/>
                <a:gd name="T37" fmla="*/ 233 h 747"/>
                <a:gd name="T38" fmla="*/ 383 w 964"/>
                <a:gd name="T39" fmla="*/ 97 h 747"/>
                <a:gd name="T40" fmla="*/ 403 w 964"/>
                <a:gd name="T41" fmla="*/ 191 h 747"/>
                <a:gd name="T42" fmla="*/ 422 w 964"/>
                <a:gd name="T43" fmla="*/ 481 h 747"/>
                <a:gd name="T44" fmla="*/ 441 w 964"/>
                <a:gd name="T45" fmla="*/ 725 h 747"/>
                <a:gd name="T46" fmla="*/ 461 w 964"/>
                <a:gd name="T47" fmla="*/ 685 h 747"/>
                <a:gd name="T48" fmla="*/ 480 w 964"/>
                <a:gd name="T49" fmla="*/ 374 h 747"/>
                <a:gd name="T50" fmla="*/ 499 w 964"/>
                <a:gd name="T51" fmla="*/ 62 h 747"/>
                <a:gd name="T52" fmla="*/ 519 w 964"/>
                <a:gd name="T53" fmla="*/ 22 h 747"/>
                <a:gd name="T54" fmla="*/ 538 w 964"/>
                <a:gd name="T55" fmla="*/ 266 h 747"/>
                <a:gd name="T56" fmla="*/ 558 w 964"/>
                <a:gd name="T57" fmla="*/ 556 h 747"/>
                <a:gd name="T58" fmla="*/ 577 w 964"/>
                <a:gd name="T59" fmla="*/ 650 h 747"/>
                <a:gd name="T60" fmla="*/ 596 w 964"/>
                <a:gd name="T61" fmla="*/ 514 h 747"/>
                <a:gd name="T62" fmla="*/ 616 w 964"/>
                <a:gd name="T63" fmla="*/ 314 h 747"/>
                <a:gd name="T64" fmla="*/ 635 w 964"/>
                <a:gd name="T65" fmla="*/ 221 h 747"/>
                <a:gd name="T66" fmla="*/ 654 w 964"/>
                <a:gd name="T67" fmla="*/ 270 h 747"/>
                <a:gd name="T68" fmla="*/ 674 w 964"/>
                <a:gd name="T69" fmla="*/ 372 h 747"/>
                <a:gd name="T70" fmla="*/ 693 w 964"/>
                <a:gd name="T71" fmla="*/ 432 h 747"/>
                <a:gd name="T72" fmla="*/ 712 w 964"/>
                <a:gd name="T73" fmla="*/ 424 h 747"/>
                <a:gd name="T74" fmla="*/ 732 w 964"/>
                <a:gd name="T75" fmla="*/ 386 h 747"/>
                <a:gd name="T76" fmla="*/ 751 w 964"/>
                <a:gd name="T77" fmla="*/ 359 h 747"/>
                <a:gd name="T78" fmla="*/ 771 w 964"/>
                <a:gd name="T79" fmla="*/ 356 h 747"/>
                <a:gd name="T80" fmla="*/ 790 w 964"/>
                <a:gd name="T81" fmla="*/ 367 h 747"/>
                <a:gd name="T82" fmla="*/ 809 w 964"/>
                <a:gd name="T83" fmla="*/ 376 h 747"/>
                <a:gd name="T84" fmla="*/ 829 w 964"/>
                <a:gd name="T85" fmla="*/ 378 h 747"/>
                <a:gd name="T86" fmla="*/ 848 w 964"/>
                <a:gd name="T87" fmla="*/ 376 h 747"/>
                <a:gd name="T88" fmla="*/ 867 w 964"/>
                <a:gd name="T89" fmla="*/ 374 h 747"/>
                <a:gd name="T90" fmla="*/ 887 w 964"/>
                <a:gd name="T91" fmla="*/ 373 h 747"/>
                <a:gd name="T92" fmla="*/ 906 w 964"/>
                <a:gd name="T93" fmla="*/ 373 h 747"/>
                <a:gd name="T94" fmla="*/ 925 w 964"/>
                <a:gd name="T95" fmla="*/ 373 h 747"/>
                <a:gd name="T96" fmla="*/ 945 w 964"/>
                <a:gd name="T97" fmla="*/ 374 h 747"/>
                <a:gd name="T98" fmla="*/ 964 w 964"/>
                <a:gd name="T99" fmla="*/ 374 h 7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4"/>
                <a:gd name="T151" fmla="*/ 0 h 747"/>
                <a:gd name="T152" fmla="*/ 964 w 964"/>
                <a:gd name="T153" fmla="*/ 747 h 7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4" h="747">
                  <a:moveTo>
                    <a:pt x="0" y="373"/>
                  </a:moveTo>
                  <a:lnTo>
                    <a:pt x="5" y="373"/>
                  </a:lnTo>
                  <a:lnTo>
                    <a:pt x="10" y="373"/>
                  </a:lnTo>
                  <a:lnTo>
                    <a:pt x="15" y="373"/>
                  </a:lnTo>
                  <a:lnTo>
                    <a:pt x="20" y="373"/>
                  </a:lnTo>
                  <a:lnTo>
                    <a:pt x="25" y="373"/>
                  </a:lnTo>
                  <a:lnTo>
                    <a:pt x="30" y="374"/>
                  </a:lnTo>
                  <a:lnTo>
                    <a:pt x="35" y="374"/>
                  </a:lnTo>
                  <a:lnTo>
                    <a:pt x="39" y="374"/>
                  </a:lnTo>
                  <a:lnTo>
                    <a:pt x="44" y="374"/>
                  </a:lnTo>
                  <a:lnTo>
                    <a:pt x="49" y="374"/>
                  </a:lnTo>
                  <a:lnTo>
                    <a:pt x="54" y="374"/>
                  </a:lnTo>
                  <a:lnTo>
                    <a:pt x="59" y="374"/>
                  </a:lnTo>
                  <a:lnTo>
                    <a:pt x="63" y="374"/>
                  </a:lnTo>
                  <a:lnTo>
                    <a:pt x="68" y="374"/>
                  </a:lnTo>
                  <a:lnTo>
                    <a:pt x="73" y="374"/>
                  </a:lnTo>
                  <a:lnTo>
                    <a:pt x="78" y="374"/>
                  </a:lnTo>
                  <a:lnTo>
                    <a:pt x="83" y="374"/>
                  </a:lnTo>
                  <a:lnTo>
                    <a:pt x="88" y="374"/>
                  </a:lnTo>
                  <a:lnTo>
                    <a:pt x="93" y="373"/>
                  </a:lnTo>
                  <a:lnTo>
                    <a:pt x="97" y="373"/>
                  </a:lnTo>
                  <a:lnTo>
                    <a:pt x="102" y="373"/>
                  </a:lnTo>
                  <a:lnTo>
                    <a:pt x="107" y="372"/>
                  </a:lnTo>
                  <a:lnTo>
                    <a:pt x="112" y="371"/>
                  </a:lnTo>
                  <a:lnTo>
                    <a:pt x="117" y="371"/>
                  </a:lnTo>
                  <a:lnTo>
                    <a:pt x="122" y="370"/>
                  </a:lnTo>
                  <a:lnTo>
                    <a:pt x="127" y="370"/>
                  </a:lnTo>
                  <a:lnTo>
                    <a:pt x="131" y="370"/>
                  </a:lnTo>
                  <a:lnTo>
                    <a:pt x="136" y="369"/>
                  </a:lnTo>
                  <a:lnTo>
                    <a:pt x="141" y="370"/>
                  </a:lnTo>
                  <a:lnTo>
                    <a:pt x="146" y="370"/>
                  </a:lnTo>
                  <a:lnTo>
                    <a:pt x="151" y="371"/>
                  </a:lnTo>
                  <a:lnTo>
                    <a:pt x="156" y="373"/>
                  </a:lnTo>
                  <a:lnTo>
                    <a:pt x="160" y="375"/>
                  </a:lnTo>
                  <a:lnTo>
                    <a:pt x="165" y="378"/>
                  </a:lnTo>
                  <a:lnTo>
                    <a:pt x="170" y="380"/>
                  </a:lnTo>
                  <a:lnTo>
                    <a:pt x="175" y="383"/>
                  </a:lnTo>
                  <a:lnTo>
                    <a:pt x="180" y="386"/>
                  </a:lnTo>
                  <a:lnTo>
                    <a:pt x="185" y="389"/>
                  </a:lnTo>
                  <a:lnTo>
                    <a:pt x="190" y="391"/>
                  </a:lnTo>
                  <a:lnTo>
                    <a:pt x="194" y="392"/>
                  </a:lnTo>
                  <a:lnTo>
                    <a:pt x="199" y="392"/>
                  </a:lnTo>
                  <a:lnTo>
                    <a:pt x="204" y="391"/>
                  </a:lnTo>
                  <a:lnTo>
                    <a:pt x="209" y="388"/>
                  </a:lnTo>
                  <a:lnTo>
                    <a:pt x="214" y="384"/>
                  </a:lnTo>
                  <a:lnTo>
                    <a:pt x="218" y="378"/>
                  </a:lnTo>
                  <a:lnTo>
                    <a:pt x="223" y="370"/>
                  </a:lnTo>
                  <a:lnTo>
                    <a:pt x="228" y="361"/>
                  </a:lnTo>
                  <a:lnTo>
                    <a:pt x="233" y="351"/>
                  </a:lnTo>
                  <a:lnTo>
                    <a:pt x="238" y="341"/>
                  </a:lnTo>
                  <a:lnTo>
                    <a:pt x="243" y="331"/>
                  </a:lnTo>
                  <a:lnTo>
                    <a:pt x="248" y="323"/>
                  </a:lnTo>
                  <a:lnTo>
                    <a:pt x="252" y="316"/>
                  </a:lnTo>
                  <a:lnTo>
                    <a:pt x="257" y="312"/>
                  </a:lnTo>
                  <a:lnTo>
                    <a:pt x="262" y="311"/>
                  </a:lnTo>
                  <a:lnTo>
                    <a:pt x="267" y="315"/>
                  </a:lnTo>
                  <a:lnTo>
                    <a:pt x="272" y="323"/>
                  </a:lnTo>
                  <a:lnTo>
                    <a:pt x="277" y="336"/>
                  </a:lnTo>
                  <a:lnTo>
                    <a:pt x="281" y="353"/>
                  </a:lnTo>
                  <a:lnTo>
                    <a:pt x="286" y="375"/>
                  </a:lnTo>
                  <a:lnTo>
                    <a:pt x="291" y="399"/>
                  </a:lnTo>
                  <a:lnTo>
                    <a:pt x="296" y="425"/>
                  </a:lnTo>
                  <a:lnTo>
                    <a:pt x="301" y="452"/>
                  </a:lnTo>
                  <a:lnTo>
                    <a:pt x="306" y="477"/>
                  </a:lnTo>
                  <a:lnTo>
                    <a:pt x="311" y="499"/>
                  </a:lnTo>
                  <a:lnTo>
                    <a:pt x="315" y="516"/>
                  </a:lnTo>
                  <a:lnTo>
                    <a:pt x="320" y="525"/>
                  </a:lnTo>
                  <a:lnTo>
                    <a:pt x="325" y="526"/>
                  </a:lnTo>
                  <a:lnTo>
                    <a:pt x="330" y="518"/>
                  </a:lnTo>
                  <a:lnTo>
                    <a:pt x="335" y="499"/>
                  </a:lnTo>
                  <a:lnTo>
                    <a:pt x="340" y="471"/>
                  </a:lnTo>
                  <a:lnTo>
                    <a:pt x="345" y="433"/>
                  </a:lnTo>
                  <a:lnTo>
                    <a:pt x="349" y="388"/>
                  </a:lnTo>
                  <a:lnTo>
                    <a:pt x="354" y="338"/>
                  </a:lnTo>
                  <a:lnTo>
                    <a:pt x="359" y="285"/>
                  </a:lnTo>
                  <a:lnTo>
                    <a:pt x="364" y="233"/>
                  </a:lnTo>
                  <a:lnTo>
                    <a:pt x="369" y="185"/>
                  </a:lnTo>
                  <a:lnTo>
                    <a:pt x="373" y="144"/>
                  </a:lnTo>
                  <a:lnTo>
                    <a:pt x="378" y="114"/>
                  </a:lnTo>
                  <a:lnTo>
                    <a:pt x="383" y="97"/>
                  </a:lnTo>
                  <a:lnTo>
                    <a:pt x="388" y="96"/>
                  </a:lnTo>
                  <a:lnTo>
                    <a:pt x="393" y="111"/>
                  </a:lnTo>
                  <a:lnTo>
                    <a:pt x="398" y="143"/>
                  </a:lnTo>
                  <a:lnTo>
                    <a:pt x="403" y="191"/>
                  </a:lnTo>
                  <a:lnTo>
                    <a:pt x="407" y="252"/>
                  </a:lnTo>
                  <a:lnTo>
                    <a:pt x="412" y="323"/>
                  </a:lnTo>
                  <a:lnTo>
                    <a:pt x="417" y="401"/>
                  </a:lnTo>
                  <a:lnTo>
                    <a:pt x="422" y="481"/>
                  </a:lnTo>
                  <a:lnTo>
                    <a:pt x="427" y="558"/>
                  </a:lnTo>
                  <a:lnTo>
                    <a:pt x="432" y="627"/>
                  </a:lnTo>
                  <a:lnTo>
                    <a:pt x="436" y="684"/>
                  </a:lnTo>
                  <a:lnTo>
                    <a:pt x="441" y="725"/>
                  </a:lnTo>
                  <a:lnTo>
                    <a:pt x="446" y="746"/>
                  </a:lnTo>
                  <a:lnTo>
                    <a:pt x="451" y="747"/>
                  </a:lnTo>
                  <a:lnTo>
                    <a:pt x="456" y="726"/>
                  </a:lnTo>
                  <a:lnTo>
                    <a:pt x="461" y="685"/>
                  </a:lnTo>
                  <a:lnTo>
                    <a:pt x="466" y="625"/>
                  </a:lnTo>
                  <a:lnTo>
                    <a:pt x="470" y="550"/>
                  </a:lnTo>
                  <a:lnTo>
                    <a:pt x="475" y="465"/>
                  </a:lnTo>
                  <a:lnTo>
                    <a:pt x="480" y="374"/>
                  </a:lnTo>
                  <a:lnTo>
                    <a:pt x="485" y="283"/>
                  </a:lnTo>
                  <a:lnTo>
                    <a:pt x="490" y="197"/>
                  </a:lnTo>
                  <a:lnTo>
                    <a:pt x="494" y="122"/>
                  </a:lnTo>
                  <a:lnTo>
                    <a:pt x="499" y="62"/>
                  </a:lnTo>
                  <a:lnTo>
                    <a:pt x="504" y="21"/>
                  </a:lnTo>
                  <a:lnTo>
                    <a:pt x="509" y="0"/>
                  </a:lnTo>
                  <a:lnTo>
                    <a:pt x="514" y="1"/>
                  </a:lnTo>
                  <a:lnTo>
                    <a:pt x="519" y="22"/>
                  </a:lnTo>
                  <a:lnTo>
                    <a:pt x="524" y="63"/>
                  </a:lnTo>
                  <a:lnTo>
                    <a:pt x="528" y="120"/>
                  </a:lnTo>
                  <a:lnTo>
                    <a:pt x="533" y="189"/>
                  </a:lnTo>
                  <a:lnTo>
                    <a:pt x="538" y="266"/>
                  </a:lnTo>
                  <a:lnTo>
                    <a:pt x="543" y="346"/>
                  </a:lnTo>
                  <a:lnTo>
                    <a:pt x="548" y="424"/>
                  </a:lnTo>
                  <a:lnTo>
                    <a:pt x="553" y="495"/>
                  </a:lnTo>
                  <a:lnTo>
                    <a:pt x="558" y="556"/>
                  </a:lnTo>
                  <a:lnTo>
                    <a:pt x="562" y="604"/>
                  </a:lnTo>
                  <a:lnTo>
                    <a:pt x="567" y="636"/>
                  </a:lnTo>
                  <a:lnTo>
                    <a:pt x="572" y="651"/>
                  </a:lnTo>
                  <a:lnTo>
                    <a:pt x="577" y="650"/>
                  </a:lnTo>
                  <a:lnTo>
                    <a:pt x="582" y="633"/>
                  </a:lnTo>
                  <a:lnTo>
                    <a:pt x="587" y="603"/>
                  </a:lnTo>
                  <a:lnTo>
                    <a:pt x="591" y="563"/>
                  </a:lnTo>
                  <a:lnTo>
                    <a:pt x="596" y="514"/>
                  </a:lnTo>
                  <a:lnTo>
                    <a:pt x="601" y="462"/>
                  </a:lnTo>
                  <a:lnTo>
                    <a:pt x="606" y="409"/>
                  </a:lnTo>
                  <a:lnTo>
                    <a:pt x="611" y="359"/>
                  </a:lnTo>
                  <a:lnTo>
                    <a:pt x="616" y="314"/>
                  </a:lnTo>
                  <a:lnTo>
                    <a:pt x="621" y="276"/>
                  </a:lnTo>
                  <a:lnTo>
                    <a:pt x="625" y="248"/>
                  </a:lnTo>
                  <a:lnTo>
                    <a:pt x="630" y="230"/>
                  </a:lnTo>
                  <a:lnTo>
                    <a:pt x="635" y="221"/>
                  </a:lnTo>
                  <a:lnTo>
                    <a:pt x="640" y="222"/>
                  </a:lnTo>
                  <a:lnTo>
                    <a:pt x="645" y="231"/>
                  </a:lnTo>
                  <a:lnTo>
                    <a:pt x="649" y="248"/>
                  </a:lnTo>
                  <a:lnTo>
                    <a:pt x="654" y="270"/>
                  </a:lnTo>
                  <a:lnTo>
                    <a:pt x="659" y="295"/>
                  </a:lnTo>
                  <a:lnTo>
                    <a:pt x="664" y="322"/>
                  </a:lnTo>
                  <a:lnTo>
                    <a:pt x="669" y="348"/>
                  </a:lnTo>
                  <a:lnTo>
                    <a:pt x="674" y="372"/>
                  </a:lnTo>
                  <a:lnTo>
                    <a:pt x="679" y="394"/>
                  </a:lnTo>
                  <a:lnTo>
                    <a:pt x="683" y="411"/>
                  </a:lnTo>
                  <a:lnTo>
                    <a:pt x="688" y="424"/>
                  </a:lnTo>
                  <a:lnTo>
                    <a:pt x="693" y="432"/>
                  </a:lnTo>
                  <a:lnTo>
                    <a:pt x="698" y="436"/>
                  </a:lnTo>
                  <a:lnTo>
                    <a:pt x="703" y="435"/>
                  </a:lnTo>
                  <a:lnTo>
                    <a:pt x="708" y="431"/>
                  </a:lnTo>
                  <a:lnTo>
                    <a:pt x="712" y="424"/>
                  </a:lnTo>
                  <a:lnTo>
                    <a:pt x="717" y="416"/>
                  </a:lnTo>
                  <a:lnTo>
                    <a:pt x="722" y="406"/>
                  </a:lnTo>
                  <a:lnTo>
                    <a:pt x="727" y="396"/>
                  </a:lnTo>
                  <a:lnTo>
                    <a:pt x="732" y="386"/>
                  </a:lnTo>
                  <a:lnTo>
                    <a:pt x="737" y="377"/>
                  </a:lnTo>
                  <a:lnTo>
                    <a:pt x="742" y="369"/>
                  </a:lnTo>
                  <a:lnTo>
                    <a:pt x="746" y="363"/>
                  </a:lnTo>
                  <a:lnTo>
                    <a:pt x="751" y="359"/>
                  </a:lnTo>
                  <a:lnTo>
                    <a:pt x="756" y="356"/>
                  </a:lnTo>
                  <a:lnTo>
                    <a:pt x="761" y="355"/>
                  </a:lnTo>
                  <a:lnTo>
                    <a:pt x="766" y="355"/>
                  </a:lnTo>
                  <a:lnTo>
                    <a:pt x="771" y="356"/>
                  </a:lnTo>
                  <a:lnTo>
                    <a:pt x="776" y="358"/>
                  </a:lnTo>
                  <a:lnTo>
                    <a:pt x="780" y="361"/>
                  </a:lnTo>
                  <a:lnTo>
                    <a:pt x="785" y="364"/>
                  </a:lnTo>
                  <a:lnTo>
                    <a:pt x="790" y="367"/>
                  </a:lnTo>
                  <a:lnTo>
                    <a:pt x="795" y="370"/>
                  </a:lnTo>
                  <a:lnTo>
                    <a:pt x="800" y="372"/>
                  </a:lnTo>
                  <a:lnTo>
                    <a:pt x="804" y="374"/>
                  </a:lnTo>
                  <a:lnTo>
                    <a:pt x="809" y="376"/>
                  </a:lnTo>
                  <a:lnTo>
                    <a:pt x="814" y="377"/>
                  </a:lnTo>
                  <a:lnTo>
                    <a:pt x="819" y="378"/>
                  </a:lnTo>
                  <a:lnTo>
                    <a:pt x="824" y="378"/>
                  </a:lnTo>
                  <a:lnTo>
                    <a:pt x="829" y="378"/>
                  </a:lnTo>
                  <a:lnTo>
                    <a:pt x="834" y="377"/>
                  </a:lnTo>
                  <a:lnTo>
                    <a:pt x="839" y="377"/>
                  </a:lnTo>
                  <a:lnTo>
                    <a:pt x="843" y="376"/>
                  </a:lnTo>
                  <a:lnTo>
                    <a:pt x="848" y="376"/>
                  </a:lnTo>
                  <a:lnTo>
                    <a:pt x="853" y="375"/>
                  </a:lnTo>
                  <a:lnTo>
                    <a:pt x="858" y="375"/>
                  </a:lnTo>
                  <a:lnTo>
                    <a:pt x="863" y="374"/>
                  </a:lnTo>
                  <a:lnTo>
                    <a:pt x="867" y="374"/>
                  </a:lnTo>
                  <a:lnTo>
                    <a:pt x="872" y="373"/>
                  </a:lnTo>
                  <a:lnTo>
                    <a:pt x="877" y="373"/>
                  </a:lnTo>
                  <a:lnTo>
                    <a:pt x="882" y="373"/>
                  </a:lnTo>
                  <a:lnTo>
                    <a:pt x="887" y="373"/>
                  </a:lnTo>
                  <a:lnTo>
                    <a:pt x="892" y="373"/>
                  </a:lnTo>
                  <a:lnTo>
                    <a:pt x="897" y="373"/>
                  </a:lnTo>
                  <a:lnTo>
                    <a:pt x="901" y="373"/>
                  </a:lnTo>
                  <a:lnTo>
                    <a:pt x="906" y="373"/>
                  </a:lnTo>
                  <a:lnTo>
                    <a:pt x="911" y="373"/>
                  </a:lnTo>
                  <a:lnTo>
                    <a:pt x="916" y="373"/>
                  </a:lnTo>
                  <a:lnTo>
                    <a:pt x="921" y="373"/>
                  </a:lnTo>
                  <a:lnTo>
                    <a:pt x="925" y="373"/>
                  </a:lnTo>
                  <a:lnTo>
                    <a:pt x="930" y="373"/>
                  </a:lnTo>
                  <a:lnTo>
                    <a:pt x="935" y="374"/>
                  </a:lnTo>
                  <a:lnTo>
                    <a:pt x="940" y="374"/>
                  </a:lnTo>
                  <a:lnTo>
                    <a:pt x="945" y="374"/>
                  </a:lnTo>
                  <a:lnTo>
                    <a:pt x="950" y="374"/>
                  </a:lnTo>
                  <a:lnTo>
                    <a:pt x="955" y="374"/>
                  </a:lnTo>
                  <a:lnTo>
                    <a:pt x="960" y="374"/>
                  </a:lnTo>
                  <a:lnTo>
                    <a:pt x="964" y="374"/>
                  </a:lnTo>
                </a:path>
              </a:pathLst>
            </a:custGeom>
            <a:noFill/>
            <a:ln w="800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2359" y="1628"/>
              <a:ext cx="18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600" b="0">
                  <a:latin typeface="Arial" pitchFamily="34" charset="0"/>
                </a:rPr>
                <a:t> </a:t>
              </a:r>
              <a:endParaRPr lang="en-US" sz="1400">
                <a:latin typeface="Arial" pitchFamily="34" charset="0"/>
              </a:endParaRPr>
            </a:p>
          </p:txBody>
        </p:sp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576" y="672"/>
              <a:ext cx="3570" cy="1710"/>
              <a:chOff x="172" y="830"/>
              <a:chExt cx="3570" cy="1710"/>
            </a:xfrm>
          </p:grpSpPr>
          <p:pic>
            <p:nvPicPr>
              <p:cNvPr id="60" name="Picture 5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37" y="1220"/>
                <a:ext cx="1397" cy="113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sp>
            <p:nvSpPr>
              <p:cNvPr id="61" name="Line 60"/>
              <p:cNvSpPr>
                <a:spLocks noChangeShapeType="1"/>
              </p:cNvSpPr>
              <p:nvPr/>
            </p:nvSpPr>
            <p:spPr bwMode="auto">
              <a:xfrm flipV="1">
                <a:off x="1949" y="2190"/>
                <a:ext cx="0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61"/>
              <p:cNvSpPr>
                <a:spLocks noChangeShapeType="1"/>
              </p:cNvSpPr>
              <p:nvPr/>
            </p:nvSpPr>
            <p:spPr bwMode="auto">
              <a:xfrm flipH="1">
                <a:off x="1979" y="2282"/>
                <a:ext cx="21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62"/>
              <p:cNvSpPr>
                <a:spLocks noChangeShapeType="1"/>
              </p:cNvSpPr>
              <p:nvPr/>
            </p:nvSpPr>
            <p:spPr bwMode="auto">
              <a:xfrm flipH="1" flipV="1">
                <a:off x="3046" y="1110"/>
                <a:ext cx="0" cy="2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63"/>
              <p:cNvSpPr>
                <a:spLocks noChangeShapeType="1"/>
              </p:cNvSpPr>
              <p:nvPr/>
            </p:nvSpPr>
            <p:spPr bwMode="auto">
              <a:xfrm flipH="1" flipV="1">
                <a:off x="3095" y="1341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64"/>
              <p:cNvSpPr>
                <a:spLocks noChangeShapeType="1"/>
              </p:cNvSpPr>
              <p:nvPr/>
            </p:nvSpPr>
            <p:spPr bwMode="auto">
              <a:xfrm flipV="1">
                <a:off x="3104" y="1241"/>
                <a:ext cx="214" cy="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65"/>
              <p:cNvSpPr>
                <a:spLocks noChangeShapeType="1"/>
              </p:cNvSpPr>
              <p:nvPr/>
            </p:nvSpPr>
            <p:spPr bwMode="auto">
              <a:xfrm flipH="1" flipV="1">
                <a:off x="3323" y="1106"/>
                <a:ext cx="0" cy="1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66"/>
              <p:cNvSpPr txBox="1">
                <a:spLocks noChangeArrowheads="1"/>
              </p:cNvSpPr>
              <p:nvPr/>
            </p:nvSpPr>
            <p:spPr bwMode="auto">
              <a:xfrm>
                <a:off x="2937" y="1007"/>
                <a:ext cx="483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b="0" dirty="0" smtClean="0">
                    <a:latin typeface="Symbol" pitchFamily="18" charset="2"/>
                  </a:rPr>
                  <a:t> 2Df</a:t>
                </a:r>
                <a:endParaRPr lang="en-US" sz="1600" b="0" dirty="0">
                  <a:latin typeface="Arial" pitchFamily="34" charset="0"/>
                </a:endParaRPr>
              </a:p>
            </p:txBody>
          </p:sp>
          <p:sp>
            <p:nvSpPr>
              <p:cNvPr id="68" name="Line 67"/>
              <p:cNvSpPr>
                <a:spLocks noChangeShapeType="1"/>
              </p:cNvSpPr>
              <p:nvPr/>
            </p:nvSpPr>
            <p:spPr bwMode="auto">
              <a:xfrm>
                <a:off x="2878" y="1169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68"/>
              <p:cNvSpPr>
                <a:spLocks noChangeShapeType="1"/>
              </p:cNvSpPr>
              <p:nvPr/>
            </p:nvSpPr>
            <p:spPr bwMode="auto">
              <a:xfrm flipH="1">
                <a:off x="3353" y="1169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70" name="Object 69"/>
              <p:cNvGraphicFramePr>
                <a:graphicFrameLocks noChangeAspect="1"/>
              </p:cNvGraphicFramePr>
              <p:nvPr/>
            </p:nvGraphicFramePr>
            <p:xfrm>
              <a:off x="172" y="1212"/>
              <a:ext cx="1382" cy="1147"/>
            </p:xfrm>
            <a:graphic>
              <a:graphicData uri="http://schemas.openxmlformats.org/presentationml/2006/ole">
                <p:oleObj spid="_x0000_s26626" name="Graph" r:id="rId4" imgW="3047040" imgH="2530080" progId="Origin50.Graph">
                  <p:embed/>
                </p:oleObj>
              </a:graphicData>
            </a:graphic>
          </p:graphicFrame>
          <p:sp>
            <p:nvSpPr>
              <p:cNvPr id="71" name="Line 70"/>
              <p:cNvSpPr>
                <a:spLocks noChangeShapeType="1"/>
              </p:cNvSpPr>
              <p:nvPr/>
            </p:nvSpPr>
            <p:spPr bwMode="auto">
              <a:xfrm>
                <a:off x="2504" y="1785"/>
                <a:ext cx="10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" name="Group 71"/>
              <p:cNvGrpSpPr>
                <a:grpSpLocks/>
              </p:cNvGrpSpPr>
              <p:nvPr/>
            </p:nvGrpSpPr>
            <p:grpSpPr bwMode="auto">
              <a:xfrm>
                <a:off x="2418" y="1728"/>
                <a:ext cx="104" cy="116"/>
                <a:chOff x="2984" y="1400"/>
                <a:chExt cx="104" cy="116"/>
              </a:xfrm>
            </p:grpSpPr>
            <p:sp>
              <p:nvSpPr>
                <p:cNvPr id="93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3040" y="1400"/>
                  <a:ext cx="48" cy="1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2984" y="1400"/>
                  <a:ext cx="48" cy="1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3" name="Line 74"/>
              <p:cNvSpPr>
                <a:spLocks noChangeShapeType="1"/>
              </p:cNvSpPr>
              <p:nvPr/>
            </p:nvSpPr>
            <p:spPr bwMode="auto">
              <a:xfrm flipH="1" flipV="1">
                <a:off x="411" y="1784"/>
                <a:ext cx="903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75"/>
              <p:cNvSpPr>
                <a:spLocks noChangeShapeType="1"/>
              </p:cNvSpPr>
              <p:nvPr/>
            </p:nvSpPr>
            <p:spPr bwMode="auto">
              <a:xfrm flipV="1">
                <a:off x="356" y="1272"/>
                <a:ext cx="0" cy="5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76"/>
              <p:cNvSpPr>
                <a:spLocks noChangeShapeType="1"/>
              </p:cNvSpPr>
              <p:nvPr/>
            </p:nvSpPr>
            <p:spPr bwMode="auto">
              <a:xfrm flipV="1">
                <a:off x="3029" y="2190"/>
                <a:ext cx="0" cy="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77"/>
              <p:cNvSpPr>
                <a:spLocks noChangeShapeType="1"/>
              </p:cNvSpPr>
              <p:nvPr/>
            </p:nvSpPr>
            <p:spPr bwMode="auto">
              <a:xfrm flipV="1">
                <a:off x="2797" y="2282"/>
                <a:ext cx="2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Text Box 78"/>
              <p:cNvSpPr txBox="1">
                <a:spLocks noChangeArrowheads="1"/>
              </p:cNvSpPr>
              <p:nvPr/>
            </p:nvSpPr>
            <p:spPr bwMode="auto">
              <a:xfrm>
                <a:off x="2175" y="2007"/>
                <a:ext cx="642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1800" b="0">
                    <a:latin typeface="Symbol" pitchFamily="18" charset="2"/>
                  </a:rPr>
                  <a:t>t</a:t>
                </a:r>
                <a:r>
                  <a:rPr lang="en-US" sz="1600" b="0" baseline="-25000">
                    <a:latin typeface="Arial" pitchFamily="34" charset="0"/>
                  </a:rPr>
                  <a:t>r</a:t>
                </a:r>
                <a:r>
                  <a:rPr lang="en-US" sz="1600" b="0" baseline="-25000">
                    <a:latin typeface="Symbol" pitchFamily="18" charset="2"/>
                  </a:rPr>
                  <a:t>.</a:t>
                </a:r>
                <a:r>
                  <a:rPr lang="en-US" sz="1600" b="0" baseline="-25000">
                    <a:latin typeface="Arial" pitchFamily="34" charset="0"/>
                  </a:rPr>
                  <a:t>t</a:t>
                </a:r>
                <a:r>
                  <a:rPr lang="en-US" sz="1600" b="0">
                    <a:latin typeface="Arial" pitchFamily="34" charset="0"/>
                  </a:rPr>
                  <a:t>  = 1/f</a:t>
                </a:r>
                <a:r>
                  <a:rPr lang="en-US" sz="1600" b="0" baseline="-25000">
                    <a:latin typeface="Arial" pitchFamily="34" charset="0"/>
                  </a:rPr>
                  <a:t>r</a:t>
                </a:r>
                <a:endParaRPr lang="en-US" sz="1600" b="0">
                  <a:latin typeface="Arial" pitchFamily="34" charset="0"/>
                </a:endParaRPr>
              </a:p>
            </p:txBody>
          </p:sp>
          <p:sp>
            <p:nvSpPr>
              <p:cNvPr id="78" name="Text Box 79"/>
              <p:cNvSpPr txBox="1">
                <a:spLocks noChangeArrowheads="1"/>
              </p:cNvSpPr>
              <p:nvPr/>
            </p:nvSpPr>
            <p:spPr bwMode="auto">
              <a:xfrm>
                <a:off x="3537" y="1640"/>
                <a:ext cx="205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b="0" i="1">
                    <a:latin typeface="Arial" pitchFamily="34" charset="0"/>
                  </a:rPr>
                  <a:t>t</a:t>
                </a:r>
              </a:p>
            </p:txBody>
          </p:sp>
          <p:sp>
            <p:nvSpPr>
              <p:cNvPr id="79" name="Text Box 80"/>
              <p:cNvSpPr txBox="1">
                <a:spLocks noChangeArrowheads="1"/>
              </p:cNvSpPr>
              <p:nvPr/>
            </p:nvSpPr>
            <p:spPr bwMode="auto">
              <a:xfrm>
                <a:off x="184" y="1021"/>
                <a:ext cx="436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 b="0" i="1">
                    <a:latin typeface="Helvetica"/>
                  </a:rPr>
                  <a:t>E</a:t>
                </a:r>
                <a:r>
                  <a:rPr lang="en-US" sz="1600" b="0">
                    <a:latin typeface="Helvetica"/>
                  </a:rPr>
                  <a:t>(</a:t>
                </a:r>
                <a:r>
                  <a:rPr lang="en-US" sz="1600" b="0" i="1">
                    <a:latin typeface="Helvetica"/>
                  </a:rPr>
                  <a:t>t</a:t>
                </a:r>
                <a:r>
                  <a:rPr lang="en-US" sz="1600" b="0">
                    <a:latin typeface="Helvetica"/>
                  </a:rPr>
                  <a:t>)</a:t>
                </a:r>
              </a:p>
            </p:txBody>
          </p:sp>
          <p:sp>
            <p:nvSpPr>
              <p:cNvPr id="80" name="Text Box 81"/>
              <p:cNvSpPr txBox="1">
                <a:spLocks noChangeArrowheads="1"/>
              </p:cNvSpPr>
              <p:nvPr/>
            </p:nvSpPr>
            <p:spPr bwMode="auto">
              <a:xfrm>
                <a:off x="273" y="830"/>
                <a:ext cx="1548" cy="32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b="0">
                    <a:latin typeface="Arial" pitchFamily="34" charset="0"/>
                  </a:rPr>
                  <a:t>Time domain</a:t>
                </a:r>
              </a:p>
            </p:txBody>
          </p:sp>
          <p:sp>
            <p:nvSpPr>
              <p:cNvPr id="81" name="Line 82"/>
              <p:cNvSpPr>
                <a:spLocks noChangeShapeType="1"/>
              </p:cNvSpPr>
              <p:nvPr/>
            </p:nvSpPr>
            <p:spPr bwMode="auto">
              <a:xfrm flipH="1" flipV="1">
                <a:off x="1365" y="1784"/>
                <a:ext cx="1071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" name="Group 83"/>
              <p:cNvGrpSpPr>
                <a:grpSpLocks/>
              </p:cNvGrpSpPr>
              <p:nvPr/>
            </p:nvGrpSpPr>
            <p:grpSpPr bwMode="auto">
              <a:xfrm>
                <a:off x="1278" y="1734"/>
                <a:ext cx="104" cy="116"/>
                <a:chOff x="2984" y="1400"/>
                <a:chExt cx="104" cy="116"/>
              </a:xfrm>
            </p:grpSpPr>
            <p:sp>
              <p:nvSpPr>
                <p:cNvPr id="91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3040" y="1400"/>
                  <a:ext cx="48" cy="1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984" y="1400"/>
                  <a:ext cx="48" cy="1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86"/>
              <p:cNvGrpSpPr>
                <a:grpSpLocks/>
              </p:cNvGrpSpPr>
              <p:nvPr/>
            </p:nvGrpSpPr>
            <p:grpSpPr bwMode="auto">
              <a:xfrm>
                <a:off x="1774" y="998"/>
                <a:ext cx="570" cy="400"/>
                <a:chOff x="3295" y="1315"/>
                <a:chExt cx="570" cy="400"/>
              </a:xfrm>
            </p:grpSpPr>
            <p:sp>
              <p:nvSpPr>
                <p:cNvPr id="84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3463" y="1413"/>
                  <a:ext cx="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88"/>
                <p:cNvSpPr>
                  <a:spLocks noChangeShapeType="1"/>
                </p:cNvSpPr>
                <p:nvPr/>
              </p:nvSpPr>
              <p:spPr bwMode="auto">
                <a:xfrm flipH="1" flipV="1">
                  <a:off x="3502" y="1638"/>
                  <a:ext cx="0" cy="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3502" y="1549"/>
                  <a:ext cx="195" cy="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Line 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97" y="1409"/>
                  <a:ext cx="0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400" y="1315"/>
                  <a:ext cx="352" cy="2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sz="1600" b="0">
                      <a:latin typeface="Symbol" pitchFamily="18" charset="2"/>
                    </a:rPr>
                    <a:t>Df</a:t>
                  </a:r>
                  <a:endParaRPr lang="en-US" sz="1600" b="0">
                    <a:latin typeface="Arial" pitchFamily="34" charset="0"/>
                  </a:endParaRPr>
                </a:p>
              </p:txBody>
            </p:sp>
            <p:sp>
              <p:nvSpPr>
                <p:cNvPr id="89" name="Line 92"/>
                <p:cNvSpPr>
                  <a:spLocks noChangeShapeType="1"/>
                </p:cNvSpPr>
                <p:nvPr/>
              </p:nvSpPr>
              <p:spPr bwMode="auto">
                <a:xfrm>
                  <a:off x="3295" y="1472"/>
                  <a:ext cx="16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3703" y="1472"/>
                  <a:ext cx="16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5486400" y="6321425"/>
            <a:ext cx="31115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D. J. Jones, et al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Science 288, 635 (2000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188" name="Group 70"/>
          <p:cNvGrpSpPr>
            <a:grpSpLocks/>
          </p:cNvGrpSpPr>
          <p:nvPr/>
        </p:nvGrpSpPr>
        <p:grpSpPr bwMode="auto">
          <a:xfrm>
            <a:off x="4678362" y="3886200"/>
            <a:ext cx="4465638" cy="2076450"/>
            <a:chOff x="567" y="2169"/>
            <a:chExt cx="3569" cy="1500"/>
          </a:xfrm>
        </p:grpSpPr>
        <p:sp>
          <p:nvSpPr>
            <p:cNvPr id="189" name="Text Box 71"/>
            <p:cNvSpPr txBox="1">
              <a:spLocks noChangeArrowheads="1"/>
            </p:cNvSpPr>
            <p:nvPr/>
          </p:nvSpPr>
          <p:spPr bwMode="auto">
            <a:xfrm>
              <a:off x="627" y="2169"/>
              <a:ext cx="154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0" dirty="0">
                  <a:latin typeface="Helvetica"/>
                </a:rPr>
                <a:t>Frequency domain</a:t>
              </a:r>
            </a:p>
          </p:txBody>
        </p:sp>
        <p:sp>
          <p:nvSpPr>
            <p:cNvPr id="190" name="Text Box 72"/>
            <p:cNvSpPr txBox="1">
              <a:spLocks noChangeArrowheads="1"/>
            </p:cNvSpPr>
            <p:nvPr/>
          </p:nvSpPr>
          <p:spPr bwMode="auto">
            <a:xfrm>
              <a:off x="704" y="333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0">
                  <a:latin typeface="Helvetica"/>
                </a:rPr>
                <a:t>0</a:t>
              </a:r>
            </a:p>
          </p:txBody>
        </p:sp>
        <p:sp>
          <p:nvSpPr>
            <p:cNvPr id="191" name="Text Box 73"/>
            <p:cNvSpPr txBox="1">
              <a:spLocks noChangeArrowheads="1"/>
            </p:cNvSpPr>
            <p:nvPr/>
          </p:nvSpPr>
          <p:spPr bwMode="auto">
            <a:xfrm>
              <a:off x="2500" y="3323"/>
              <a:ext cx="1484" cy="34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400">
                  <a:latin typeface="Arial" pitchFamily="34" charset="0"/>
                </a:rPr>
                <a:t>f</a:t>
              </a:r>
              <a:r>
                <a:rPr lang="en-US" sz="2400" baseline="-25000">
                  <a:latin typeface="Arial" pitchFamily="34" charset="0"/>
                </a:rPr>
                <a:t>n </a:t>
              </a:r>
              <a:r>
                <a:rPr lang="en-US" sz="2400">
                  <a:latin typeface="Arial" pitchFamily="34" charset="0"/>
                </a:rPr>
                <a:t>= nf</a:t>
              </a:r>
              <a:r>
                <a:rPr lang="en-US" sz="2400" baseline="-25000">
                  <a:latin typeface="Arial" pitchFamily="34" charset="0"/>
                </a:rPr>
                <a:t>r</a:t>
              </a:r>
              <a:r>
                <a:rPr lang="en-US" sz="2400">
                  <a:latin typeface="Arial" pitchFamily="34" charset="0"/>
                </a:rPr>
                <a:t> + f</a:t>
              </a:r>
              <a:r>
                <a:rPr lang="en-US" sz="2400" baseline="-25000">
                  <a:latin typeface="Arial" pitchFamily="34" charset="0"/>
                </a:rPr>
                <a:t>o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192" name="Line 74"/>
            <p:cNvSpPr>
              <a:spLocks noChangeShapeType="1"/>
            </p:cNvSpPr>
            <p:nvPr/>
          </p:nvSpPr>
          <p:spPr bwMode="auto">
            <a:xfrm flipV="1">
              <a:off x="797" y="2595"/>
              <a:ext cx="0" cy="7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Text Box 75"/>
            <p:cNvSpPr txBox="1">
              <a:spLocks noChangeArrowheads="1"/>
            </p:cNvSpPr>
            <p:nvPr/>
          </p:nvSpPr>
          <p:spPr bwMode="auto">
            <a:xfrm>
              <a:off x="567" y="2739"/>
              <a:ext cx="2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i="1">
                  <a:latin typeface="Arial" pitchFamily="34" charset="0"/>
                </a:rPr>
                <a:t>I</a:t>
              </a:r>
              <a:r>
                <a:rPr lang="en-US" sz="1600" b="0">
                  <a:latin typeface="Arial" pitchFamily="34" charset="0"/>
                </a:rPr>
                <a:t>(</a:t>
              </a:r>
              <a:r>
                <a:rPr lang="en-US" sz="1600" b="0" i="1">
                  <a:latin typeface="Arial" pitchFamily="34" charset="0"/>
                </a:rPr>
                <a:t>f</a:t>
              </a:r>
              <a:r>
                <a:rPr lang="en-US" sz="1600" b="0">
                  <a:latin typeface="Arial" pitchFamily="34" charset="0"/>
                </a:rPr>
                <a:t>)</a:t>
              </a:r>
            </a:p>
          </p:txBody>
        </p:sp>
        <p:sp>
          <p:nvSpPr>
            <p:cNvPr id="194" name="Line 76"/>
            <p:cNvSpPr>
              <a:spLocks noChangeShapeType="1"/>
            </p:cNvSpPr>
            <p:nvPr/>
          </p:nvSpPr>
          <p:spPr bwMode="auto">
            <a:xfrm flipV="1">
              <a:off x="1544" y="2833"/>
              <a:ext cx="0" cy="51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Line 77"/>
            <p:cNvSpPr>
              <a:spLocks noChangeShapeType="1"/>
            </p:cNvSpPr>
            <p:nvPr/>
          </p:nvSpPr>
          <p:spPr bwMode="auto">
            <a:xfrm flipV="1">
              <a:off x="1378" y="2831"/>
              <a:ext cx="0" cy="51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Text Box 78"/>
            <p:cNvSpPr txBox="1">
              <a:spLocks noChangeArrowheads="1"/>
            </p:cNvSpPr>
            <p:nvPr/>
          </p:nvSpPr>
          <p:spPr bwMode="auto">
            <a:xfrm>
              <a:off x="3984" y="3238"/>
              <a:ext cx="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i="1">
                  <a:latin typeface="Helvetica"/>
                </a:rPr>
                <a:t>f</a:t>
              </a:r>
            </a:p>
          </p:txBody>
        </p:sp>
        <p:sp>
          <p:nvSpPr>
            <p:cNvPr id="197" name="Line 79"/>
            <p:cNvSpPr>
              <a:spLocks noChangeShapeType="1"/>
            </p:cNvSpPr>
            <p:nvPr/>
          </p:nvSpPr>
          <p:spPr bwMode="auto">
            <a:xfrm>
              <a:off x="2423" y="2816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Line 80"/>
            <p:cNvSpPr>
              <a:spLocks noChangeShapeType="1"/>
            </p:cNvSpPr>
            <p:nvPr/>
          </p:nvSpPr>
          <p:spPr bwMode="auto">
            <a:xfrm flipH="1" flipV="1">
              <a:off x="2069" y="3152"/>
              <a:ext cx="0" cy="197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81"/>
            <p:cNvSpPr>
              <a:spLocks noChangeShapeType="1"/>
            </p:cNvSpPr>
            <p:nvPr/>
          </p:nvSpPr>
          <p:spPr bwMode="auto">
            <a:xfrm flipV="1">
              <a:off x="2410" y="2672"/>
              <a:ext cx="0" cy="677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Line 82"/>
            <p:cNvSpPr>
              <a:spLocks noChangeShapeType="1"/>
            </p:cNvSpPr>
            <p:nvPr/>
          </p:nvSpPr>
          <p:spPr bwMode="auto">
            <a:xfrm flipV="1">
              <a:off x="2749" y="2506"/>
              <a:ext cx="0" cy="843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Line 83"/>
            <p:cNvSpPr>
              <a:spLocks noChangeShapeType="1"/>
            </p:cNvSpPr>
            <p:nvPr/>
          </p:nvSpPr>
          <p:spPr bwMode="auto">
            <a:xfrm flipV="1">
              <a:off x="3090" y="3058"/>
              <a:ext cx="0" cy="295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84"/>
            <p:cNvSpPr>
              <a:spLocks noChangeShapeType="1"/>
            </p:cNvSpPr>
            <p:nvPr/>
          </p:nvSpPr>
          <p:spPr bwMode="auto">
            <a:xfrm flipV="1">
              <a:off x="2925" y="2822"/>
              <a:ext cx="0" cy="527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85"/>
            <p:cNvSpPr>
              <a:spLocks noChangeShapeType="1"/>
            </p:cNvSpPr>
            <p:nvPr/>
          </p:nvSpPr>
          <p:spPr bwMode="auto">
            <a:xfrm flipV="1">
              <a:off x="2590" y="2410"/>
              <a:ext cx="0" cy="93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86"/>
            <p:cNvSpPr>
              <a:spLocks noChangeShapeType="1"/>
            </p:cNvSpPr>
            <p:nvPr/>
          </p:nvSpPr>
          <p:spPr bwMode="auto">
            <a:xfrm flipV="1">
              <a:off x="2249" y="2951"/>
              <a:ext cx="0" cy="39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Line 87"/>
            <p:cNvSpPr>
              <a:spLocks noChangeShapeType="1"/>
            </p:cNvSpPr>
            <p:nvPr/>
          </p:nvSpPr>
          <p:spPr bwMode="auto">
            <a:xfrm flipV="1">
              <a:off x="3261" y="3218"/>
              <a:ext cx="0" cy="13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Line 88"/>
            <p:cNvSpPr>
              <a:spLocks noChangeShapeType="1"/>
            </p:cNvSpPr>
            <p:nvPr/>
          </p:nvSpPr>
          <p:spPr bwMode="auto">
            <a:xfrm flipV="1">
              <a:off x="1887" y="3275"/>
              <a:ext cx="0" cy="7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Line 89"/>
            <p:cNvSpPr>
              <a:spLocks noChangeShapeType="1"/>
            </p:cNvSpPr>
            <p:nvPr/>
          </p:nvSpPr>
          <p:spPr bwMode="auto">
            <a:xfrm>
              <a:off x="2249" y="3331"/>
              <a:ext cx="0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Line 90"/>
            <p:cNvSpPr>
              <a:spLocks noChangeShapeType="1"/>
            </p:cNvSpPr>
            <p:nvPr/>
          </p:nvSpPr>
          <p:spPr bwMode="auto">
            <a:xfrm flipV="1">
              <a:off x="1425" y="3349"/>
              <a:ext cx="25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Text Box 91"/>
            <p:cNvSpPr txBox="1">
              <a:spLocks noChangeArrowheads="1"/>
            </p:cNvSpPr>
            <p:nvPr/>
          </p:nvSpPr>
          <p:spPr bwMode="auto">
            <a:xfrm>
              <a:off x="1008" y="2487"/>
              <a:ext cx="2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400">
                  <a:latin typeface="Arial" pitchFamily="34" charset="0"/>
                </a:rPr>
                <a:t>f</a:t>
              </a:r>
              <a:r>
                <a:rPr lang="en-US" sz="2400" baseline="-25000">
                  <a:latin typeface="Arial" pitchFamily="34" charset="0"/>
                </a:rPr>
                <a:t>o</a:t>
              </a:r>
              <a:endParaRPr lang="en-US" sz="2400">
                <a:latin typeface="Symbol" pitchFamily="18" charset="2"/>
              </a:endParaRPr>
            </a:p>
          </p:txBody>
        </p:sp>
        <p:sp>
          <p:nvSpPr>
            <p:cNvPr id="210" name="Line 92"/>
            <p:cNvSpPr>
              <a:spLocks noChangeShapeType="1"/>
            </p:cNvSpPr>
            <p:nvPr/>
          </p:nvSpPr>
          <p:spPr bwMode="auto">
            <a:xfrm flipH="1">
              <a:off x="877" y="2687"/>
              <a:ext cx="153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Line 93"/>
            <p:cNvSpPr>
              <a:spLocks noChangeShapeType="1"/>
            </p:cNvSpPr>
            <p:nvPr/>
          </p:nvSpPr>
          <p:spPr bwMode="auto">
            <a:xfrm flipH="1" flipV="1">
              <a:off x="2246" y="3468"/>
              <a:ext cx="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Text Box 94"/>
            <p:cNvSpPr txBox="1">
              <a:spLocks noChangeArrowheads="1"/>
            </p:cNvSpPr>
            <p:nvPr/>
          </p:nvSpPr>
          <p:spPr bwMode="auto">
            <a:xfrm>
              <a:off x="2370" y="2499"/>
              <a:ext cx="318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err="1">
                  <a:latin typeface="Arial" pitchFamily="34" charset="0"/>
                </a:rPr>
                <a:t>f</a:t>
              </a:r>
              <a:r>
                <a:rPr lang="en-US" sz="2400" baseline="-25000" dirty="0" err="1">
                  <a:latin typeface="Arial" pitchFamily="34" charset="0"/>
                </a:rPr>
                <a:t>r</a:t>
              </a:r>
              <a:endParaRPr lang="en-US" sz="2400" baseline="-25000" dirty="0">
                <a:latin typeface="Arial" pitchFamily="34" charset="0"/>
              </a:endParaRPr>
            </a:p>
          </p:txBody>
        </p:sp>
        <p:sp>
          <p:nvSpPr>
            <p:cNvPr id="213" name="Freeform 95"/>
            <p:cNvSpPr>
              <a:spLocks/>
            </p:cNvSpPr>
            <p:nvPr/>
          </p:nvSpPr>
          <p:spPr bwMode="auto">
            <a:xfrm>
              <a:off x="1569" y="2952"/>
              <a:ext cx="678" cy="396"/>
            </a:xfrm>
            <a:custGeom>
              <a:avLst/>
              <a:gdLst>
                <a:gd name="T0" fmla="*/ 47 w 595"/>
                <a:gd name="T1" fmla="*/ 554 h 384"/>
                <a:gd name="T2" fmla="*/ 105 w 595"/>
                <a:gd name="T3" fmla="*/ 551 h 384"/>
                <a:gd name="T4" fmla="*/ 161 w 595"/>
                <a:gd name="T5" fmla="*/ 549 h 384"/>
                <a:gd name="T6" fmla="*/ 218 w 595"/>
                <a:gd name="T7" fmla="*/ 547 h 384"/>
                <a:gd name="T8" fmla="*/ 277 w 595"/>
                <a:gd name="T9" fmla="*/ 540 h 384"/>
                <a:gd name="T10" fmla="*/ 341 w 595"/>
                <a:gd name="T11" fmla="*/ 538 h 384"/>
                <a:gd name="T12" fmla="*/ 399 w 595"/>
                <a:gd name="T13" fmla="*/ 535 h 384"/>
                <a:gd name="T14" fmla="*/ 455 w 595"/>
                <a:gd name="T15" fmla="*/ 531 h 384"/>
                <a:gd name="T16" fmla="*/ 512 w 595"/>
                <a:gd name="T17" fmla="*/ 527 h 384"/>
                <a:gd name="T18" fmla="*/ 575 w 595"/>
                <a:gd name="T19" fmla="*/ 523 h 384"/>
                <a:gd name="T20" fmla="*/ 629 w 595"/>
                <a:gd name="T21" fmla="*/ 519 h 384"/>
                <a:gd name="T22" fmla="*/ 691 w 595"/>
                <a:gd name="T23" fmla="*/ 515 h 384"/>
                <a:gd name="T24" fmla="*/ 749 w 595"/>
                <a:gd name="T25" fmla="*/ 508 h 384"/>
                <a:gd name="T26" fmla="*/ 802 w 595"/>
                <a:gd name="T27" fmla="*/ 505 h 384"/>
                <a:gd name="T28" fmla="*/ 863 w 595"/>
                <a:gd name="T29" fmla="*/ 499 h 384"/>
                <a:gd name="T30" fmla="*/ 923 w 595"/>
                <a:gd name="T31" fmla="*/ 493 h 384"/>
                <a:gd name="T32" fmla="*/ 983 w 595"/>
                <a:gd name="T33" fmla="*/ 488 h 384"/>
                <a:gd name="T34" fmla="*/ 1037 w 595"/>
                <a:gd name="T35" fmla="*/ 481 h 384"/>
                <a:gd name="T36" fmla="*/ 1096 w 595"/>
                <a:gd name="T37" fmla="*/ 475 h 384"/>
                <a:gd name="T38" fmla="*/ 1158 w 595"/>
                <a:gd name="T39" fmla="*/ 466 h 384"/>
                <a:gd name="T40" fmla="*/ 1210 w 595"/>
                <a:gd name="T41" fmla="*/ 461 h 384"/>
                <a:gd name="T42" fmla="*/ 1272 w 595"/>
                <a:gd name="T43" fmla="*/ 452 h 384"/>
                <a:gd name="T44" fmla="*/ 1330 w 595"/>
                <a:gd name="T45" fmla="*/ 445 h 384"/>
                <a:gd name="T46" fmla="*/ 1388 w 595"/>
                <a:gd name="T47" fmla="*/ 435 h 384"/>
                <a:gd name="T48" fmla="*/ 1446 w 595"/>
                <a:gd name="T49" fmla="*/ 427 h 384"/>
                <a:gd name="T50" fmla="*/ 1506 w 595"/>
                <a:gd name="T51" fmla="*/ 418 h 384"/>
                <a:gd name="T52" fmla="*/ 1570 w 595"/>
                <a:gd name="T53" fmla="*/ 407 h 384"/>
                <a:gd name="T54" fmla="*/ 1625 w 595"/>
                <a:gd name="T55" fmla="*/ 397 h 384"/>
                <a:gd name="T56" fmla="*/ 1684 w 595"/>
                <a:gd name="T57" fmla="*/ 385 h 384"/>
                <a:gd name="T58" fmla="*/ 1743 w 595"/>
                <a:gd name="T59" fmla="*/ 373 h 384"/>
                <a:gd name="T60" fmla="*/ 1794 w 595"/>
                <a:gd name="T61" fmla="*/ 362 h 384"/>
                <a:gd name="T62" fmla="*/ 1856 w 595"/>
                <a:gd name="T63" fmla="*/ 350 h 384"/>
                <a:gd name="T64" fmla="*/ 1919 w 595"/>
                <a:gd name="T65" fmla="*/ 334 h 384"/>
                <a:gd name="T66" fmla="*/ 1971 w 595"/>
                <a:gd name="T67" fmla="*/ 320 h 384"/>
                <a:gd name="T68" fmla="*/ 2029 w 595"/>
                <a:gd name="T69" fmla="*/ 305 h 384"/>
                <a:gd name="T70" fmla="*/ 2091 w 595"/>
                <a:gd name="T71" fmla="*/ 288 h 384"/>
                <a:gd name="T72" fmla="*/ 2143 w 595"/>
                <a:gd name="T73" fmla="*/ 273 h 384"/>
                <a:gd name="T74" fmla="*/ 2204 w 595"/>
                <a:gd name="T75" fmla="*/ 255 h 384"/>
                <a:gd name="T76" fmla="*/ 2270 w 595"/>
                <a:gd name="T77" fmla="*/ 237 h 384"/>
                <a:gd name="T78" fmla="*/ 2325 w 595"/>
                <a:gd name="T79" fmla="*/ 217 h 384"/>
                <a:gd name="T80" fmla="*/ 2383 w 595"/>
                <a:gd name="T81" fmla="*/ 198 h 384"/>
                <a:gd name="T82" fmla="*/ 2439 w 595"/>
                <a:gd name="T83" fmla="*/ 176 h 384"/>
                <a:gd name="T84" fmla="*/ 2505 w 595"/>
                <a:gd name="T85" fmla="*/ 155 h 384"/>
                <a:gd name="T86" fmla="*/ 2559 w 595"/>
                <a:gd name="T87" fmla="*/ 131 h 384"/>
                <a:gd name="T88" fmla="*/ 2616 w 595"/>
                <a:gd name="T89" fmla="*/ 107 h 384"/>
                <a:gd name="T90" fmla="*/ 2673 w 595"/>
                <a:gd name="T91" fmla="*/ 81 h 384"/>
                <a:gd name="T92" fmla="*/ 2735 w 595"/>
                <a:gd name="T93" fmla="*/ 54 h 384"/>
                <a:gd name="T94" fmla="*/ 2793 w 595"/>
                <a:gd name="T95" fmla="*/ 32 h 384"/>
                <a:gd name="T96" fmla="*/ 2854 w 595"/>
                <a:gd name="T97" fmla="*/ 0 h 3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95"/>
                <a:gd name="T148" fmla="*/ 0 h 384"/>
                <a:gd name="T149" fmla="*/ 595 w 595"/>
                <a:gd name="T150" fmla="*/ 384 h 3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95" h="384">
                  <a:moveTo>
                    <a:pt x="0" y="384"/>
                  </a:moveTo>
                  <a:lnTo>
                    <a:pt x="3" y="383"/>
                  </a:lnTo>
                  <a:lnTo>
                    <a:pt x="6" y="383"/>
                  </a:lnTo>
                  <a:lnTo>
                    <a:pt x="10" y="383"/>
                  </a:lnTo>
                  <a:lnTo>
                    <a:pt x="13" y="382"/>
                  </a:lnTo>
                  <a:lnTo>
                    <a:pt x="16" y="382"/>
                  </a:lnTo>
                  <a:lnTo>
                    <a:pt x="19" y="381"/>
                  </a:lnTo>
                  <a:lnTo>
                    <a:pt x="22" y="381"/>
                  </a:lnTo>
                  <a:lnTo>
                    <a:pt x="25" y="380"/>
                  </a:lnTo>
                  <a:lnTo>
                    <a:pt x="28" y="380"/>
                  </a:lnTo>
                  <a:lnTo>
                    <a:pt x="31" y="379"/>
                  </a:lnTo>
                  <a:lnTo>
                    <a:pt x="34" y="379"/>
                  </a:lnTo>
                  <a:lnTo>
                    <a:pt x="37" y="378"/>
                  </a:lnTo>
                  <a:lnTo>
                    <a:pt x="40" y="378"/>
                  </a:lnTo>
                  <a:lnTo>
                    <a:pt x="43" y="377"/>
                  </a:lnTo>
                  <a:lnTo>
                    <a:pt x="46" y="377"/>
                  </a:lnTo>
                  <a:lnTo>
                    <a:pt x="49" y="376"/>
                  </a:lnTo>
                  <a:lnTo>
                    <a:pt x="52" y="376"/>
                  </a:lnTo>
                  <a:lnTo>
                    <a:pt x="55" y="375"/>
                  </a:lnTo>
                  <a:lnTo>
                    <a:pt x="58" y="374"/>
                  </a:lnTo>
                  <a:lnTo>
                    <a:pt x="61" y="374"/>
                  </a:lnTo>
                  <a:lnTo>
                    <a:pt x="64" y="373"/>
                  </a:lnTo>
                  <a:lnTo>
                    <a:pt x="67" y="373"/>
                  </a:lnTo>
                  <a:lnTo>
                    <a:pt x="70" y="372"/>
                  </a:lnTo>
                  <a:lnTo>
                    <a:pt x="74" y="372"/>
                  </a:lnTo>
                  <a:lnTo>
                    <a:pt x="77" y="371"/>
                  </a:lnTo>
                  <a:lnTo>
                    <a:pt x="80" y="370"/>
                  </a:lnTo>
                  <a:lnTo>
                    <a:pt x="83" y="370"/>
                  </a:lnTo>
                  <a:lnTo>
                    <a:pt x="86" y="369"/>
                  </a:lnTo>
                  <a:lnTo>
                    <a:pt x="89" y="369"/>
                  </a:lnTo>
                  <a:lnTo>
                    <a:pt x="92" y="368"/>
                  </a:lnTo>
                  <a:lnTo>
                    <a:pt x="95" y="367"/>
                  </a:lnTo>
                  <a:lnTo>
                    <a:pt x="98" y="367"/>
                  </a:lnTo>
                  <a:lnTo>
                    <a:pt x="101" y="366"/>
                  </a:lnTo>
                  <a:lnTo>
                    <a:pt x="104" y="365"/>
                  </a:lnTo>
                  <a:lnTo>
                    <a:pt x="107" y="365"/>
                  </a:lnTo>
                  <a:lnTo>
                    <a:pt x="110" y="364"/>
                  </a:lnTo>
                  <a:lnTo>
                    <a:pt x="113" y="363"/>
                  </a:lnTo>
                  <a:lnTo>
                    <a:pt x="116" y="362"/>
                  </a:lnTo>
                  <a:lnTo>
                    <a:pt x="119" y="362"/>
                  </a:lnTo>
                  <a:lnTo>
                    <a:pt x="122" y="361"/>
                  </a:lnTo>
                  <a:lnTo>
                    <a:pt x="125" y="360"/>
                  </a:lnTo>
                  <a:lnTo>
                    <a:pt x="128" y="359"/>
                  </a:lnTo>
                  <a:lnTo>
                    <a:pt x="131" y="359"/>
                  </a:lnTo>
                  <a:lnTo>
                    <a:pt x="134" y="358"/>
                  </a:lnTo>
                  <a:lnTo>
                    <a:pt x="138" y="357"/>
                  </a:lnTo>
                  <a:lnTo>
                    <a:pt x="141" y="356"/>
                  </a:lnTo>
                  <a:lnTo>
                    <a:pt x="144" y="356"/>
                  </a:lnTo>
                  <a:lnTo>
                    <a:pt x="147" y="355"/>
                  </a:lnTo>
                  <a:lnTo>
                    <a:pt x="150" y="354"/>
                  </a:lnTo>
                  <a:lnTo>
                    <a:pt x="153" y="353"/>
                  </a:lnTo>
                  <a:lnTo>
                    <a:pt x="156" y="352"/>
                  </a:lnTo>
                  <a:lnTo>
                    <a:pt x="159" y="351"/>
                  </a:lnTo>
                  <a:lnTo>
                    <a:pt x="162" y="350"/>
                  </a:lnTo>
                  <a:lnTo>
                    <a:pt x="165" y="350"/>
                  </a:lnTo>
                  <a:lnTo>
                    <a:pt x="168" y="349"/>
                  </a:lnTo>
                  <a:lnTo>
                    <a:pt x="171" y="348"/>
                  </a:lnTo>
                  <a:lnTo>
                    <a:pt x="174" y="347"/>
                  </a:lnTo>
                  <a:lnTo>
                    <a:pt x="177" y="346"/>
                  </a:lnTo>
                  <a:lnTo>
                    <a:pt x="180" y="345"/>
                  </a:lnTo>
                  <a:lnTo>
                    <a:pt x="183" y="344"/>
                  </a:lnTo>
                  <a:lnTo>
                    <a:pt x="186" y="343"/>
                  </a:lnTo>
                  <a:lnTo>
                    <a:pt x="189" y="342"/>
                  </a:lnTo>
                  <a:lnTo>
                    <a:pt x="192" y="341"/>
                  </a:lnTo>
                  <a:lnTo>
                    <a:pt x="195" y="340"/>
                  </a:lnTo>
                  <a:lnTo>
                    <a:pt x="198" y="339"/>
                  </a:lnTo>
                  <a:lnTo>
                    <a:pt x="202" y="338"/>
                  </a:lnTo>
                  <a:lnTo>
                    <a:pt x="205" y="337"/>
                  </a:lnTo>
                  <a:lnTo>
                    <a:pt x="208" y="336"/>
                  </a:lnTo>
                  <a:lnTo>
                    <a:pt x="211" y="335"/>
                  </a:lnTo>
                  <a:lnTo>
                    <a:pt x="214" y="334"/>
                  </a:lnTo>
                  <a:lnTo>
                    <a:pt x="217" y="333"/>
                  </a:lnTo>
                  <a:lnTo>
                    <a:pt x="220" y="332"/>
                  </a:lnTo>
                  <a:lnTo>
                    <a:pt x="223" y="330"/>
                  </a:lnTo>
                  <a:lnTo>
                    <a:pt x="226" y="329"/>
                  </a:lnTo>
                  <a:lnTo>
                    <a:pt x="229" y="328"/>
                  </a:lnTo>
                  <a:lnTo>
                    <a:pt x="232" y="327"/>
                  </a:lnTo>
                  <a:lnTo>
                    <a:pt x="235" y="326"/>
                  </a:lnTo>
                  <a:lnTo>
                    <a:pt x="238" y="324"/>
                  </a:lnTo>
                  <a:lnTo>
                    <a:pt x="241" y="323"/>
                  </a:lnTo>
                  <a:lnTo>
                    <a:pt x="244" y="322"/>
                  </a:lnTo>
                  <a:lnTo>
                    <a:pt x="247" y="321"/>
                  </a:lnTo>
                  <a:lnTo>
                    <a:pt x="250" y="319"/>
                  </a:lnTo>
                  <a:lnTo>
                    <a:pt x="253" y="318"/>
                  </a:lnTo>
                  <a:lnTo>
                    <a:pt x="256" y="317"/>
                  </a:lnTo>
                  <a:lnTo>
                    <a:pt x="259" y="316"/>
                  </a:lnTo>
                  <a:lnTo>
                    <a:pt x="263" y="314"/>
                  </a:lnTo>
                  <a:lnTo>
                    <a:pt x="266" y="313"/>
                  </a:lnTo>
                  <a:lnTo>
                    <a:pt x="269" y="311"/>
                  </a:lnTo>
                  <a:lnTo>
                    <a:pt x="272" y="310"/>
                  </a:lnTo>
                  <a:lnTo>
                    <a:pt x="275" y="309"/>
                  </a:lnTo>
                  <a:lnTo>
                    <a:pt x="278" y="307"/>
                  </a:lnTo>
                  <a:lnTo>
                    <a:pt x="281" y="306"/>
                  </a:lnTo>
                  <a:lnTo>
                    <a:pt x="284" y="304"/>
                  </a:lnTo>
                  <a:lnTo>
                    <a:pt x="287" y="303"/>
                  </a:lnTo>
                  <a:lnTo>
                    <a:pt x="290" y="301"/>
                  </a:lnTo>
                  <a:lnTo>
                    <a:pt x="293" y="300"/>
                  </a:lnTo>
                  <a:lnTo>
                    <a:pt x="296" y="298"/>
                  </a:lnTo>
                  <a:lnTo>
                    <a:pt x="299" y="297"/>
                  </a:lnTo>
                  <a:lnTo>
                    <a:pt x="302" y="295"/>
                  </a:lnTo>
                  <a:lnTo>
                    <a:pt x="305" y="293"/>
                  </a:lnTo>
                  <a:lnTo>
                    <a:pt x="308" y="292"/>
                  </a:lnTo>
                  <a:lnTo>
                    <a:pt x="311" y="290"/>
                  </a:lnTo>
                  <a:lnTo>
                    <a:pt x="314" y="288"/>
                  </a:lnTo>
                  <a:lnTo>
                    <a:pt x="317" y="287"/>
                  </a:lnTo>
                  <a:lnTo>
                    <a:pt x="320" y="285"/>
                  </a:lnTo>
                  <a:lnTo>
                    <a:pt x="323" y="283"/>
                  </a:lnTo>
                  <a:lnTo>
                    <a:pt x="327" y="281"/>
                  </a:lnTo>
                  <a:lnTo>
                    <a:pt x="330" y="280"/>
                  </a:lnTo>
                  <a:lnTo>
                    <a:pt x="333" y="278"/>
                  </a:lnTo>
                  <a:lnTo>
                    <a:pt x="336" y="276"/>
                  </a:lnTo>
                  <a:lnTo>
                    <a:pt x="339" y="274"/>
                  </a:lnTo>
                  <a:lnTo>
                    <a:pt x="342" y="272"/>
                  </a:lnTo>
                  <a:lnTo>
                    <a:pt x="345" y="270"/>
                  </a:lnTo>
                  <a:lnTo>
                    <a:pt x="348" y="268"/>
                  </a:lnTo>
                  <a:lnTo>
                    <a:pt x="351" y="266"/>
                  </a:lnTo>
                  <a:lnTo>
                    <a:pt x="354" y="264"/>
                  </a:lnTo>
                  <a:lnTo>
                    <a:pt x="357" y="262"/>
                  </a:lnTo>
                  <a:lnTo>
                    <a:pt x="360" y="260"/>
                  </a:lnTo>
                  <a:lnTo>
                    <a:pt x="363" y="258"/>
                  </a:lnTo>
                  <a:lnTo>
                    <a:pt x="366" y="256"/>
                  </a:lnTo>
                  <a:lnTo>
                    <a:pt x="369" y="254"/>
                  </a:lnTo>
                  <a:lnTo>
                    <a:pt x="372" y="252"/>
                  </a:lnTo>
                  <a:lnTo>
                    <a:pt x="375" y="250"/>
                  </a:lnTo>
                  <a:lnTo>
                    <a:pt x="378" y="248"/>
                  </a:lnTo>
                  <a:lnTo>
                    <a:pt x="381" y="245"/>
                  </a:lnTo>
                  <a:lnTo>
                    <a:pt x="384" y="243"/>
                  </a:lnTo>
                  <a:lnTo>
                    <a:pt x="387" y="241"/>
                  </a:lnTo>
                  <a:lnTo>
                    <a:pt x="391" y="239"/>
                  </a:lnTo>
                  <a:lnTo>
                    <a:pt x="394" y="236"/>
                  </a:lnTo>
                  <a:lnTo>
                    <a:pt x="397" y="234"/>
                  </a:lnTo>
                  <a:lnTo>
                    <a:pt x="400" y="231"/>
                  </a:lnTo>
                  <a:lnTo>
                    <a:pt x="403" y="229"/>
                  </a:lnTo>
                  <a:lnTo>
                    <a:pt x="406" y="227"/>
                  </a:lnTo>
                  <a:lnTo>
                    <a:pt x="409" y="224"/>
                  </a:lnTo>
                  <a:lnTo>
                    <a:pt x="412" y="221"/>
                  </a:lnTo>
                  <a:lnTo>
                    <a:pt x="415" y="219"/>
                  </a:lnTo>
                  <a:lnTo>
                    <a:pt x="418" y="216"/>
                  </a:lnTo>
                  <a:lnTo>
                    <a:pt x="421" y="214"/>
                  </a:lnTo>
                  <a:lnTo>
                    <a:pt x="424" y="211"/>
                  </a:lnTo>
                  <a:lnTo>
                    <a:pt x="427" y="208"/>
                  </a:lnTo>
                  <a:lnTo>
                    <a:pt x="430" y="206"/>
                  </a:lnTo>
                  <a:lnTo>
                    <a:pt x="433" y="203"/>
                  </a:lnTo>
                  <a:lnTo>
                    <a:pt x="436" y="200"/>
                  </a:lnTo>
                  <a:lnTo>
                    <a:pt x="439" y="197"/>
                  </a:lnTo>
                  <a:lnTo>
                    <a:pt x="442" y="194"/>
                  </a:lnTo>
                  <a:lnTo>
                    <a:pt x="445" y="191"/>
                  </a:lnTo>
                  <a:lnTo>
                    <a:pt x="448" y="189"/>
                  </a:lnTo>
                  <a:lnTo>
                    <a:pt x="451" y="186"/>
                  </a:lnTo>
                  <a:lnTo>
                    <a:pt x="455" y="183"/>
                  </a:lnTo>
                  <a:lnTo>
                    <a:pt x="458" y="180"/>
                  </a:lnTo>
                  <a:lnTo>
                    <a:pt x="461" y="176"/>
                  </a:lnTo>
                  <a:lnTo>
                    <a:pt x="464" y="173"/>
                  </a:lnTo>
                  <a:lnTo>
                    <a:pt x="467" y="170"/>
                  </a:lnTo>
                  <a:lnTo>
                    <a:pt x="470" y="167"/>
                  </a:lnTo>
                  <a:lnTo>
                    <a:pt x="473" y="164"/>
                  </a:lnTo>
                  <a:lnTo>
                    <a:pt x="476" y="161"/>
                  </a:lnTo>
                  <a:lnTo>
                    <a:pt x="479" y="157"/>
                  </a:lnTo>
                  <a:lnTo>
                    <a:pt x="482" y="154"/>
                  </a:lnTo>
                  <a:lnTo>
                    <a:pt x="485" y="150"/>
                  </a:lnTo>
                  <a:lnTo>
                    <a:pt x="488" y="147"/>
                  </a:lnTo>
                  <a:lnTo>
                    <a:pt x="491" y="144"/>
                  </a:lnTo>
                  <a:lnTo>
                    <a:pt x="494" y="140"/>
                  </a:lnTo>
                  <a:lnTo>
                    <a:pt x="497" y="137"/>
                  </a:lnTo>
                  <a:lnTo>
                    <a:pt x="500" y="133"/>
                  </a:lnTo>
                  <a:lnTo>
                    <a:pt x="503" y="129"/>
                  </a:lnTo>
                  <a:lnTo>
                    <a:pt x="506" y="126"/>
                  </a:lnTo>
                  <a:lnTo>
                    <a:pt x="509" y="122"/>
                  </a:lnTo>
                  <a:lnTo>
                    <a:pt x="512" y="118"/>
                  </a:lnTo>
                  <a:lnTo>
                    <a:pt x="515" y="114"/>
                  </a:lnTo>
                  <a:lnTo>
                    <a:pt x="519" y="111"/>
                  </a:lnTo>
                  <a:lnTo>
                    <a:pt x="522" y="107"/>
                  </a:lnTo>
                  <a:lnTo>
                    <a:pt x="525" y="103"/>
                  </a:lnTo>
                  <a:lnTo>
                    <a:pt x="528" y="99"/>
                  </a:lnTo>
                  <a:lnTo>
                    <a:pt x="531" y="95"/>
                  </a:lnTo>
                  <a:lnTo>
                    <a:pt x="534" y="91"/>
                  </a:lnTo>
                  <a:lnTo>
                    <a:pt x="537" y="87"/>
                  </a:lnTo>
                  <a:lnTo>
                    <a:pt x="540" y="82"/>
                  </a:lnTo>
                  <a:lnTo>
                    <a:pt x="543" y="78"/>
                  </a:lnTo>
                  <a:lnTo>
                    <a:pt x="546" y="74"/>
                  </a:lnTo>
                  <a:lnTo>
                    <a:pt x="549" y="70"/>
                  </a:lnTo>
                  <a:lnTo>
                    <a:pt x="552" y="65"/>
                  </a:lnTo>
                  <a:lnTo>
                    <a:pt x="555" y="61"/>
                  </a:lnTo>
                  <a:lnTo>
                    <a:pt x="558" y="57"/>
                  </a:lnTo>
                  <a:lnTo>
                    <a:pt x="561" y="52"/>
                  </a:lnTo>
                  <a:lnTo>
                    <a:pt x="564" y="48"/>
                  </a:lnTo>
                  <a:lnTo>
                    <a:pt x="567" y="43"/>
                  </a:lnTo>
                  <a:lnTo>
                    <a:pt x="570" y="39"/>
                  </a:lnTo>
                  <a:lnTo>
                    <a:pt x="573" y="34"/>
                  </a:lnTo>
                  <a:lnTo>
                    <a:pt x="576" y="29"/>
                  </a:lnTo>
                  <a:lnTo>
                    <a:pt x="579" y="24"/>
                  </a:lnTo>
                  <a:lnTo>
                    <a:pt x="583" y="20"/>
                  </a:lnTo>
                  <a:lnTo>
                    <a:pt x="586" y="15"/>
                  </a:lnTo>
                  <a:lnTo>
                    <a:pt x="589" y="10"/>
                  </a:lnTo>
                  <a:lnTo>
                    <a:pt x="592" y="5"/>
                  </a:lnTo>
                  <a:lnTo>
                    <a:pt x="595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96"/>
            <p:cNvSpPr>
              <a:spLocks/>
            </p:cNvSpPr>
            <p:nvPr/>
          </p:nvSpPr>
          <p:spPr bwMode="auto">
            <a:xfrm>
              <a:off x="2247" y="2401"/>
              <a:ext cx="674" cy="551"/>
            </a:xfrm>
            <a:custGeom>
              <a:avLst/>
              <a:gdLst>
                <a:gd name="T0" fmla="*/ 39 w 594"/>
                <a:gd name="T1" fmla="*/ 757 h 534"/>
                <a:gd name="T2" fmla="*/ 96 w 594"/>
                <a:gd name="T3" fmla="*/ 725 h 534"/>
                <a:gd name="T4" fmla="*/ 148 w 594"/>
                <a:gd name="T5" fmla="*/ 693 h 534"/>
                <a:gd name="T6" fmla="*/ 207 w 594"/>
                <a:gd name="T7" fmla="*/ 660 h 534"/>
                <a:gd name="T8" fmla="*/ 267 w 594"/>
                <a:gd name="T9" fmla="*/ 629 h 534"/>
                <a:gd name="T10" fmla="*/ 319 w 594"/>
                <a:gd name="T11" fmla="*/ 594 h 534"/>
                <a:gd name="T12" fmla="*/ 373 w 594"/>
                <a:gd name="T13" fmla="*/ 559 h 534"/>
                <a:gd name="T14" fmla="*/ 428 w 594"/>
                <a:gd name="T15" fmla="*/ 523 h 534"/>
                <a:gd name="T16" fmla="*/ 480 w 594"/>
                <a:gd name="T17" fmla="*/ 487 h 534"/>
                <a:gd name="T18" fmla="*/ 542 w 594"/>
                <a:gd name="T19" fmla="*/ 449 h 534"/>
                <a:gd name="T20" fmla="*/ 599 w 594"/>
                <a:gd name="T21" fmla="*/ 414 h 534"/>
                <a:gd name="T22" fmla="*/ 651 w 594"/>
                <a:gd name="T23" fmla="*/ 378 h 534"/>
                <a:gd name="T24" fmla="*/ 709 w 594"/>
                <a:gd name="T25" fmla="*/ 341 h 534"/>
                <a:gd name="T26" fmla="*/ 758 w 594"/>
                <a:gd name="T27" fmla="*/ 305 h 534"/>
                <a:gd name="T28" fmla="*/ 814 w 594"/>
                <a:gd name="T29" fmla="*/ 268 h 534"/>
                <a:gd name="T30" fmla="*/ 876 w 594"/>
                <a:gd name="T31" fmla="*/ 233 h 534"/>
                <a:gd name="T32" fmla="*/ 924 w 594"/>
                <a:gd name="T33" fmla="*/ 199 h 534"/>
                <a:gd name="T34" fmla="*/ 983 w 594"/>
                <a:gd name="T35" fmla="*/ 168 h 534"/>
                <a:gd name="T36" fmla="*/ 1043 w 594"/>
                <a:gd name="T37" fmla="*/ 138 h 534"/>
                <a:gd name="T38" fmla="*/ 1097 w 594"/>
                <a:gd name="T39" fmla="*/ 110 h 534"/>
                <a:gd name="T40" fmla="*/ 1156 w 594"/>
                <a:gd name="T41" fmla="*/ 83 h 534"/>
                <a:gd name="T42" fmla="*/ 1206 w 594"/>
                <a:gd name="T43" fmla="*/ 62 h 534"/>
                <a:gd name="T44" fmla="*/ 1258 w 594"/>
                <a:gd name="T45" fmla="*/ 42 h 534"/>
                <a:gd name="T46" fmla="*/ 1316 w 594"/>
                <a:gd name="T47" fmla="*/ 31 h 534"/>
                <a:gd name="T48" fmla="*/ 1368 w 594"/>
                <a:gd name="T49" fmla="*/ 10 h 534"/>
                <a:gd name="T50" fmla="*/ 1427 w 594"/>
                <a:gd name="T51" fmla="*/ 4 h 534"/>
                <a:gd name="T52" fmla="*/ 1489 w 594"/>
                <a:gd name="T53" fmla="*/ 1 h 534"/>
                <a:gd name="T54" fmla="*/ 1548 w 594"/>
                <a:gd name="T55" fmla="*/ 0 h 534"/>
                <a:gd name="T56" fmla="*/ 1595 w 594"/>
                <a:gd name="T57" fmla="*/ 2 h 534"/>
                <a:gd name="T58" fmla="*/ 1650 w 594"/>
                <a:gd name="T59" fmla="*/ 7 h 534"/>
                <a:gd name="T60" fmla="*/ 1710 w 594"/>
                <a:gd name="T61" fmla="*/ 14 h 534"/>
                <a:gd name="T62" fmla="*/ 1760 w 594"/>
                <a:gd name="T63" fmla="*/ 36 h 534"/>
                <a:gd name="T64" fmla="*/ 1819 w 594"/>
                <a:gd name="T65" fmla="*/ 48 h 534"/>
                <a:gd name="T66" fmla="*/ 1872 w 594"/>
                <a:gd name="T67" fmla="*/ 74 h 534"/>
                <a:gd name="T68" fmla="*/ 1923 w 594"/>
                <a:gd name="T69" fmla="*/ 97 h 534"/>
                <a:gd name="T70" fmla="*/ 1992 w 594"/>
                <a:gd name="T71" fmla="*/ 124 h 534"/>
                <a:gd name="T72" fmla="*/ 2039 w 594"/>
                <a:gd name="T73" fmla="*/ 153 h 534"/>
                <a:gd name="T74" fmla="*/ 2096 w 594"/>
                <a:gd name="T75" fmla="*/ 183 h 534"/>
                <a:gd name="T76" fmla="*/ 2151 w 594"/>
                <a:gd name="T77" fmla="*/ 217 h 534"/>
                <a:gd name="T78" fmla="*/ 2205 w 594"/>
                <a:gd name="T79" fmla="*/ 250 h 534"/>
                <a:gd name="T80" fmla="*/ 2265 w 594"/>
                <a:gd name="T81" fmla="*/ 286 h 534"/>
                <a:gd name="T82" fmla="*/ 2319 w 594"/>
                <a:gd name="T83" fmla="*/ 321 h 534"/>
                <a:gd name="T84" fmla="*/ 2373 w 594"/>
                <a:gd name="T85" fmla="*/ 358 h 534"/>
                <a:gd name="T86" fmla="*/ 2427 w 594"/>
                <a:gd name="T87" fmla="*/ 394 h 534"/>
                <a:gd name="T88" fmla="*/ 2476 w 594"/>
                <a:gd name="T89" fmla="*/ 432 h 534"/>
                <a:gd name="T90" fmla="*/ 2541 w 594"/>
                <a:gd name="T91" fmla="*/ 469 h 534"/>
                <a:gd name="T92" fmla="*/ 2596 w 594"/>
                <a:gd name="T93" fmla="*/ 506 h 534"/>
                <a:gd name="T94" fmla="*/ 2648 w 594"/>
                <a:gd name="T95" fmla="*/ 542 h 534"/>
                <a:gd name="T96" fmla="*/ 2708 w 594"/>
                <a:gd name="T97" fmla="*/ 577 h 5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94"/>
                <a:gd name="T148" fmla="*/ 0 h 534"/>
                <a:gd name="T149" fmla="*/ 594 w 594"/>
                <a:gd name="T150" fmla="*/ 534 h 5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94" h="534">
                  <a:moveTo>
                    <a:pt x="0" y="534"/>
                  </a:moveTo>
                  <a:lnTo>
                    <a:pt x="3" y="529"/>
                  </a:lnTo>
                  <a:lnTo>
                    <a:pt x="6" y="524"/>
                  </a:lnTo>
                  <a:lnTo>
                    <a:pt x="9" y="519"/>
                  </a:lnTo>
                  <a:lnTo>
                    <a:pt x="12" y="514"/>
                  </a:lnTo>
                  <a:lnTo>
                    <a:pt x="15" y="509"/>
                  </a:lnTo>
                  <a:lnTo>
                    <a:pt x="18" y="503"/>
                  </a:lnTo>
                  <a:lnTo>
                    <a:pt x="21" y="498"/>
                  </a:lnTo>
                  <a:lnTo>
                    <a:pt x="24" y="493"/>
                  </a:lnTo>
                  <a:lnTo>
                    <a:pt x="27" y="487"/>
                  </a:lnTo>
                  <a:lnTo>
                    <a:pt x="30" y="482"/>
                  </a:lnTo>
                  <a:lnTo>
                    <a:pt x="33" y="476"/>
                  </a:lnTo>
                  <a:lnTo>
                    <a:pt x="36" y="471"/>
                  </a:lnTo>
                  <a:lnTo>
                    <a:pt x="39" y="465"/>
                  </a:lnTo>
                  <a:lnTo>
                    <a:pt x="42" y="460"/>
                  </a:lnTo>
                  <a:lnTo>
                    <a:pt x="45" y="454"/>
                  </a:lnTo>
                  <a:lnTo>
                    <a:pt x="49" y="449"/>
                  </a:lnTo>
                  <a:lnTo>
                    <a:pt x="52" y="443"/>
                  </a:lnTo>
                  <a:lnTo>
                    <a:pt x="55" y="437"/>
                  </a:lnTo>
                  <a:lnTo>
                    <a:pt x="58" y="431"/>
                  </a:lnTo>
                  <a:lnTo>
                    <a:pt x="61" y="426"/>
                  </a:lnTo>
                  <a:lnTo>
                    <a:pt x="64" y="420"/>
                  </a:lnTo>
                  <a:lnTo>
                    <a:pt x="67" y="414"/>
                  </a:lnTo>
                  <a:lnTo>
                    <a:pt x="70" y="408"/>
                  </a:lnTo>
                  <a:lnTo>
                    <a:pt x="73" y="402"/>
                  </a:lnTo>
                  <a:lnTo>
                    <a:pt x="76" y="396"/>
                  </a:lnTo>
                  <a:lnTo>
                    <a:pt x="79" y="390"/>
                  </a:lnTo>
                  <a:lnTo>
                    <a:pt x="82" y="384"/>
                  </a:lnTo>
                  <a:lnTo>
                    <a:pt x="85" y="378"/>
                  </a:lnTo>
                  <a:lnTo>
                    <a:pt x="88" y="372"/>
                  </a:lnTo>
                  <a:lnTo>
                    <a:pt x="91" y="366"/>
                  </a:lnTo>
                  <a:lnTo>
                    <a:pt x="94" y="359"/>
                  </a:lnTo>
                  <a:lnTo>
                    <a:pt x="97" y="353"/>
                  </a:lnTo>
                  <a:lnTo>
                    <a:pt x="100" y="347"/>
                  </a:lnTo>
                  <a:lnTo>
                    <a:pt x="103" y="341"/>
                  </a:lnTo>
                  <a:lnTo>
                    <a:pt x="106" y="334"/>
                  </a:lnTo>
                  <a:lnTo>
                    <a:pt x="109" y="328"/>
                  </a:lnTo>
                  <a:lnTo>
                    <a:pt x="113" y="322"/>
                  </a:lnTo>
                  <a:lnTo>
                    <a:pt x="116" y="316"/>
                  </a:lnTo>
                  <a:lnTo>
                    <a:pt x="119" y="309"/>
                  </a:lnTo>
                  <a:lnTo>
                    <a:pt x="122" y="303"/>
                  </a:lnTo>
                  <a:lnTo>
                    <a:pt x="125" y="297"/>
                  </a:lnTo>
                  <a:lnTo>
                    <a:pt x="128" y="290"/>
                  </a:lnTo>
                  <a:lnTo>
                    <a:pt x="131" y="284"/>
                  </a:lnTo>
                  <a:lnTo>
                    <a:pt x="134" y="278"/>
                  </a:lnTo>
                  <a:lnTo>
                    <a:pt x="137" y="271"/>
                  </a:lnTo>
                  <a:lnTo>
                    <a:pt x="140" y="265"/>
                  </a:lnTo>
                  <a:lnTo>
                    <a:pt x="143" y="259"/>
                  </a:lnTo>
                  <a:lnTo>
                    <a:pt x="146" y="252"/>
                  </a:lnTo>
                  <a:lnTo>
                    <a:pt x="149" y="246"/>
                  </a:lnTo>
                  <a:lnTo>
                    <a:pt x="152" y="240"/>
                  </a:lnTo>
                  <a:lnTo>
                    <a:pt x="155" y="234"/>
                  </a:lnTo>
                  <a:lnTo>
                    <a:pt x="158" y="227"/>
                  </a:lnTo>
                  <a:lnTo>
                    <a:pt x="161" y="221"/>
                  </a:lnTo>
                  <a:lnTo>
                    <a:pt x="164" y="215"/>
                  </a:lnTo>
                  <a:lnTo>
                    <a:pt x="167" y="209"/>
                  </a:lnTo>
                  <a:lnTo>
                    <a:pt x="170" y="202"/>
                  </a:lnTo>
                  <a:lnTo>
                    <a:pt x="173" y="196"/>
                  </a:lnTo>
                  <a:lnTo>
                    <a:pt x="177" y="190"/>
                  </a:lnTo>
                  <a:lnTo>
                    <a:pt x="180" y="184"/>
                  </a:lnTo>
                  <a:lnTo>
                    <a:pt x="183" y="178"/>
                  </a:lnTo>
                  <a:lnTo>
                    <a:pt x="186" y="172"/>
                  </a:lnTo>
                  <a:lnTo>
                    <a:pt x="189" y="166"/>
                  </a:lnTo>
                  <a:lnTo>
                    <a:pt x="192" y="160"/>
                  </a:lnTo>
                  <a:lnTo>
                    <a:pt x="195" y="154"/>
                  </a:lnTo>
                  <a:lnTo>
                    <a:pt x="198" y="149"/>
                  </a:lnTo>
                  <a:lnTo>
                    <a:pt x="201" y="143"/>
                  </a:lnTo>
                  <a:lnTo>
                    <a:pt x="204" y="137"/>
                  </a:lnTo>
                  <a:lnTo>
                    <a:pt x="207" y="132"/>
                  </a:lnTo>
                  <a:lnTo>
                    <a:pt x="210" y="126"/>
                  </a:lnTo>
                  <a:lnTo>
                    <a:pt x="213" y="121"/>
                  </a:lnTo>
                  <a:lnTo>
                    <a:pt x="216" y="115"/>
                  </a:lnTo>
                  <a:lnTo>
                    <a:pt x="219" y="110"/>
                  </a:lnTo>
                  <a:lnTo>
                    <a:pt x="222" y="105"/>
                  </a:lnTo>
                  <a:lnTo>
                    <a:pt x="225" y="100"/>
                  </a:lnTo>
                  <a:lnTo>
                    <a:pt x="228" y="95"/>
                  </a:lnTo>
                  <a:lnTo>
                    <a:pt x="231" y="90"/>
                  </a:lnTo>
                  <a:lnTo>
                    <a:pt x="234" y="85"/>
                  </a:lnTo>
                  <a:lnTo>
                    <a:pt x="237" y="80"/>
                  </a:lnTo>
                  <a:lnTo>
                    <a:pt x="241" y="76"/>
                  </a:lnTo>
                  <a:lnTo>
                    <a:pt x="244" y="71"/>
                  </a:lnTo>
                  <a:lnTo>
                    <a:pt x="247" y="67"/>
                  </a:lnTo>
                  <a:lnTo>
                    <a:pt x="250" y="63"/>
                  </a:lnTo>
                  <a:lnTo>
                    <a:pt x="253" y="58"/>
                  </a:lnTo>
                  <a:lnTo>
                    <a:pt x="256" y="54"/>
                  </a:lnTo>
                  <a:lnTo>
                    <a:pt x="259" y="50"/>
                  </a:lnTo>
                  <a:lnTo>
                    <a:pt x="262" y="47"/>
                  </a:lnTo>
                  <a:lnTo>
                    <a:pt x="265" y="43"/>
                  </a:lnTo>
                  <a:lnTo>
                    <a:pt x="268" y="39"/>
                  </a:lnTo>
                  <a:lnTo>
                    <a:pt x="271" y="36"/>
                  </a:lnTo>
                  <a:lnTo>
                    <a:pt x="274" y="33"/>
                  </a:lnTo>
                  <a:lnTo>
                    <a:pt x="277" y="30"/>
                  </a:lnTo>
                  <a:lnTo>
                    <a:pt x="280" y="27"/>
                  </a:lnTo>
                  <a:lnTo>
                    <a:pt x="283" y="24"/>
                  </a:lnTo>
                  <a:lnTo>
                    <a:pt x="286" y="21"/>
                  </a:lnTo>
                  <a:lnTo>
                    <a:pt x="289" y="19"/>
                  </a:lnTo>
                  <a:lnTo>
                    <a:pt x="292" y="16"/>
                  </a:lnTo>
                  <a:lnTo>
                    <a:pt x="295" y="14"/>
                  </a:lnTo>
                  <a:lnTo>
                    <a:pt x="298" y="12"/>
                  </a:lnTo>
                  <a:lnTo>
                    <a:pt x="301" y="10"/>
                  </a:lnTo>
                  <a:lnTo>
                    <a:pt x="305" y="8"/>
                  </a:lnTo>
                  <a:lnTo>
                    <a:pt x="308" y="7"/>
                  </a:lnTo>
                  <a:lnTo>
                    <a:pt x="311" y="5"/>
                  </a:lnTo>
                  <a:lnTo>
                    <a:pt x="314" y="4"/>
                  </a:lnTo>
                  <a:lnTo>
                    <a:pt x="317" y="3"/>
                  </a:lnTo>
                  <a:lnTo>
                    <a:pt x="320" y="2"/>
                  </a:lnTo>
                  <a:lnTo>
                    <a:pt x="323" y="1"/>
                  </a:lnTo>
                  <a:lnTo>
                    <a:pt x="326" y="1"/>
                  </a:lnTo>
                  <a:lnTo>
                    <a:pt x="329" y="0"/>
                  </a:lnTo>
                  <a:lnTo>
                    <a:pt x="332" y="0"/>
                  </a:lnTo>
                  <a:lnTo>
                    <a:pt x="335" y="0"/>
                  </a:lnTo>
                  <a:lnTo>
                    <a:pt x="338" y="0"/>
                  </a:lnTo>
                  <a:lnTo>
                    <a:pt x="341" y="0"/>
                  </a:lnTo>
                  <a:lnTo>
                    <a:pt x="344" y="1"/>
                  </a:lnTo>
                  <a:lnTo>
                    <a:pt x="347" y="1"/>
                  </a:lnTo>
                  <a:lnTo>
                    <a:pt x="350" y="2"/>
                  </a:lnTo>
                  <a:lnTo>
                    <a:pt x="353" y="3"/>
                  </a:lnTo>
                  <a:lnTo>
                    <a:pt x="356" y="4"/>
                  </a:lnTo>
                  <a:lnTo>
                    <a:pt x="359" y="5"/>
                  </a:lnTo>
                  <a:lnTo>
                    <a:pt x="362" y="7"/>
                  </a:lnTo>
                  <a:lnTo>
                    <a:pt x="366" y="8"/>
                  </a:lnTo>
                  <a:lnTo>
                    <a:pt x="369" y="10"/>
                  </a:lnTo>
                  <a:lnTo>
                    <a:pt x="372" y="12"/>
                  </a:lnTo>
                  <a:lnTo>
                    <a:pt x="375" y="14"/>
                  </a:lnTo>
                  <a:lnTo>
                    <a:pt x="378" y="16"/>
                  </a:lnTo>
                  <a:lnTo>
                    <a:pt x="381" y="19"/>
                  </a:lnTo>
                  <a:lnTo>
                    <a:pt x="384" y="21"/>
                  </a:lnTo>
                  <a:lnTo>
                    <a:pt x="387" y="24"/>
                  </a:lnTo>
                  <a:lnTo>
                    <a:pt x="390" y="27"/>
                  </a:lnTo>
                  <a:lnTo>
                    <a:pt x="393" y="30"/>
                  </a:lnTo>
                  <a:lnTo>
                    <a:pt x="396" y="33"/>
                  </a:lnTo>
                  <a:lnTo>
                    <a:pt x="399" y="36"/>
                  </a:lnTo>
                  <a:lnTo>
                    <a:pt x="402" y="39"/>
                  </a:lnTo>
                  <a:lnTo>
                    <a:pt x="405" y="43"/>
                  </a:lnTo>
                  <a:lnTo>
                    <a:pt x="408" y="47"/>
                  </a:lnTo>
                  <a:lnTo>
                    <a:pt x="411" y="50"/>
                  </a:lnTo>
                  <a:lnTo>
                    <a:pt x="414" y="54"/>
                  </a:lnTo>
                  <a:lnTo>
                    <a:pt x="417" y="58"/>
                  </a:lnTo>
                  <a:lnTo>
                    <a:pt x="420" y="63"/>
                  </a:lnTo>
                  <a:lnTo>
                    <a:pt x="423" y="67"/>
                  </a:lnTo>
                  <a:lnTo>
                    <a:pt x="426" y="71"/>
                  </a:lnTo>
                  <a:lnTo>
                    <a:pt x="430" y="76"/>
                  </a:lnTo>
                  <a:lnTo>
                    <a:pt x="433" y="80"/>
                  </a:lnTo>
                  <a:lnTo>
                    <a:pt x="436" y="85"/>
                  </a:lnTo>
                  <a:lnTo>
                    <a:pt x="439" y="90"/>
                  </a:lnTo>
                  <a:lnTo>
                    <a:pt x="442" y="95"/>
                  </a:lnTo>
                  <a:lnTo>
                    <a:pt x="445" y="100"/>
                  </a:lnTo>
                  <a:lnTo>
                    <a:pt x="448" y="105"/>
                  </a:lnTo>
                  <a:lnTo>
                    <a:pt x="451" y="110"/>
                  </a:lnTo>
                  <a:lnTo>
                    <a:pt x="454" y="115"/>
                  </a:lnTo>
                  <a:lnTo>
                    <a:pt x="457" y="121"/>
                  </a:lnTo>
                  <a:lnTo>
                    <a:pt x="460" y="126"/>
                  </a:lnTo>
                  <a:lnTo>
                    <a:pt x="463" y="132"/>
                  </a:lnTo>
                  <a:lnTo>
                    <a:pt x="466" y="137"/>
                  </a:lnTo>
                  <a:lnTo>
                    <a:pt x="469" y="143"/>
                  </a:lnTo>
                  <a:lnTo>
                    <a:pt x="472" y="149"/>
                  </a:lnTo>
                  <a:lnTo>
                    <a:pt x="475" y="154"/>
                  </a:lnTo>
                  <a:lnTo>
                    <a:pt x="478" y="160"/>
                  </a:lnTo>
                  <a:lnTo>
                    <a:pt x="481" y="166"/>
                  </a:lnTo>
                  <a:lnTo>
                    <a:pt x="484" y="172"/>
                  </a:lnTo>
                  <a:lnTo>
                    <a:pt x="487" y="178"/>
                  </a:lnTo>
                  <a:lnTo>
                    <a:pt x="490" y="184"/>
                  </a:lnTo>
                  <a:lnTo>
                    <a:pt x="494" y="190"/>
                  </a:lnTo>
                  <a:lnTo>
                    <a:pt x="497" y="196"/>
                  </a:lnTo>
                  <a:lnTo>
                    <a:pt x="500" y="202"/>
                  </a:lnTo>
                  <a:lnTo>
                    <a:pt x="503" y="209"/>
                  </a:lnTo>
                  <a:lnTo>
                    <a:pt x="506" y="215"/>
                  </a:lnTo>
                  <a:lnTo>
                    <a:pt x="509" y="221"/>
                  </a:lnTo>
                  <a:lnTo>
                    <a:pt x="512" y="227"/>
                  </a:lnTo>
                  <a:lnTo>
                    <a:pt x="515" y="234"/>
                  </a:lnTo>
                  <a:lnTo>
                    <a:pt x="518" y="240"/>
                  </a:lnTo>
                  <a:lnTo>
                    <a:pt x="521" y="246"/>
                  </a:lnTo>
                  <a:lnTo>
                    <a:pt x="524" y="252"/>
                  </a:lnTo>
                  <a:lnTo>
                    <a:pt x="527" y="259"/>
                  </a:lnTo>
                  <a:lnTo>
                    <a:pt x="530" y="265"/>
                  </a:lnTo>
                  <a:lnTo>
                    <a:pt x="533" y="271"/>
                  </a:lnTo>
                  <a:lnTo>
                    <a:pt x="536" y="278"/>
                  </a:lnTo>
                  <a:lnTo>
                    <a:pt x="539" y="284"/>
                  </a:lnTo>
                  <a:lnTo>
                    <a:pt x="542" y="290"/>
                  </a:lnTo>
                  <a:lnTo>
                    <a:pt x="545" y="297"/>
                  </a:lnTo>
                  <a:lnTo>
                    <a:pt x="548" y="303"/>
                  </a:lnTo>
                  <a:lnTo>
                    <a:pt x="551" y="309"/>
                  </a:lnTo>
                  <a:lnTo>
                    <a:pt x="554" y="316"/>
                  </a:lnTo>
                  <a:lnTo>
                    <a:pt x="558" y="322"/>
                  </a:lnTo>
                  <a:lnTo>
                    <a:pt x="561" y="328"/>
                  </a:lnTo>
                  <a:lnTo>
                    <a:pt x="564" y="334"/>
                  </a:lnTo>
                  <a:lnTo>
                    <a:pt x="567" y="341"/>
                  </a:lnTo>
                  <a:lnTo>
                    <a:pt x="570" y="347"/>
                  </a:lnTo>
                  <a:lnTo>
                    <a:pt x="573" y="353"/>
                  </a:lnTo>
                  <a:lnTo>
                    <a:pt x="576" y="359"/>
                  </a:lnTo>
                  <a:lnTo>
                    <a:pt x="579" y="366"/>
                  </a:lnTo>
                  <a:lnTo>
                    <a:pt x="582" y="372"/>
                  </a:lnTo>
                  <a:lnTo>
                    <a:pt x="585" y="378"/>
                  </a:lnTo>
                  <a:lnTo>
                    <a:pt x="588" y="384"/>
                  </a:lnTo>
                  <a:lnTo>
                    <a:pt x="591" y="390"/>
                  </a:lnTo>
                  <a:lnTo>
                    <a:pt x="594" y="3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97"/>
            <p:cNvSpPr>
              <a:spLocks/>
            </p:cNvSpPr>
            <p:nvPr/>
          </p:nvSpPr>
          <p:spPr bwMode="auto">
            <a:xfrm>
              <a:off x="2921" y="2809"/>
              <a:ext cx="676" cy="525"/>
            </a:xfrm>
            <a:custGeom>
              <a:avLst/>
              <a:gdLst>
                <a:gd name="T0" fmla="*/ 41 w 594"/>
                <a:gd name="T1" fmla="*/ 30 h 509"/>
                <a:gd name="T2" fmla="*/ 98 w 594"/>
                <a:gd name="T3" fmla="*/ 58 h 509"/>
                <a:gd name="T4" fmla="*/ 160 w 594"/>
                <a:gd name="T5" fmla="*/ 92 h 509"/>
                <a:gd name="T6" fmla="*/ 214 w 594"/>
                <a:gd name="T7" fmla="*/ 125 h 509"/>
                <a:gd name="T8" fmla="*/ 271 w 594"/>
                <a:gd name="T9" fmla="*/ 155 h 509"/>
                <a:gd name="T10" fmla="*/ 330 w 594"/>
                <a:gd name="T11" fmla="*/ 185 h 509"/>
                <a:gd name="T12" fmla="*/ 388 w 594"/>
                <a:gd name="T13" fmla="*/ 215 h 509"/>
                <a:gd name="T14" fmla="*/ 447 w 594"/>
                <a:gd name="T15" fmla="*/ 242 h 509"/>
                <a:gd name="T16" fmla="*/ 506 w 594"/>
                <a:gd name="T17" fmla="*/ 269 h 509"/>
                <a:gd name="T18" fmla="*/ 557 w 594"/>
                <a:gd name="T19" fmla="*/ 294 h 509"/>
                <a:gd name="T20" fmla="*/ 619 w 594"/>
                <a:gd name="T21" fmla="*/ 319 h 509"/>
                <a:gd name="T22" fmla="*/ 678 w 594"/>
                <a:gd name="T23" fmla="*/ 343 h 509"/>
                <a:gd name="T24" fmla="*/ 739 w 594"/>
                <a:gd name="T25" fmla="*/ 365 h 509"/>
                <a:gd name="T26" fmla="*/ 790 w 594"/>
                <a:gd name="T27" fmla="*/ 386 h 509"/>
                <a:gd name="T28" fmla="*/ 850 w 594"/>
                <a:gd name="T29" fmla="*/ 408 h 509"/>
                <a:gd name="T30" fmla="*/ 908 w 594"/>
                <a:gd name="T31" fmla="*/ 428 h 509"/>
                <a:gd name="T32" fmla="*/ 959 w 594"/>
                <a:gd name="T33" fmla="*/ 447 h 509"/>
                <a:gd name="T34" fmla="*/ 1023 w 594"/>
                <a:gd name="T35" fmla="*/ 465 h 509"/>
                <a:gd name="T36" fmla="*/ 1081 w 594"/>
                <a:gd name="T37" fmla="*/ 481 h 509"/>
                <a:gd name="T38" fmla="*/ 1138 w 594"/>
                <a:gd name="T39" fmla="*/ 499 h 509"/>
                <a:gd name="T40" fmla="*/ 1194 w 594"/>
                <a:gd name="T41" fmla="*/ 513 h 509"/>
                <a:gd name="T42" fmla="*/ 1252 w 594"/>
                <a:gd name="T43" fmla="*/ 529 h 509"/>
                <a:gd name="T44" fmla="*/ 1303 w 594"/>
                <a:gd name="T45" fmla="*/ 544 h 509"/>
                <a:gd name="T46" fmla="*/ 1369 w 594"/>
                <a:gd name="T47" fmla="*/ 554 h 509"/>
                <a:gd name="T48" fmla="*/ 1425 w 594"/>
                <a:gd name="T49" fmla="*/ 568 h 509"/>
                <a:gd name="T50" fmla="*/ 1482 w 594"/>
                <a:gd name="T51" fmla="*/ 581 h 509"/>
                <a:gd name="T52" fmla="*/ 1536 w 594"/>
                <a:gd name="T53" fmla="*/ 591 h 509"/>
                <a:gd name="T54" fmla="*/ 1593 w 594"/>
                <a:gd name="T55" fmla="*/ 602 h 509"/>
                <a:gd name="T56" fmla="*/ 1654 w 594"/>
                <a:gd name="T57" fmla="*/ 615 h 509"/>
                <a:gd name="T58" fmla="*/ 1715 w 594"/>
                <a:gd name="T59" fmla="*/ 623 h 509"/>
                <a:gd name="T60" fmla="*/ 1772 w 594"/>
                <a:gd name="T61" fmla="*/ 634 h 509"/>
                <a:gd name="T62" fmla="*/ 1827 w 594"/>
                <a:gd name="T63" fmla="*/ 641 h 509"/>
                <a:gd name="T64" fmla="*/ 1882 w 594"/>
                <a:gd name="T65" fmla="*/ 649 h 509"/>
                <a:gd name="T66" fmla="*/ 1948 w 594"/>
                <a:gd name="T67" fmla="*/ 658 h 509"/>
                <a:gd name="T68" fmla="*/ 2004 w 594"/>
                <a:gd name="T69" fmla="*/ 664 h 509"/>
                <a:gd name="T70" fmla="*/ 2058 w 594"/>
                <a:gd name="T71" fmla="*/ 675 h 509"/>
                <a:gd name="T72" fmla="*/ 2113 w 594"/>
                <a:gd name="T73" fmla="*/ 679 h 509"/>
                <a:gd name="T74" fmla="*/ 2173 w 594"/>
                <a:gd name="T75" fmla="*/ 685 h 509"/>
                <a:gd name="T76" fmla="*/ 2225 w 594"/>
                <a:gd name="T77" fmla="*/ 690 h 509"/>
                <a:gd name="T78" fmla="*/ 2292 w 594"/>
                <a:gd name="T79" fmla="*/ 698 h 509"/>
                <a:gd name="T80" fmla="*/ 2347 w 594"/>
                <a:gd name="T81" fmla="*/ 703 h 509"/>
                <a:gd name="T82" fmla="*/ 2404 w 594"/>
                <a:gd name="T83" fmla="*/ 707 h 509"/>
                <a:gd name="T84" fmla="*/ 2458 w 594"/>
                <a:gd name="T85" fmla="*/ 712 h 509"/>
                <a:gd name="T86" fmla="*/ 2523 w 594"/>
                <a:gd name="T87" fmla="*/ 719 h 509"/>
                <a:gd name="T88" fmla="*/ 2577 w 594"/>
                <a:gd name="T89" fmla="*/ 722 h 509"/>
                <a:gd name="T90" fmla="*/ 2636 w 594"/>
                <a:gd name="T91" fmla="*/ 726 h 509"/>
                <a:gd name="T92" fmla="*/ 2693 w 594"/>
                <a:gd name="T93" fmla="*/ 730 h 509"/>
                <a:gd name="T94" fmla="*/ 2743 w 594"/>
                <a:gd name="T95" fmla="*/ 734 h 509"/>
                <a:gd name="T96" fmla="*/ 2802 w 594"/>
                <a:gd name="T97" fmla="*/ 740 h 5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94"/>
                <a:gd name="T148" fmla="*/ 0 h 509"/>
                <a:gd name="T149" fmla="*/ 594 w 594"/>
                <a:gd name="T150" fmla="*/ 509 h 5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94" h="509">
                  <a:moveTo>
                    <a:pt x="0" y="0"/>
                  </a:moveTo>
                  <a:lnTo>
                    <a:pt x="3" y="6"/>
                  </a:lnTo>
                  <a:lnTo>
                    <a:pt x="6" y="12"/>
                  </a:lnTo>
                  <a:lnTo>
                    <a:pt x="9" y="18"/>
                  </a:lnTo>
                  <a:lnTo>
                    <a:pt x="12" y="24"/>
                  </a:lnTo>
                  <a:lnTo>
                    <a:pt x="15" y="30"/>
                  </a:lnTo>
                  <a:lnTo>
                    <a:pt x="18" y="35"/>
                  </a:lnTo>
                  <a:lnTo>
                    <a:pt x="21" y="41"/>
                  </a:lnTo>
                  <a:lnTo>
                    <a:pt x="24" y="47"/>
                  </a:lnTo>
                  <a:lnTo>
                    <a:pt x="28" y="53"/>
                  </a:lnTo>
                  <a:lnTo>
                    <a:pt x="31" y="58"/>
                  </a:lnTo>
                  <a:lnTo>
                    <a:pt x="34" y="64"/>
                  </a:lnTo>
                  <a:lnTo>
                    <a:pt x="37" y="69"/>
                  </a:lnTo>
                  <a:lnTo>
                    <a:pt x="40" y="75"/>
                  </a:lnTo>
                  <a:lnTo>
                    <a:pt x="43" y="80"/>
                  </a:lnTo>
                  <a:lnTo>
                    <a:pt x="46" y="86"/>
                  </a:lnTo>
                  <a:lnTo>
                    <a:pt x="49" y="91"/>
                  </a:lnTo>
                  <a:lnTo>
                    <a:pt x="52" y="97"/>
                  </a:lnTo>
                  <a:lnTo>
                    <a:pt x="55" y="102"/>
                  </a:lnTo>
                  <a:lnTo>
                    <a:pt x="58" y="107"/>
                  </a:lnTo>
                  <a:lnTo>
                    <a:pt x="61" y="113"/>
                  </a:lnTo>
                  <a:lnTo>
                    <a:pt x="64" y="118"/>
                  </a:lnTo>
                  <a:lnTo>
                    <a:pt x="67" y="123"/>
                  </a:lnTo>
                  <a:lnTo>
                    <a:pt x="70" y="128"/>
                  </a:lnTo>
                  <a:lnTo>
                    <a:pt x="73" y="133"/>
                  </a:lnTo>
                  <a:lnTo>
                    <a:pt x="76" y="138"/>
                  </a:lnTo>
                  <a:lnTo>
                    <a:pt x="79" y="143"/>
                  </a:lnTo>
                  <a:lnTo>
                    <a:pt x="82" y="148"/>
                  </a:lnTo>
                  <a:lnTo>
                    <a:pt x="85" y="153"/>
                  </a:lnTo>
                  <a:lnTo>
                    <a:pt x="89" y="158"/>
                  </a:lnTo>
                  <a:lnTo>
                    <a:pt x="92" y="162"/>
                  </a:lnTo>
                  <a:lnTo>
                    <a:pt x="95" y="167"/>
                  </a:lnTo>
                  <a:lnTo>
                    <a:pt x="98" y="172"/>
                  </a:lnTo>
                  <a:lnTo>
                    <a:pt x="101" y="177"/>
                  </a:lnTo>
                  <a:lnTo>
                    <a:pt x="104" y="181"/>
                  </a:lnTo>
                  <a:lnTo>
                    <a:pt x="107" y="186"/>
                  </a:lnTo>
                  <a:lnTo>
                    <a:pt x="110" y="190"/>
                  </a:lnTo>
                  <a:lnTo>
                    <a:pt x="113" y="195"/>
                  </a:lnTo>
                  <a:lnTo>
                    <a:pt x="116" y="199"/>
                  </a:lnTo>
                  <a:lnTo>
                    <a:pt x="119" y="203"/>
                  </a:lnTo>
                  <a:lnTo>
                    <a:pt x="122" y="208"/>
                  </a:lnTo>
                  <a:lnTo>
                    <a:pt x="125" y="212"/>
                  </a:lnTo>
                  <a:lnTo>
                    <a:pt x="128" y="216"/>
                  </a:lnTo>
                  <a:lnTo>
                    <a:pt x="131" y="220"/>
                  </a:lnTo>
                  <a:lnTo>
                    <a:pt x="134" y="225"/>
                  </a:lnTo>
                  <a:lnTo>
                    <a:pt x="137" y="229"/>
                  </a:lnTo>
                  <a:lnTo>
                    <a:pt x="140" y="233"/>
                  </a:lnTo>
                  <a:lnTo>
                    <a:pt x="143" y="237"/>
                  </a:lnTo>
                  <a:lnTo>
                    <a:pt x="146" y="241"/>
                  </a:lnTo>
                  <a:lnTo>
                    <a:pt x="149" y="245"/>
                  </a:lnTo>
                  <a:lnTo>
                    <a:pt x="153" y="249"/>
                  </a:lnTo>
                  <a:lnTo>
                    <a:pt x="156" y="252"/>
                  </a:lnTo>
                  <a:lnTo>
                    <a:pt x="159" y="256"/>
                  </a:lnTo>
                  <a:lnTo>
                    <a:pt x="162" y="260"/>
                  </a:lnTo>
                  <a:lnTo>
                    <a:pt x="165" y="264"/>
                  </a:lnTo>
                  <a:lnTo>
                    <a:pt x="168" y="267"/>
                  </a:lnTo>
                  <a:lnTo>
                    <a:pt x="171" y="271"/>
                  </a:lnTo>
                  <a:lnTo>
                    <a:pt x="174" y="275"/>
                  </a:lnTo>
                  <a:lnTo>
                    <a:pt x="177" y="278"/>
                  </a:lnTo>
                  <a:lnTo>
                    <a:pt x="180" y="282"/>
                  </a:lnTo>
                  <a:lnTo>
                    <a:pt x="183" y="285"/>
                  </a:lnTo>
                  <a:lnTo>
                    <a:pt x="186" y="288"/>
                  </a:lnTo>
                  <a:lnTo>
                    <a:pt x="189" y="292"/>
                  </a:lnTo>
                  <a:lnTo>
                    <a:pt x="192" y="295"/>
                  </a:lnTo>
                  <a:lnTo>
                    <a:pt x="195" y="299"/>
                  </a:lnTo>
                  <a:lnTo>
                    <a:pt x="198" y="302"/>
                  </a:lnTo>
                  <a:lnTo>
                    <a:pt x="201" y="305"/>
                  </a:lnTo>
                  <a:lnTo>
                    <a:pt x="204" y="308"/>
                  </a:lnTo>
                  <a:lnTo>
                    <a:pt x="207" y="311"/>
                  </a:lnTo>
                  <a:lnTo>
                    <a:pt x="210" y="314"/>
                  </a:lnTo>
                  <a:lnTo>
                    <a:pt x="213" y="318"/>
                  </a:lnTo>
                  <a:lnTo>
                    <a:pt x="217" y="321"/>
                  </a:lnTo>
                  <a:lnTo>
                    <a:pt x="220" y="324"/>
                  </a:lnTo>
                  <a:lnTo>
                    <a:pt x="223" y="327"/>
                  </a:lnTo>
                  <a:lnTo>
                    <a:pt x="226" y="329"/>
                  </a:lnTo>
                  <a:lnTo>
                    <a:pt x="229" y="332"/>
                  </a:lnTo>
                  <a:lnTo>
                    <a:pt x="232" y="335"/>
                  </a:lnTo>
                  <a:lnTo>
                    <a:pt x="235" y="338"/>
                  </a:lnTo>
                  <a:lnTo>
                    <a:pt x="238" y="341"/>
                  </a:lnTo>
                  <a:lnTo>
                    <a:pt x="241" y="344"/>
                  </a:lnTo>
                  <a:lnTo>
                    <a:pt x="244" y="346"/>
                  </a:lnTo>
                  <a:lnTo>
                    <a:pt x="247" y="349"/>
                  </a:lnTo>
                  <a:lnTo>
                    <a:pt x="250" y="352"/>
                  </a:lnTo>
                  <a:lnTo>
                    <a:pt x="253" y="354"/>
                  </a:lnTo>
                  <a:lnTo>
                    <a:pt x="256" y="357"/>
                  </a:lnTo>
                  <a:lnTo>
                    <a:pt x="259" y="359"/>
                  </a:lnTo>
                  <a:lnTo>
                    <a:pt x="262" y="362"/>
                  </a:lnTo>
                  <a:lnTo>
                    <a:pt x="265" y="365"/>
                  </a:lnTo>
                  <a:lnTo>
                    <a:pt x="268" y="367"/>
                  </a:lnTo>
                  <a:lnTo>
                    <a:pt x="271" y="369"/>
                  </a:lnTo>
                  <a:lnTo>
                    <a:pt x="274" y="372"/>
                  </a:lnTo>
                  <a:lnTo>
                    <a:pt x="277" y="374"/>
                  </a:lnTo>
                  <a:lnTo>
                    <a:pt x="281" y="377"/>
                  </a:lnTo>
                  <a:lnTo>
                    <a:pt x="284" y="379"/>
                  </a:lnTo>
                  <a:lnTo>
                    <a:pt x="287" y="381"/>
                  </a:lnTo>
                  <a:lnTo>
                    <a:pt x="290" y="383"/>
                  </a:lnTo>
                  <a:lnTo>
                    <a:pt x="293" y="386"/>
                  </a:lnTo>
                  <a:lnTo>
                    <a:pt x="296" y="388"/>
                  </a:lnTo>
                  <a:lnTo>
                    <a:pt x="299" y="390"/>
                  </a:lnTo>
                  <a:lnTo>
                    <a:pt x="302" y="392"/>
                  </a:lnTo>
                  <a:lnTo>
                    <a:pt x="305" y="394"/>
                  </a:lnTo>
                  <a:lnTo>
                    <a:pt x="308" y="396"/>
                  </a:lnTo>
                  <a:lnTo>
                    <a:pt x="311" y="398"/>
                  </a:lnTo>
                  <a:lnTo>
                    <a:pt x="314" y="400"/>
                  </a:lnTo>
                  <a:lnTo>
                    <a:pt x="317" y="402"/>
                  </a:lnTo>
                  <a:lnTo>
                    <a:pt x="320" y="404"/>
                  </a:lnTo>
                  <a:lnTo>
                    <a:pt x="323" y="406"/>
                  </a:lnTo>
                  <a:lnTo>
                    <a:pt x="326" y="408"/>
                  </a:lnTo>
                  <a:lnTo>
                    <a:pt x="329" y="410"/>
                  </a:lnTo>
                  <a:lnTo>
                    <a:pt x="332" y="412"/>
                  </a:lnTo>
                  <a:lnTo>
                    <a:pt x="335" y="414"/>
                  </a:lnTo>
                  <a:lnTo>
                    <a:pt x="338" y="416"/>
                  </a:lnTo>
                  <a:lnTo>
                    <a:pt x="341" y="418"/>
                  </a:lnTo>
                  <a:lnTo>
                    <a:pt x="345" y="419"/>
                  </a:lnTo>
                  <a:lnTo>
                    <a:pt x="348" y="421"/>
                  </a:lnTo>
                  <a:lnTo>
                    <a:pt x="351" y="423"/>
                  </a:lnTo>
                  <a:lnTo>
                    <a:pt x="354" y="425"/>
                  </a:lnTo>
                  <a:lnTo>
                    <a:pt x="357" y="426"/>
                  </a:lnTo>
                  <a:lnTo>
                    <a:pt x="360" y="428"/>
                  </a:lnTo>
                  <a:lnTo>
                    <a:pt x="363" y="430"/>
                  </a:lnTo>
                  <a:lnTo>
                    <a:pt x="366" y="431"/>
                  </a:lnTo>
                  <a:lnTo>
                    <a:pt x="369" y="433"/>
                  </a:lnTo>
                  <a:lnTo>
                    <a:pt x="372" y="435"/>
                  </a:lnTo>
                  <a:lnTo>
                    <a:pt x="375" y="436"/>
                  </a:lnTo>
                  <a:lnTo>
                    <a:pt x="378" y="438"/>
                  </a:lnTo>
                  <a:lnTo>
                    <a:pt x="381" y="439"/>
                  </a:lnTo>
                  <a:lnTo>
                    <a:pt x="384" y="441"/>
                  </a:lnTo>
                  <a:lnTo>
                    <a:pt x="387" y="442"/>
                  </a:lnTo>
                  <a:lnTo>
                    <a:pt x="390" y="444"/>
                  </a:lnTo>
                  <a:lnTo>
                    <a:pt x="393" y="445"/>
                  </a:lnTo>
                  <a:lnTo>
                    <a:pt x="396" y="447"/>
                  </a:lnTo>
                  <a:lnTo>
                    <a:pt x="399" y="448"/>
                  </a:lnTo>
                  <a:lnTo>
                    <a:pt x="402" y="449"/>
                  </a:lnTo>
                  <a:lnTo>
                    <a:pt x="405" y="451"/>
                  </a:lnTo>
                  <a:lnTo>
                    <a:pt x="409" y="452"/>
                  </a:lnTo>
                  <a:lnTo>
                    <a:pt x="412" y="454"/>
                  </a:lnTo>
                  <a:lnTo>
                    <a:pt x="415" y="455"/>
                  </a:lnTo>
                  <a:lnTo>
                    <a:pt x="418" y="456"/>
                  </a:lnTo>
                  <a:lnTo>
                    <a:pt x="421" y="457"/>
                  </a:lnTo>
                  <a:lnTo>
                    <a:pt x="424" y="459"/>
                  </a:lnTo>
                  <a:lnTo>
                    <a:pt x="427" y="460"/>
                  </a:lnTo>
                  <a:lnTo>
                    <a:pt x="430" y="461"/>
                  </a:lnTo>
                  <a:lnTo>
                    <a:pt x="433" y="462"/>
                  </a:lnTo>
                  <a:lnTo>
                    <a:pt x="436" y="464"/>
                  </a:lnTo>
                  <a:lnTo>
                    <a:pt x="439" y="465"/>
                  </a:lnTo>
                  <a:lnTo>
                    <a:pt x="442" y="466"/>
                  </a:lnTo>
                  <a:lnTo>
                    <a:pt x="445" y="467"/>
                  </a:lnTo>
                  <a:lnTo>
                    <a:pt x="448" y="468"/>
                  </a:lnTo>
                  <a:lnTo>
                    <a:pt x="451" y="470"/>
                  </a:lnTo>
                  <a:lnTo>
                    <a:pt x="454" y="471"/>
                  </a:lnTo>
                  <a:lnTo>
                    <a:pt x="457" y="472"/>
                  </a:lnTo>
                  <a:lnTo>
                    <a:pt x="460" y="473"/>
                  </a:lnTo>
                  <a:lnTo>
                    <a:pt x="463" y="474"/>
                  </a:lnTo>
                  <a:lnTo>
                    <a:pt x="466" y="475"/>
                  </a:lnTo>
                  <a:lnTo>
                    <a:pt x="470" y="476"/>
                  </a:lnTo>
                  <a:lnTo>
                    <a:pt x="473" y="477"/>
                  </a:lnTo>
                  <a:lnTo>
                    <a:pt x="476" y="478"/>
                  </a:lnTo>
                  <a:lnTo>
                    <a:pt x="479" y="479"/>
                  </a:lnTo>
                  <a:lnTo>
                    <a:pt x="482" y="480"/>
                  </a:lnTo>
                  <a:lnTo>
                    <a:pt x="485" y="481"/>
                  </a:lnTo>
                  <a:lnTo>
                    <a:pt x="488" y="482"/>
                  </a:lnTo>
                  <a:lnTo>
                    <a:pt x="491" y="483"/>
                  </a:lnTo>
                  <a:lnTo>
                    <a:pt x="494" y="484"/>
                  </a:lnTo>
                  <a:lnTo>
                    <a:pt x="497" y="485"/>
                  </a:lnTo>
                  <a:lnTo>
                    <a:pt x="500" y="486"/>
                  </a:lnTo>
                  <a:lnTo>
                    <a:pt x="503" y="487"/>
                  </a:lnTo>
                  <a:lnTo>
                    <a:pt x="506" y="488"/>
                  </a:lnTo>
                  <a:lnTo>
                    <a:pt x="509" y="488"/>
                  </a:lnTo>
                  <a:lnTo>
                    <a:pt x="512" y="489"/>
                  </a:lnTo>
                  <a:lnTo>
                    <a:pt x="515" y="490"/>
                  </a:lnTo>
                  <a:lnTo>
                    <a:pt x="518" y="491"/>
                  </a:lnTo>
                  <a:lnTo>
                    <a:pt x="521" y="492"/>
                  </a:lnTo>
                  <a:lnTo>
                    <a:pt x="524" y="493"/>
                  </a:lnTo>
                  <a:lnTo>
                    <a:pt x="527" y="494"/>
                  </a:lnTo>
                  <a:lnTo>
                    <a:pt x="530" y="494"/>
                  </a:lnTo>
                  <a:lnTo>
                    <a:pt x="534" y="495"/>
                  </a:lnTo>
                  <a:lnTo>
                    <a:pt x="537" y="496"/>
                  </a:lnTo>
                  <a:lnTo>
                    <a:pt x="540" y="497"/>
                  </a:lnTo>
                  <a:lnTo>
                    <a:pt x="543" y="497"/>
                  </a:lnTo>
                  <a:lnTo>
                    <a:pt x="546" y="498"/>
                  </a:lnTo>
                  <a:lnTo>
                    <a:pt x="549" y="499"/>
                  </a:lnTo>
                  <a:lnTo>
                    <a:pt x="552" y="500"/>
                  </a:lnTo>
                  <a:lnTo>
                    <a:pt x="555" y="500"/>
                  </a:lnTo>
                  <a:lnTo>
                    <a:pt x="558" y="501"/>
                  </a:lnTo>
                  <a:lnTo>
                    <a:pt x="561" y="502"/>
                  </a:lnTo>
                  <a:lnTo>
                    <a:pt x="564" y="503"/>
                  </a:lnTo>
                  <a:lnTo>
                    <a:pt x="567" y="503"/>
                  </a:lnTo>
                  <a:lnTo>
                    <a:pt x="570" y="504"/>
                  </a:lnTo>
                  <a:lnTo>
                    <a:pt x="573" y="505"/>
                  </a:lnTo>
                  <a:lnTo>
                    <a:pt x="576" y="505"/>
                  </a:lnTo>
                  <a:lnTo>
                    <a:pt x="579" y="506"/>
                  </a:lnTo>
                  <a:lnTo>
                    <a:pt x="582" y="507"/>
                  </a:lnTo>
                  <a:lnTo>
                    <a:pt x="585" y="507"/>
                  </a:lnTo>
                  <a:lnTo>
                    <a:pt x="588" y="508"/>
                  </a:lnTo>
                  <a:lnTo>
                    <a:pt x="591" y="508"/>
                  </a:lnTo>
                  <a:lnTo>
                    <a:pt x="594" y="509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98"/>
            <p:cNvSpPr>
              <a:spLocks noChangeShapeType="1"/>
            </p:cNvSpPr>
            <p:nvPr/>
          </p:nvSpPr>
          <p:spPr bwMode="auto">
            <a:xfrm>
              <a:off x="801" y="3349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Line 99"/>
            <p:cNvSpPr>
              <a:spLocks noChangeShapeType="1"/>
            </p:cNvSpPr>
            <p:nvPr/>
          </p:nvSpPr>
          <p:spPr bwMode="auto">
            <a:xfrm flipH="1">
              <a:off x="1350" y="3289"/>
              <a:ext cx="4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Line 100"/>
            <p:cNvSpPr>
              <a:spLocks noChangeShapeType="1"/>
            </p:cNvSpPr>
            <p:nvPr/>
          </p:nvSpPr>
          <p:spPr bwMode="auto">
            <a:xfrm flipH="1">
              <a:off x="1401" y="3289"/>
              <a:ext cx="4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Line 101"/>
            <p:cNvSpPr>
              <a:spLocks noChangeShapeType="1"/>
            </p:cNvSpPr>
            <p:nvPr/>
          </p:nvSpPr>
          <p:spPr bwMode="auto">
            <a:xfrm flipV="1">
              <a:off x="1202" y="2831"/>
              <a:ext cx="0" cy="51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Line 102"/>
            <p:cNvSpPr>
              <a:spLocks noChangeShapeType="1"/>
            </p:cNvSpPr>
            <p:nvPr/>
          </p:nvSpPr>
          <p:spPr bwMode="auto">
            <a:xfrm flipV="1">
              <a:off x="1036" y="2837"/>
              <a:ext cx="0" cy="51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Line 103"/>
            <p:cNvSpPr>
              <a:spLocks noChangeShapeType="1"/>
            </p:cNvSpPr>
            <p:nvPr/>
          </p:nvSpPr>
          <p:spPr bwMode="auto">
            <a:xfrm flipV="1">
              <a:off x="870" y="2834"/>
              <a:ext cx="0" cy="51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34" name="Straight Arrow Connector 133"/>
          <p:cNvCxnSpPr/>
          <p:nvPr/>
        </p:nvCxnSpPr>
        <p:spPr>
          <a:xfrm>
            <a:off x="2514600" y="51054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514600" y="54864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534400" cy="16428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Lock combed tooth to Acetylene absorption line</a:t>
            </a:r>
          </a:p>
          <a:p>
            <a:endParaRPr lang="en-US" sz="2400" dirty="0" smtClean="0"/>
          </a:p>
          <a:p>
            <a:r>
              <a:rPr lang="en-US" sz="2400" dirty="0" smtClean="0"/>
              <a:t>P13 is good compromise between properties of </a:t>
            </a:r>
            <a:r>
              <a:rPr lang="en-US" sz="2400" dirty="0" err="1" smtClean="0"/>
              <a:t>Er</a:t>
            </a:r>
            <a:r>
              <a:rPr lang="en-US" sz="2400" dirty="0" smtClean="0"/>
              <a:t> and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Comb Spectroscopy of Acetylene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90800" y="2971800"/>
            <a:ext cx="6553200" cy="3886200"/>
            <a:chOff x="3827142" y="2133600"/>
            <a:chExt cx="5316858" cy="3647420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7142" y="2133600"/>
              <a:ext cx="5316858" cy="323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5105400" y="5257800"/>
              <a:ext cx="2971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Arial" pitchFamily="34" charset="0"/>
                </a:rPr>
                <a:t>W.C. Swann and S.L. Gilbert. (NIST), Opt. Soc. Am. B, 17, 1263 (2000).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rot="5400000" flipH="1" flipV="1">
            <a:off x="6744495" y="5904705"/>
            <a:ext cx="227804" cy="7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8679417" y="-1187"/>
            <a:ext cx="464456" cy="6860375"/>
            <a:chOff x="7380312" y="-1187"/>
            <a:chExt cx="464456" cy="6860375"/>
          </a:xfrm>
        </p:grpSpPr>
        <p:sp>
          <p:nvSpPr>
            <p:cNvPr id="139" name="Rectangle 2"/>
            <p:cNvSpPr/>
            <p:nvPr/>
          </p:nvSpPr>
          <p:spPr>
            <a:xfrm>
              <a:off x="7685997" y="0"/>
              <a:ext cx="91440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3"/>
            <p:cNvSpPr/>
            <p:nvPr/>
          </p:nvSpPr>
          <p:spPr>
            <a:xfrm>
              <a:off x="7653197" y="-617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4"/>
            <p:cNvSpPr/>
            <p:nvPr/>
          </p:nvSpPr>
          <p:spPr>
            <a:xfrm>
              <a:off x="7791846" y="-617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5"/>
            <p:cNvSpPr/>
            <p:nvPr/>
          </p:nvSpPr>
          <p:spPr>
            <a:xfrm>
              <a:off x="7826480" y="780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"/>
            <p:cNvSpPr/>
            <p:nvPr/>
          </p:nvSpPr>
          <p:spPr>
            <a:xfrm>
              <a:off x="7619160" y="780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7"/>
            <p:cNvSpPr/>
            <p:nvPr/>
          </p:nvSpPr>
          <p:spPr>
            <a:xfrm>
              <a:off x="7584431" y="-781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8"/>
            <p:cNvSpPr/>
            <p:nvPr/>
          </p:nvSpPr>
          <p:spPr>
            <a:xfrm>
              <a:off x="7550688" y="-284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9"/>
            <p:cNvSpPr/>
            <p:nvPr/>
          </p:nvSpPr>
          <p:spPr>
            <a:xfrm>
              <a:off x="7518411" y="-1104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0"/>
            <p:cNvSpPr/>
            <p:nvPr/>
          </p:nvSpPr>
          <p:spPr>
            <a:xfrm>
              <a:off x="7483682" y="-284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1"/>
            <p:cNvSpPr/>
            <p:nvPr/>
          </p:nvSpPr>
          <p:spPr>
            <a:xfrm>
              <a:off x="7449939" y="212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2"/>
            <p:cNvSpPr/>
            <p:nvPr/>
          </p:nvSpPr>
          <p:spPr>
            <a:xfrm>
              <a:off x="7411270" y="-1187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3"/>
            <p:cNvSpPr/>
            <p:nvPr/>
          </p:nvSpPr>
          <p:spPr>
            <a:xfrm>
              <a:off x="7380312" y="1188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-4617" y="-617"/>
            <a:ext cx="184129" cy="6859805"/>
            <a:chOff x="931487" y="-617"/>
            <a:chExt cx="184129" cy="6859805"/>
          </a:xfrm>
        </p:grpSpPr>
        <p:sp>
          <p:nvSpPr>
            <p:cNvPr id="154" name="Rectangle 15"/>
            <p:cNvSpPr/>
            <p:nvPr/>
          </p:nvSpPr>
          <p:spPr>
            <a:xfrm>
              <a:off x="931487" y="-617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6"/>
            <p:cNvSpPr/>
            <p:nvPr/>
          </p:nvSpPr>
          <p:spPr>
            <a:xfrm>
              <a:off x="962914" y="780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7"/>
            <p:cNvSpPr/>
            <p:nvPr/>
          </p:nvSpPr>
          <p:spPr>
            <a:xfrm>
              <a:off x="1063999" y="945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8"/>
            <p:cNvSpPr/>
            <p:nvPr/>
          </p:nvSpPr>
          <p:spPr>
            <a:xfrm>
              <a:off x="1029270" y="-617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9"/>
            <p:cNvSpPr/>
            <p:nvPr/>
          </p:nvSpPr>
          <p:spPr>
            <a:xfrm>
              <a:off x="995527" y="-120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20"/>
            <p:cNvSpPr/>
            <p:nvPr/>
          </p:nvSpPr>
          <p:spPr>
            <a:xfrm>
              <a:off x="1097328" y="1188"/>
              <a:ext cx="18288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32"/>
          <p:cNvGrpSpPr/>
          <p:nvPr/>
        </p:nvGrpSpPr>
        <p:grpSpPr>
          <a:xfrm>
            <a:off x="143000" y="762000"/>
            <a:ext cx="6768752" cy="1728192"/>
            <a:chOff x="107504" y="1158652"/>
            <a:chExt cx="6768752" cy="1728192"/>
          </a:xfrm>
        </p:grpSpPr>
        <p:sp>
          <p:nvSpPr>
            <p:cNvPr id="111" name="Rounded Rectangle 110"/>
            <p:cNvSpPr/>
            <p:nvPr/>
          </p:nvSpPr>
          <p:spPr>
            <a:xfrm>
              <a:off x="107504" y="1158652"/>
              <a:ext cx="6768752" cy="172819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95536" y="1484784"/>
              <a:ext cx="1423147" cy="9107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Modelock</a:t>
              </a:r>
              <a:r>
                <a:rPr lang="en-US" dirty="0" smtClean="0"/>
                <a:t> fiber laser</a:t>
              </a:r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3230824" y="1923108"/>
              <a:ext cx="576472" cy="188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"/>
            <p:cNvSpPr/>
            <p:nvPr/>
          </p:nvSpPr>
          <p:spPr>
            <a:xfrm>
              <a:off x="2771800" y="1628800"/>
              <a:ext cx="3888432" cy="60245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 </a:t>
              </a:r>
              <a:r>
                <a:rPr lang="en-US" altLang="zh-CN" dirty="0" smtClean="0"/>
                <a:t>Self-reference + </a:t>
              </a:r>
              <a:r>
                <a:rPr lang="en-US" altLang="zh-CN" i="1" dirty="0" smtClean="0"/>
                <a:t>f</a:t>
              </a:r>
              <a:r>
                <a:rPr lang="en-US" altLang="zh-CN" baseline="-25000" dirty="0" smtClean="0"/>
                <a:t>0</a:t>
              </a:r>
              <a:r>
                <a:rPr lang="en-US" altLang="zh-CN" dirty="0" smtClean="0"/>
                <a:t> stabilization</a:t>
              </a:r>
              <a:endParaRPr lang="en-US" altLang="zh-CN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9512" y="240172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100MHz frep,10nW/tooth</a:t>
              </a:r>
            </a:p>
          </p:txBody>
        </p:sp>
        <p:cxnSp>
          <p:nvCxnSpPr>
            <p:cNvPr id="99" name="Straight Arrow Connector 98"/>
            <p:cNvCxnSpPr>
              <a:stCxn id="4" idx="3"/>
              <a:endCxn id="32" idx="1"/>
            </p:cNvCxnSpPr>
            <p:nvPr/>
          </p:nvCxnSpPr>
          <p:spPr>
            <a:xfrm flipV="1">
              <a:off x="1818683" y="1930026"/>
              <a:ext cx="953117" cy="10128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2123728" y="1853332"/>
              <a:ext cx="216024" cy="194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23"/>
          <p:cNvGrpSpPr/>
          <p:nvPr/>
        </p:nvGrpSpPr>
        <p:grpSpPr>
          <a:xfrm>
            <a:off x="1223120" y="2752824"/>
            <a:ext cx="7416824" cy="3645024"/>
            <a:chOff x="946200" y="3124076"/>
            <a:chExt cx="7416824" cy="3645024"/>
          </a:xfrm>
        </p:grpSpPr>
        <p:sp>
          <p:nvSpPr>
            <p:cNvPr id="112" name="Rounded Rectangle 111"/>
            <p:cNvSpPr/>
            <p:nvPr/>
          </p:nvSpPr>
          <p:spPr>
            <a:xfrm>
              <a:off x="946200" y="3124076"/>
              <a:ext cx="7416824" cy="364502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hape 88"/>
            <p:cNvCxnSpPr>
              <a:stCxn id="30" idx="3"/>
              <a:endCxn id="73" idx="1"/>
            </p:cNvCxnSpPr>
            <p:nvPr/>
          </p:nvCxnSpPr>
          <p:spPr>
            <a:xfrm>
              <a:off x="4283968" y="3897053"/>
              <a:ext cx="1971600" cy="32138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"/>
            <p:cNvCxnSpPr>
              <a:stCxn id="30" idx="3"/>
            </p:cNvCxnSpPr>
            <p:nvPr/>
          </p:nvCxnSpPr>
          <p:spPr>
            <a:xfrm>
              <a:off x="4283968" y="3897053"/>
              <a:ext cx="31141" cy="281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3"/>
            <p:cNvSpPr/>
            <p:nvPr/>
          </p:nvSpPr>
          <p:spPr>
            <a:xfrm>
              <a:off x="3087216" y="3573017"/>
              <a:ext cx="1196752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Spectral filter </a:t>
              </a:r>
              <a:endParaRPr lang="en-US" dirty="0"/>
            </a:p>
          </p:txBody>
        </p:sp>
        <p:grpSp>
          <p:nvGrpSpPr>
            <p:cNvPr id="7" name="组合 23"/>
            <p:cNvGrpSpPr/>
            <p:nvPr/>
          </p:nvGrpSpPr>
          <p:grpSpPr>
            <a:xfrm>
              <a:off x="4644008" y="3212977"/>
              <a:ext cx="1371600" cy="1440159"/>
              <a:chOff x="2622751" y="2026822"/>
              <a:chExt cx="1371600" cy="1440159"/>
            </a:xfrm>
          </p:grpSpPr>
          <p:sp>
            <p:nvSpPr>
              <p:cNvPr id="51" name="Isosceles Triangle 35"/>
              <p:cNvSpPr/>
              <p:nvPr/>
            </p:nvSpPr>
            <p:spPr>
              <a:xfrm rot="5400000">
                <a:off x="2470320" y="2221731"/>
                <a:ext cx="1440159" cy="105034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22751" y="2501537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+mj-lt"/>
                  </a:rPr>
                  <a:t>Optical Amp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73" name="Rounded Rectangle 72"/>
            <p:cNvSpPr/>
            <p:nvPr/>
          </p:nvSpPr>
          <p:spPr>
            <a:xfrm>
              <a:off x="6255568" y="3619624"/>
              <a:ext cx="1484784" cy="6191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F-P cavity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40152" y="4705399"/>
              <a:ext cx="2404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2GHz frep,20mW/tooth </a:t>
              </a:r>
            </a:p>
          </p:txBody>
        </p:sp>
        <p:cxnSp>
          <p:nvCxnSpPr>
            <p:cNvPr id="135" name="Shape 134"/>
            <p:cNvCxnSpPr>
              <a:stCxn id="73" idx="3"/>
            </p:cNvCxnSpPr>
            <p:nvPr/>
          </p:nvCxnSpPr>
          <p:spPr>
            <a:xfrm flipH="1">
              <a:off x="1484312" y="3929191"/>
              <a:ext cx="6256040" cy="1521214"/>
            </a:xfrm>
            <a:prstGeom prst="bentConnector5">
              <a:avLst>
                <a:gd name="adj1" fmla="val -3654"/>
                <a:gd name="adj2" fmla="val 50662"/>
                <a:gd name="adj3" fmla="val 103654"/>
              </a:avLst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843808" y="4221088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50GHz @ C</a:t>
              </a:r>
              <a:r>
                <a:rPr lang="en-US" sz="1400" baseline="-25000" dirty="0" smtClean="0">
                  <a:latin typeface="+mj-lt"/>
                </a:rPr>
                <a:t>2</a:t>
              </a:r>
              <a:r>
                <a:rPr lang="en-US" sz="1400" dirty="0" smtClean="0">
                  <a:latin typeface="+mj-lt"/>
                </a:rPr>
                <a:t>H</a:t>
              </a:r>
              <a:r>
                <a:rPr lang="en-US" sz="1400" baseline="-25000" dirty="0" smtClean="0">
                  <a:latin typeface="+mj-lt"/>
                </a:rPr>
                <a:t>2</a:t>
              </a:r>
              <a:r>
                <a:rPr lang="en-US" sz="1400" dirty="0" smtClean="0">
                  <a:latin typeface="+mj-lt"/>
                </a:rPr>
                <a:t> line 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28788" y="5989861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C</a:t>
              </a:r>
              <a:r>
                <a:rPr lang="en-US" sz="1400" baseline="-25000" dirty="0" smtClean="0">
                  <a:latin typeface="+mj-lt"/>
                </a:rPr>
                <a:t>2</a:t>
              </a:r>
              <a:r>
                <a:rPr lang="en-US" sz="1400" dirty="0" smtClean="0">
                  <a:latin typeface="+mj-lt"/>
                </a:rPr>
                <a:t>H</a:t>
              </a:r>
              <a:r>
                <a:rPr lang="en-US" sz="1400" baseline="-25000" dirty="0" smtClean="0">
                  <a:latin typeface="+mj-lt"/>
                </a:rPr>
                <a:t>2</a:t>
              </a:r>
              <a:r>
                <a:rPr lang="en-US" sz="1400" dirty="0" smtClean="0">
                  <a:latin typeface="+mj-lt"/>
                </a:rPr>
                <a:t> filled HC-PCF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77" name="Straight Arrow Connector 27"/>
            <p:cNvCxnSpPr/>
            <p:nvPr/>
          </p:nvCxnSpPr>
          <p:spPr>
            <a:xfrm>
              <a:off x="4328988" y="5923929"/>
              <a:ext cx="533400" cy="1588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3"/>
            <p:cNvSpPr/>
            <p:nvPr/>
          </p:nvSpPr>
          <p:spPr>
            <a:xfrm>
              <a:off x="5243388" y="5712978"/>
              <a:ext cx="853480" cy="3866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VIPA</a:t>
              </a:r>
              <a:endParaRPr lang="en-US" dirty="0"/>
            </a:p>
          </p:txBody>
        </p:sp>
        <p:cxnSp>
          <p:nvCxnSpPr>
            <p:cNvPr id="79" name="Straight Arrow Connector 27"/>
            <p:cNvCxnSpPr/>
            <p:nvPr/>
          </p:nvCxnSpPr>
          <p:spPr>
            <a:xfrm>
              <a:off x="6081588" y="5923929"/>
              <a:ext cx="274320" cy="1588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任意多边形 34"/>
            <p:cNvSpPr/>
            <p:nvPr/>
          </p:nvSpPr>
          <p:spPr>
            <a:xfrm>
              <a:off x="1704380" y="5075461"/>
              <a:ext cx="1098201" cy="377952"/>
            </a:xfrm>
            <a:custGeom>
              <a:avLst/>
              <a:gdLst>
                <a:gd name="connsiteX0" fmla="*/ 0 w 529389"/>
                <a:gd name="connsiteY0" fmla="*/ 304801 h 319239"/>
                <a:gd name="connsiteX1" fmla="*/ 192505 w 529389"/>
                <a:gd name="connsiteY1" fmla="*/ 304801 h 319239"/>
                <a:gd name="connsiteX2" fmla="*/ 279132 w 529389"/>
                <a:gd name="connsiteY2" fmla="*/ 218173 h 319239"/>
                <a:gd name="connsiteX3" fmla="*/ 365760 w 529389"/>
                <a:gd name="connsiteY3" fmla="*/ 35293 h 319239"/>
                <a:gd name="connsiteX4" fmla="*/ 529389 w 529389"/>
                <a:gd name="connsiteY4" fmla="*/ 6417 h 31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319239">
                  <a:moveTo>
                    <a:pt x="0" y="304801"/>
                  </a:moveTo>
                  <a:cubicBezTo>
                    <a:pt x="72991" y="312020"/>
                    <a:pt x="145983" y="319239"/>
                    <a:pt x="192505" y="304801"/>
                  </a:cubicBezTo>
                  <a:cubicBezTo>
                    <a:pt x="239027" y="290363"/>
                    <a:pt x="250256" y="263091"/>
                    <a:pt x="279132" y="218173"/>
                  </a:cubicBezTo>
                  <a:cubicBezTo>
                    <a:pt x="308008" y="173255"/>
                    <a:pt x="324051" y="70586"/>
                    <a:pt x="365760" y="35293"/>
                  </a:cubicBezTo>
                  <a:cubicBezTo>
                    <a:pt x="407469" y="0"/>
                    <a:pt x="468429" y="3208"/>
                    <a:pt x="529389" y="6417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39"/>
            <p:cNvSpPr/>
            <p:nvPr/>
          </p:nvSpPr>
          <p:spPr>
            <a:xfrm flipV="1">
              <a:off x="1704380" y="5538699"/>
              <a:ext cx="1100609" cy="349559"/>
            </a:xfrm>
            <a:custGeom>
              <a:avLst/>
              <a:gdLst>
                <a:gd name="connsiteX0" fmla="*/ 0 w 529389"/>
                <a:gd name="connsiteY0" fmla="*/ 304801 h 319239"/>
                <a:gd name="connsiteX1" fmla="*/ 192505 w 529389"/>
                <a:gd name="connsiteY1" fmla="*/ 304801 h 319239"/>
                <a:gd name="connsiteX2" fmla="*/ 279132 w 529389"/>
                <a:gd name="connsiteY2" fmla="*/ 218173 h 319239"/>
                <a:gd name="connsiteX3" fmla="*/ 365760 w 529389"/>
                <a:gd name="connsiteY3" fmla="*/ 35293 h 319239"/>
                <a:gd name="connsiteX4" fmla="*/ 529389 w 529389"/>
                <a:gd name="connsiteY4" fmla="*/ 6417 h 31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389" h="319239">
                  <a:moveTo>
                    <a:pt x="0" y="304801"/>
                  </a:moveTo>
                  <a:cubicBezTo>
                    <a:pt x="72991" y="312020"/>
                    <a:pt x="145983" y="319239"/>
                    <a:pt x="192505" y="304801"/>
                  </a:cubicBezTo>
                  <a:cubicBezTo>
                    <a:pt x="239027" y="290363"/>
                    <a:pt x="250256" y="263091"/>
                    <a:pt x="279132" y="218173"/>
                  </a:cubicBezTo>
                  <a:cubicBezTo>
                    <a:pt x="308008" y="173255"/>
                    <a:pt x="324051" y="70586"/>
                    <a:pt x="365760" y="35293"/>
                  </a:cubicBezTo>
                  <a:cubicBezTo>
                    <a:pt x="407469" y="0"/>
                    <a:pt x="468429" y="3208"/>
                    <a:pt x="529389" y="6417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00188" y="5072484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pump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500188" y="5529684"/>
              <a:ext cx="2133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probe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84" name="Shape 105"/>
            <p:cNvCxnSpPr/>
            <p:nvPr/>
          </p:nvCxnSpPr>
          <p:spPr>
            <a:xfrm>
              <a:off x="2792288" y="5097305"/>
              <a:ext cx="1524000" cy="829056"/>
            </a:xfrm>
            <a:prstGeom prst="bentConnector3">
              <a:avLst>
                <a:gd name="adj1" fmla="val 1318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106"/>
            <p:cNvSpPr/>
            <p:nvPr/>
          </p:nvSpPr>
          <p:spPr>
            <a:xfrm>
              <a:off x="4633788" y="5761261"/>
              <a:ext cx="304800" cy="304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107"/>
            <p:cNvCxnSpPr/>
            <p:nvPr/>
          </p:nvCxnSpPr>
          <p:spPr>
            <a:xfrm rot="5400000">
              <a:off x="4633788" y="5761261"/>
              <a:ext cx="3048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108"/>
            <p:cNvCxnSpPr>
              <a:stCxn id="85" idx="3"/>
              <a:endCxn id="78" idx="1"/>
            </p:cNvCxnSpPr>
            <p:nvPr/>
          </p:nvCxnSpPr>
          <p:spPr>
            <a:xfrm flipV="1">
              <a:off x="4938588" y="5906325"/>
              <a:ext cx="304800" cy="7336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09"/>
            <p:cNvCxnSpPr/>
            <p:nvPr/>
          </p:nvCxnSpPr>
          <p:spPr>
            <a:xfrm rot="5400000">
              <a:off x="6319813" y="5712493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110"/>
            <p:cNvCxnSpPr/>
            <p:nvPr/>
          </p:nvCxnSpPr>
          <p:spPr>
            <a:xfrm rot="5400000">
              <a:off x="6319813" y="6142261"/>
              <a:ext cx="304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5940152" y="5229200"/>
              <a:ext cx="18027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Scan aperture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93" name="Straight Arrow Connector 27"/>
            <p:cNvCxnSpPr/>
            <p:nvPr/>
          </p:nvCxnSpPr>
          <p:spPr>
            <a:xfrm>
              <a:off x="6578893" y="5913661"/>
              <a:ext cx="274320" cy="1588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矩形 4"/>
            <p:cNvSpPr/>
            <p:nvPr/>
          </p:nvSpPr>
          <p:spPr>
            <a:xfrm>
              <a:off x="2804988" y="5837461"/>
              <a:ext cx="1524000" cy="152400"/>
            </a:xfrm>
            <a:prstGeom prst="rect">
              <a:avLst/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5" name="Picture 33" descr="P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19788" y="5685061"/>
              <a:ext cx="43703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Rectangle 108"/>
            <p:cNvSpPr/>
            <p:nvPr/>
          </p:nvSpPr>
          <p:spPr>
            <a:xfrm>
              <a:off x="1475656" y="5394424"/>
              <a:ext cx="216024" cy="1948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732240" y="6218148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PD or CCD array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644476" y="5123284"/>
              <a:ext cx="6952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90%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44476" y="5531395"/>
              <a:ext cx="6952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10%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512692" y="6105996"/>
              <a:ext cx="6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PBS</a:t>
              </a:r>
              <a:endParaRPr lang="en-US" sz="1400" dirty="0">
                <a:latin typeface="+mj-lt"/>
              </a:endParaRPr>
            </a:p>
          </p:txBody>
        </p:sp>
      </p:grpSp>
      <p:cxnSp>
        <p:nvCxnSpPr>
          <p:cNvPr id="103" name="Curved Connector 102"/>
          <p:cNvCxnSpPr/>
          <p:nvPr/>
        </p:nvCxnSpPr>
        <p:spPr>
          <a:xfrm>
            <a:off x="2375248" y="1554088"/>
            <a:ext cx="988888" cy="1971713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6983760" y="969516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Phase-stabilized comb</a:t>
            </a:r>
            <a:endParaRPr lang="en-US" sz="2000" b="1" dirty="0">
              <a:latin typeface="+mj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15008" y="327377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Saturated absorption</a:t>
            </a:r>
          </a:p>
        </p:txBody>
      </p:sp>
      <p:sp>
        <p:nvSpPr>
          <p:cNvPr id="69" name="Isosceles Triangle 35"/>
          <p:cNvSpPr/>
          <p:nvPr/>
        </p:nvSpPr>
        <p:spPr>
          <a:xfrm rot="10800000">
            <a:off x="2473896" y="2371948"/>
            <a:ext cx="956909" cy="64329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235896" y="244814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PreAmp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/>
          <p:nvPr/>
        </p:nvCxnSpPr>
        <p:spPr>
          <a:xfrm>
            <a:off x="0" y="2514600"/>
            <a:ext cx="1447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48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2514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1560nm, 0.19mW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0" y="3810000"/>
            <a:ext cx="1447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8600" y="3429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Pump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2400" y="3810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1480nm, 1W</a:t>
            </a:r>
            <a:endParaRPr lang="en-US" dirty="0"/>
          </a:p>
        </p:txBody>
      </p:sp>
      <p:sp>
        <p:nvSpPr>
          <p:cNvPr id="90" name="Right Arrow 89"/>
          <p:cNvSpPr/>
          <p:nvPr/>
        </p:nvSpPr>
        <p:spPr>
          <a:xfrm>
            <a:off x="6934200" y="2209800"/>
            <a:ext cx="2209800" cy="2362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6934200" y="1905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Amplified Signal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8580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1560 nm</a:t>
            </a:r>
          </a:p>
          <a:p>
            <a:r>
              <a:rPr lang="en-US" dirty="0" smtClean="0"/>
              <a:t>100mW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7086600" y="3048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Bigger, broader</a:t>
            </a:r>
            <a:endParaRPr lang="en-US" dirty="0"/>
          </a:p>
        </p:txBody>
      </p:sp>
      <p:pic>
        <p:nvPicPr>
          <p:cNvPr id="23554" name="Picture 2" descr="http://www.fiberoptics4sale.com/wordpress/wp-content/uploads/2009/07/edfaenergylev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5400675" cy="3771900"/>
          </a:xfrm>
          <a:prstGeom prst="rect">
            <a:avLst/>
          </a:prstGeom>
          <a:noFill/>
        </p:spPr>
      </p:pic>
      <p:sp>
        <p:nvSpPr>
          <p:cNvPr id="97" name="Rectangle 96"/>
          <p:cNvSpPr/>
          <p:nvPr/>
        </p:nvSpPr>
        <p:spPr>
          <a:xfrm>
            <a:off x="1524000" y="47244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http://www.fiberoptics4sale.com/wordpress/edfa-fundamentals-explained-in-details/</a:t>
            </a:r>
            <a:endParaRPr lang="en-US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6553200" y="548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~10% efficient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ckward pump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435" y="762000"/>
            <a:ext cx="8895565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Pre-Amplifier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8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110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43200" y="1752600"/>
            <a:ext cx="990600" cy="1219200"/>
            <a:chOff x="2514600" y="1828800"/>
            <a:chExt cx="990600" cy="1219200"/>
          </a:xfrm>
        </p:grpSpPr>
        <p:sp>
          <p:nvSpPr>
            <p:cNvPr id="10" name="Rectangle 9"/>
            <p:cNvSpPr/>
            <p:nvPr/>
          </p:nvSpPr>
          <p:spPr>
            <a:xfrm>
              <a:off x="2590800" y="1828800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514600" y="2667000"/>
              <a:ext cx="990600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743200" y="1905000"/>
              <a:ext cx="533400" cy="762000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914400" y="3733800"/>
          <a:ext cx="4053824" cy="3124200"/>
        </p:xfrm>
        <a:graphic>
          <a:graphicData uri="http://schemas.openxmlformats.org/presentationml/2006/ole">
            <p:oleObj spid="_x0000_s6150" name="Graph" r:id="rId4" imgW="3876840" imgH="2986920" progId="Origin50.Graph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400" y="419100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Optimize gain fiber length to maximize average power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Optimize SMF fiber length to minimize pulse duration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Broaden the spectrum to get enough gain at 1532nm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609600" y="3505200"/>
          <a:ext cx="4509056" cy="3475038"/>
        </p:xfrm>
        <a:graphic>
          <a:graphicData uri="http://schemas.openxmlformats.org/presentationml/2006/ole">
            <p:oleObj spid="_x0000_s6151" name="Graph" r:id="rId5" imgW="3876840" imgH="2986920" progId="Origin50.Graph">
              <p:embed/>
            </p:oleObj>
          </a:graphicData>
        </a:graphic>
      </p:graphicFrame>
      <p:sp>
        <p:nvSpPr>
          <p:cNvPr id="20" name="Freeform 19"/>
          <p:cNvSpPr/>
          <p:nvPr/>
        </p:nvSpPr>
        <p:spPr>
          <a:xfrm>
            <a:off x="1447800" y="1600200"/>
            <a:ext cx="285750" cy="323850"/>
          </a:xfrm>
          <a:custGeom>
            <a:avLst/>
            <a:gdLst>
              <a:gd name="connsiteX0" fmla="*/ 0 w 285750"/>
              <a:gd name="connsiteY0" fmla="*/ 277812 h 323850"/>
              <a:gd name="connsiteX1" fmla="*/ 104775 w 285750"/>
              <a:gd name="connsiteY1" fmla="*/ 277812 h 323850"/>
              <a:gd name="connsiteX2" fmla="*/ 123825 w 285750"/>
              <a:gd name="connsiteY2" fmla="*/ 1587 h 323850"/>
              <a:gd name="connsiteX3" fmla="*/ 190500 w 285750"/>
              <a:gd name="connsiteY3" fmla="*/ 268287 h 323850"/>
              <a:gd name="connsiteX4" fmla="*/ 285750 w 285750"/>
              <a:gd name="connsiteY4" fmla="*/ 268287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323850">
                <a:moveTo>
                  <a:pt x="0" y="277812"/>
                </a:moveTo>
                <a:cubicBezTo>
                  <a:pt x="42069" y="300831"/>
                  <a:pt x="84138" y="323850"/>
                  <a:pt x="104775" y="277812"/>
                </a:cubicBezTo>
                <a:cubicBezTo>
                  <a:pt x="125413" y="231775"/>
                  <a:pt x="109538" y="3174"/>
                  <a:pt x="123825" y="1587"/>
                </a:cubicBezTo>
                <a:cubicBezTo>
                  <a:pt x="138112" y="0"/>
                  <a:pt x="163512" y="223837"/>
                  <a:pt x="190500" y="268287"/>
                </a:cubicBezTo>
                <a:cubicBezTo>
                  <a:pt x="217488" y="312737"/>
                  <a:pt x="251619" y="290512"/>
                  <a:pt x="285750" y="268287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505200" y="1371600"/>
            <a:ext cx="1295400" cy="569913"/>
          </a:xfrm>
          <a:custGeom>
            <a:avLst/>
            <a:gdLst>
              <a:gd name="connsiteX0" fmla="*/ 0 w 619125"/>
              <a:gd name="connsiteY0" fmla="*/ 374650 h 417513"/>
              <a:gd name="connsiteX1" fmla="*/ 114300 w 619125"/>
              <a:gd name="connsiteY1" fmla="*/ 355600 h 417513"/>
              <a:gd name="connsiteX2" fmla="*/ 285750 w 619125"/>
              <a:gd name="connsiteY2" fmla="*/ 3175 h 417513"/>
              <a:gd name="connsiteX3" fmla="*/ 533400 w 619125"/>
              <a:gd name="connsiteY3" fmla="*/ 336550 h 417513"/>
              <a:gd name="connsiteX4" fmla="*/ 619125 w 619125"/>
              <a:gd name="connsiteY4" fmla="*/ 365125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" h="417513">
                <a:moveTo>
                  <a:pt x="0" y="374650"/>
                </a:moveTo>
                <a:cubicBezTo>
                  <a:pt x="33337" y="396081"/>
                  <a:pt x="66675" y="417513"/>
                  <a:pt x="114300" y="355600"/>
                </a:cubicBezTo>
                <a:cubicBezTo>
                  <a:pt x="161925" y="293687"/>
                  <a:pt x="215900" y="6350"/>
                  <a:pt x="285750" y="3175"/>
                </a:cubicBezTo>
                <a:cubicBezTo>
                  <a:pt x="355600" y="0"/>
                  <a:pt x="477837" y="276225"/>
                  <a:pt x="533400" y="336550"/>
                </a:cubicBezTo>
                <a:cubicBezTo>
                  <a:pt x="588963" y="396875"/>
                  <a:pt x="604044" y="381000"/>
                  <a:pt x="619125" y="365125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629400" y="228600"/>
            <a:ext cx="762000" cy="1828800"/>
            <a:chOff x="6629400" y="228600"/>
            <a:chExt cx="762000" cy="1828800"/>
          </a:xfrm>
        </p:grpSpPr>
        <p:sp>
          <p:nvSpPr>
            <p:cNvPr id="27" name="Freeform 26"/>
            <p:cNvSpPr/>
            <p:nvPr/>
          </p:nvSpPr>
          <p:spPr>
            <a:xfrm>
              <a:off x="6934200" y="228600"/>
              <a:ext cx="304800" cy="1795462"/>
            </a:xfrm>
            <a:custGeom>
              <a:avLst/>
              <a:gdLst>
                <a:gd name="connsiteX0" fmla="*/ 0 w 200025"/>
                <a:gd name="connsiteY0" fmla="*/ 1184275 h 1338262"/>
                <a:gd name="connsiteX1" fmla="*/ 47625 w 200025"/>
                <a:gd name="connsiteY1" fmla="*/ 1127125 h 1338262"/>
                <a:gd name="connsiteX2" fmla="*/ 104775 w 200025"/>
                <a:gd name="connsiteY2" fmla="*/ 3175 h 1338262"/>
                <a:gd name="connsiteX3" fmla="*/ 152400 w 200025"/>
                <a:gd name="connsiteY3" fmla="*/ 1146175 h 1338262"/>
                <a:gd name="connsiteX4" fmla="*/ 200025 w 200025"/>
                <a:gd name="connsiteY4" fmla="*/ 1155700 h 133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338262">
                  <a:moveTo>
                    <a:pt x="0" y="1184275"/>
                  </a:moveTo>
                  <a:cubicBezTo>
                    <a:pt x="15081" y="1254125"/>
                    <a:pt x="30163" y="1323975"/>
                    <a:pt x="47625" y="1127125"/>
                  </a:cubicBezTo>
                  <a:cubicBezTo>
                    <a:pt x="65087" y="930275"/>
                    <a:pt x="87313" y="0"/>
                    <a:pt x="104775" y="3175"/>
                  </a:cubicBezTo>
                  <a:cubicBezTo>
                    <a:pt x="122238" y="6350"/>
                    <a:pt x="136525" y="954088"/>
                    <a:pt x="152400" y="1146175"/>
                  </a:cubicBezTo>
                  <a:cubicBezTo>
                    <a:pt x="168275" y="1338262"/>
                    <a:pt x="184150" y="1246981"/>
                    <a:pt x="200025" y="115570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29400" y="17526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62800" y="1752600"/>
              <a:ext cx="228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tocor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8126589" cy="3962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err="1" smtClean="0"/>
              <a:t>Autocorrelator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350168"/>
            <a:ext cx="624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http://www.swampoptics.com/tutorials_autocorrelation.htm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43400" y="1524000"/>
            <a:ext cx="1524000" cy="978932"/>
            <a:chOff x="4343400" y="1524000"/>
            <a:chExt cx="1524000" cy="978932"/>
          </a:xfrm>
        </p:grpSpPr>
        <p:sp>
          <p:nvSpPr>
            <p:cNvPr id="5" name="Freeform 4"/>
            <p:cNvSpPr/>
            <p:nvPr/>
          </p:nvSpPr>
          <p:spPr>
            <a:xfrm>
              <a:off x="4648200" y="1524000"/>
              <a:ext cx="885825" cy="582612"/>
            </a:xfrm>
            <a:custGeom>
              <a:avLst/>
              <a:gdLst>
                <a:gd name="connsiteX0" fmla="*/ 0 w 885825"/>
                <a:gd name="connsiteY0" fmla="*/ 582612 h 582612"/>
                <a:gd name="connsiteX1" fmla="*/ 200025 w 885825"/>
                <a:gd name="connsiteY1" fmla="*/ 1587 h 582612"/>
                <a:gd name="connsiteX2" fmla="*/ 457200 w 885825"/>
                <a:gd name="connsiteY2" fmla="*/ 573087 h 582612"/>
                <a:gd name="connsiteX3" fmla="*/ 628650 w 885825"/>
                <a:gd name="connsiteY3" fmla="*/ 20637 h 582612"/>
                <a:gd name="connsiteX4" fmla="*/ 885825 w 885825"/>
                <a:gd name="connsiteY4" fmla="*/ 563562 h 58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825" h="582612">
                  <a:moveTo>
                    <a:pt x="0" y="582612"/>
                  </a:moveTo>
                  <a:cubicBezTo>
                    <a:pt x="61912" y="292893"/>
                    <a:pt x="123825" y="3174"/>
                    <a:pt x="200025" y="1587"/>
                  </a:cubicBezTo>
                  <a:cubicBezTo>
                    <a:pt x="276225" y="0"/>
                    <a:pt x="385763" y="569912"/>
                    <a:pt x="457200" y="573087"/>
                  </a:cubicBezTo>
                  <a:cubicBezTo>
                    <a:pt x="528637" y="576262"/>
                    <a:pt x="557213" y="22225"/>
                    <a:pt x="628650" y="20637"/>
                  </a:cubicBezTo>
                  <a:cubicBezTo>
                    <a:pt x="700088" y="19050"/>
                    <a:pt x="792956" y="291306"/>
                    <a:pt x="885825" y="563562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343400" y="2133600"/>
              <a:ext cx="1524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715000" y="2133600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>
            <a:off x="3581400" y="1524000"/>
            <a:ext cx="885825" cy="582612"/>
          </a:xfrm>
          <a:custGeom>
            <a:avLst/>
            <a:gdLst>
              <a:gd name="connsiteX0" fmla="*/ 0 w 885825"/>
              <a:gd name="connsiteY0" fmla="*/ 582612 h 582612"/>
              <a:gd name="connsiteX1" fmla="*/ 200025 w 885825"/>
              <a:gd name="connsiteY1" fmla="*/ 1587 h 582612"/>
              <a:gd name="connsiteX2" fmla="*/ 457200 w 885825"/>
              <a:gd name="connsiteY2" fmla="*/ 573087 h 582612"/>
              <a:gd name="connsiteX3" fmla="*/ 628650 w 885825"/>
              <a:gd name="connsiteY3" fmla="*/ 20637 h 582612"/>
              <a:gd name="connsiteX4" fmla="*/ 885825 w 885825"/>
              <a:gd name="connsiteY4" fmla="*/ 563562 h 58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825" h="582612">
                <a:moveTo>
                  <a:pt x="0" y="582612"/>
                </a:moveTo>
                <a:cubicBezTo>
                  <a:pt x="61912" y="292893"/>
                  <a:pt x="123825" y="3174"/>
                  <a:pt x="200025" y="1587"/>
                </a:cubicBezTo>
                <a:cubicBezTo>
                  <a:pt x="276225" y="0"/>
                  <a:pt x="385763" y="569912"/>
                  <a:pt x="457200" y="573087"/>
                </a:cubicBezTo>
                <a:cubicBezTo>
                  <a:pt x="528637" y="576262"/>
                  <a:pt x="557213" y="22225"/>
                  <a:pt x="628650" y="20637"/>
                </a:cubicBezTo>
                <a:cubicBezTo>
                  <a:pt x="700088" y="19050"/>
                  <a:pt x="792956" y="291306"/>
                  <a:pt x="885825" y="563562"/>
                </a:cubicBez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6629400" y="2133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477000" y="827088"/>
            <a:ext cx="1752600" cy="1385887"/>
            <a:chOff x="6477000" y="827088"/>
            <a:chExt cx="1752600" cy="1385887"/>
          </a:xfrm>
        </p:grpSpPr>
        <p:sp>
          <p:nvSpPr>
            <p:cNvPr id="13" name="Freeform 12"/>
            <p:cNvSpPr/>
            <p:nvPr/>
          </p:nvSpPr>
          <p:spPr>
            <a:xfrm>
              <a:off x="6762750" y="827088"/>
              <a:ext cx="1057275" cy="1385887"/>
            </a:xfrm>
            <a:custGeom>
              <a:avLst/>
              <a:gdLst>
                <a:gd name="connsiteX0" fmla="*/ 0 w 1057275"/>
                <a:gd name="connsiteY0" fmla="*/ 1287462 h 1385887"/>
                <a:gd name="connsiteX1" fmla="*/ 152400 w 1057275"/>
                <a:gd name="connsiteY1" fmla="*/ 763587 h 1385887"/>
                <a:gd name="connsiteX2" fmla="*/ 352425 w 1057275"/>
                <a:gd name="connsiteY2" fmla="*/ 1258887 h 1385887"/>
                <a:gd name="connsiteX3" fmla="*/ 523875 w 1057275"/>
                <a:gd name="connsiteY3" fmla="*/ 1587 h 1385887"/>
                <a:gd name="connsiteX4" fmla="*/ 723900 w 1057275"/>
                <a:gd name="connsiteY4" fmla="*/ 1249362 h 1385887"/>
                <a:gd name="connsiteX5" fmla="*/ 819150 w 1057275"/>
                <a:gd name="connsiteY5" fmla="*/ 773112 h 1385887"/>
                <a:gd name="connsiteX6" fmla="*/ 1057275 w 1057275"/>
                <a:gd name="connsiteY6" fmla="*/ 1249362 h 138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7275" h="1385887">
                  <a:moveTo>
                    <a:pt x="0" y="1287462"/>
                  </a:moveTo>
                  <a:cubicBezTo>
                    <a:pt x="46831" y="1027906"/>
                    <a:pt x="93663" y="768350"/>
                    <a:pt x="152400" y="763587"/>
                  </a:cubicBezTo>
                  <a:cubicBezTo>
                    <a:pt x="211138" y="758825"/>
                    <a:pt x="290513" y="1385887"/>
                    <a:pt x="352425" y="1258887"/>
                  </a:cubicBezTo>
                  <a:cubicBezTo>
                    <a:pt x="414337" y="1131887"/>
                    <a:pt x="461963" y="3174"/>
                    <a:pt x="523875" y="1587"/>
                  </a:cubicBezTo>
                  <a:cubicBezTo>
                    <a:pt x="585787" y="0"/>
                    <a:pt x="674688" y="1120775"/>
                    <a:pt x="723900" y="1249362"/>
                  </a:cubicBezTo>
                  <a:cubicBezTo>
                    <a:pt x="773112" y="1377949"/>
                    <a:pt x="763588" y="773112"/>
                    <a:pt x="819150" y="773112"/>
                  </a:cubicBezTo>
                  <a:cubicBezTo>
                    <a:pt x="874712" y="773112"/>
                    <a:pt x="965993" y="1011237"/>
                    <a:pt x="1057275" y="1249362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477000" y="2133600"/>
              <a:ext cx="17526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772400" y="220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</a:t>
            </a:r>
            <a:endParaRPr lang="en-US" dirty="0"/>
          </a:p>
        </p:txBody>
      </p:sp>
      <p:sp>
        <p:nvSpPr>
          <p:cNvPr id="25" name="Flowchart: Delay 24"/>
          <p:cNvSpPr/>
          <p:nvPr/>
        </p:nvSpPr>
        <p:spPr>
          <a:xfrm rot="16200000">
            <a:off x="6629400" y="1752600"/>
            <a:ext cx="533400" cy="228600"/>
          </a:xfrm>
          <a:prstGeom prst="flowChartDe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Delay 26"/>
          <p:cNvSpPr/>
          <p:nvPr/>
        </p:nvSpPr>
        <p:spPr>
          <a:xfrm rot="16200000">
            <a:off x="7391400" y="1752600"/>
            <a:ext cx="533400" cy="228600"/>
          </a:xfrm>
          <a:prstGeom prst="flowChartDe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elay 27"/>
          <p:cNvSpPr/>
          <p:nvPr/>
        </p:nvSpPr>
        <p:spPr>
          <a:xfrm rot="16200000">
            <a:off x="6667500" y="1409700"/>
            <a:ext cx="1219200" cy="228600"/>
          </a:xfrm>
          <a:prstGeom prst="flowChartDela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724400" y="838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53200" y="381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Autocorrelation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953000" y="3048000"/>
            <a:ext cx="1066800" cy="717550"/>
            <a:chOff x="4495800" y="2882900"/>
            <a:chExt cx="1066800" cy="717550"/>
          </a:xfrm>
        </p:grpSpPr>
        <p:sp>
          <p:nvSpPr>
            <p:cNvPr id="34" name="Freeform 33"/>
            <p:cNvSpPr/>
            <p:nvPr/>
          </p:nvSpPr>
          <p:spPr>
            <a:xfrm>
              <a:off x="4781550" y="2882900"/>
              <a:ext cx="323850" cy="717550"/>
            </a:xfrm>
            <a:custGeom>
              <a:avLst/>
              <a:gdLst>
                <a:gd name="connsiteX0" fmla="*/ 0 w 323850"/>
                <a:gd name="connsiteY0" fmla="*/ 717550 h 717550"/>
                <a:gd name="connsiteX1" fmla="*/ 152400 w 323850"/>
                <a:gd name="connsiteY1" fmla="*/ 3175 h 717550"/>
                <a:gd name="connsiteX2" fmla="*/ 323850 w 323850"/>
                <a:gd name="connsiteY2" fmla="*/ 698500 h 71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50" h="717550">
                  <a:moveTo>
                    <a:pt x="0" y="717550"/>
                  </a:moveTo>
                  <a:cubicBezTo>
                    <a:pt x="49212" y="361950"/>
                    <a:pt x="98425" y="6350"/>
                    <a:pt x="152400" y="3175"/>
                  </a:cubicBezTo>
                  <a:cubicBezTo>
                    <a:pt x="206375" y="0"/>
                    <a:pt x="265112" y="349250"/>
                    <a:pt x="323850" y="69850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495800" y="3581400"/>
              <a:ext cx="10668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858000" y="3048000"/>
            <a:ext cx="1066800" cy="717550"/>
            <a:chOff x="4495800" y="2882900"/>
            <a:chExt cx="1066800" cy="717550"/>
          </a:xfrm>
        </p:grpSpPr>
        <p:sp>
          <p:nvSpPr>
            <p:cNvPr id="40" name="Freeform 39"/>
            <p:cNvSpPr/>
            <p:nvPr/>
          </p:nvSpPr>
          <p:spPr>
            <a:xfrm>
              <a:off x="4781550" y="2882900"/>
              <a:ext cx="323850" cy="717550"/>
            </a:xfrm>
            <a:custGeom>
              <a:avLst/>
              <a:gdLst>
                <a:gd name="connsiteX0" fmla="*/ 0 w 323850"/>
                <a:gd name="connsiteY0" fmla="*/ 717550 h 717550"/>
                <a:gd name="connsiteX1" fmla="*/ 152400 w 323850"/>
                <a:gd name="connsiteY1" fmla="*/ 3175 h 717550"/>
                <a:gd name="connsiteX2" fmla="*/ 323850 w 323850"/>
                <a:gd name="connsiteY2" fmla="*/ 698500 h 71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50" h="717550">
                  <a:moveTo>
                    <a:pt x="0" y="717550"/>
                  </a:moveTo>
                  <a:cubicBezTo>
                    <a:pt x="49212" y="361950"/>
                    <a:pt x="98425" y="6350"/>
                    <a:pt x="152400" y="3175"/>
                  </a:cubicBezTo>
                  <a:cubicBezTo>
                    <a:pt x="206375" y="0"/>
                    <a:pt x="265112" y="349250"/>
                    <a:pt x="323850" y="69850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495800" y="3581400"/>
              <a:ext cx="10668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791200" y="3810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772400" y="3810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172200" y="1600200"/>
            <a:ext cx="152400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400800" y="3352800"/>
            <a:ext cx="152400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6823 0.002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0.00209 L 0.11823 0.002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0209 L 0.16823 0.002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23 0.00209 L 0.2349 0.002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Maximize Peak Power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sz="2400" dirty="0" smtClean="0"/>
              <a:t>Dispersion</a:t>
            </a:r>
          </a:p>
          <a:p>
            <a:pPr lvl="1"/>
            <a:r>
              <a:rPr lang="en-US" sz="2400" dirty="0" smtClean="0"/>
              <a:t>Nonlinearities</a:t>
            </a:r>
          </a:p>
          <a:p>
            <a:r>
              <a:rPr lang="en-US" dirty="0" smtClean="0"/>
              <a:t>Optimize SMF length</a:t>
            </a:r>
          </a:p>
          <a:p>
            <a:endParaRPr lang="en-US" dirty="0" smtClean="0"/>
          </a:p>
          <a:p>
            <a:r>
              <a:rPr lang="en-US" dirty="0" smtClean="0"/>
              <a:t>Spectral BW</a:t>
            </a:r>
          </a:p>
          <a:p>
            <a:pPr lvl="1"/>
            <a:r>
              <a:rPr lang="en-US" dirty="0" smtClean="0"/>
              <a:t>60fs pulse</a:t>
            </a:r>
          </a:p>
          <a:p>
            <a:pPr lvl="1"/>
            <a:r>
              <a:rPr lang="en-US" dirty="0" smtClean="0"/>
              <a:t>88fs autocorrelation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Pulse Duration</a:t>
            </a:r>
            <a:endParaRPr lang="en-US" dirty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962400" y="2209800"/>
          <a:ext cx="5854150" cy="4511675"/>
        </p:xfrm>
        <a:graphic>
          <a:graphicData uri="http://schemas.openxmlformats.org/presentationml/2006/ole">
            <p:oleObj spid="_x0000_s52229" name="Graph" r:id="rId3" imgW="3876840" imgH="298692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867</TotalTime>
  <Words>432</Words>
  <Application>Microsoft Office PowerPoint</Application>
  <PresentationFormat>On-screen Show (4:3)</PresentationFormat>
  <Paragraphs>166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Concourse</vt:lpstr>
      <vt:lpstr>Graph</vt:lpstr>
      <vt:lpstr>Fiber Laser Preamplifier</vt:lpstr>
      <vt:lpstr>Outline</vt:lpstr>
      <vt:lpstr>Frequency Combs</vt:lpstr>
      <vt:lpstr>Direct Comb Spectroscopy of Acetylene</vt:lpstr>
      <vt:lpstr>Slide 5</vt:lpstr>
      <vt:lpstr>Slide 6</vt:lpstr>
      <vt:lpstr>Pre-Amplifier</vt:lpstr>
      <vt:lpstr>Autocorrelator</vt:lpstr>
      <vt:lpstr>Minimizing Pulse Duration</vt:lpstr>
      <vt:lpstr>Slide 10</vt:lpstr>
      <vt:lpstr>Solitons</vt:lpstr>
      <vt:lpstr>Filtering out 1532.8nm</vt:lpstr>
      <vt:lpstr>Summary</vt:lpstr>
      <vt:lpstr>Extra Slides</vt:lpstr>
      <vt:lpstr>Frequency References</vt:lpstr>
      <vt:lpstr>Slide 16</vt:lpstr>
      <vt:lpstr>Slide 17</vt:lpstr>
      <vt:lpstr>Slide 18</vt:lpstr>
      <vt:lpstr>Slide 19</vt:lpstr>
      <vt:lpstr>Slide 20</vt:lpstr>
    </vt:vector>
  </TitlesOfParts>
  <Company>KSU, Department of 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Shun</dc:creator>
  <cp:lastModifiedBy>Ryan Marshall</cp:lastModifiedBy>
  <cp:revision>118</cp:revision>
  <dcterms:created xsi:type="dcterms:W3CDTF">2011-07-31T22:51:26Z</dcterms:created>
  <dcterms:modified xsi:type="dcterms:W3CDTF">2011-08-04T18:49:07Z</dcterms:modified>
</cp:coreProperties>
</file>