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41" r:id="rId4"/>
    <p:sldId id="334" r:id="rId5"/>
    <p:sldId id="338" r:id="rId6"/>
    <p:sldId id="339" r:id="rId7"/>
    <p:sldId id="340" r:id="rId8"/>
    <p:sldId id="351" r:id="rId9"/>
    <p:sldId id="335" r:id="rId10"/>
    <p:sldId id="336" r:id="rId11"/>
    <p:sldId id="277" r:id="rId12"/>
    <p:sldId id="276" r:id="rId13"/>
    <p:sldId id="337" r:id="rId14"/>
    <p:sldId id="27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15" r:id="rId32"/>
    <p:sldId id="342" r:id="rId33"/>
    <p:sldId id="343" r:id="rId34"/>
    <p:sldId id="296" r:id="rId35"/>
    <p:sldId id="344" r:id="rId36"/>
    <p:sldId id="345" r:id="rId37"/>
    <p:sldId id="297" r:id="rId38"/>
    <p:sldId id="346" r:id="rId39"/>
    <p:sldId id="347" r:id="rId40"/>
    <p:sldId id="348" r:id="rId41"/>
    <p:sldId id="349" r:id="rId42"/>
    <p:sldId id="350" r:id="rId43"/>
    <p:sldId id="35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C18%20Heigh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C18%20Rat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CdSe%20Heigh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CdSe%20Rat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Au%20Heigh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Au%20Rat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Overal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ynza\Documents\KSU%20REU\Over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031240886555847"/>
          <c:y val="5.1400554097404488E-2"/>
          <c:w val="0.84258469427432681"/>
          <c:h val="0.74491903554428596"/>
        </c:manualLayout>
      </c:layout>
      <c:scatterChart>
        <c:scatterStyle val="lineMarker"/>
        <c:ser>
          <c:idx val="0"/>
          <c:order val="0"/>
          <c:tx>
            <c:v>10-Jun</c:v>
          </c:tx>
          <c:spPr>
            <a:ln w="28575">
              <a:noFill/>
            </a:ln>
          </c:spPr>
          <c:xVal>
            <c:numRef>
              <c:f>'June 10'!$B$5:$B$20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'June 10'!$E$5:$E$20</c:f>
              <c:numCache>
                <c:formatCode>General</c:formatCode>
                <c:ptCount val="16"/>
                <c:pt idx="0">
                  <c:v>0.17142857142857121</c:v>
                </c:pt>
                <c:pt idx="1">
                  <c:v>0.48571428571428593</c:v>
                </c:pt>
                <c:pt idx="2">
                  <c:v>0.65714285714285725</c:v>
                </c:pt>
                <c:pt idx="3">
                  <c:v>0.71428571428571463</c:v>
                </c:pt>
                <c:pt idx="4">
                  <c:v>0.79999999999999982</c:v>
                </c:pt>
                <c:pt idx="5">
                  <c:v>0.85714285714285743</c:v>
                </c:pt>
                <c:pt idx="6">
                  <c:v>0.91428571428571415</c:v>
                </c:pt>
                <c:pt idx="7">
                  <c:v>1.1142857142857148</c:v>
                </c:pt>
                <c:pt idx="8">
                  <c:v>1.5142857142857147</c:v>
                </c:pt>
                <c:pt idx="9">
                  <c:v>1.628571428571429</c:v>
                </c:pt>
                <c:pt idx="10">
                  <c:v>1.7428571428571433</c:v>
                </c:pt>
                <c:pt idx="11">
                  <c:v>1.8857142857142852</c:v>
                </c:pt>
                <c:pt idx="12">
                  <c:v>1.9428571428571426</c:v>
                </c:pt>
                <c:pt idx="13">
                  <c:v>1.9714285714285711</c:v>
                </c:pt>
                <c:pt idx="14">
                  <c:v>2.0285714285714298</c:v>
                </c:pt>
                <c:pt idx="15">
                  <c:v>2.1142857142857143</c:v>
                </c:pt>
              </c:numCache>
            </c:numRef>
          </c:yVal>
        </c:ser>
        <c:ser>
          <c:idx val="1"/>
          <c:order val="1"/>
          <c:tx>
            <c:v>22-Jun</c:v>
          </c:tx>
          <c:spPr>
            <a:ln w="28575">
              <a:noFill/>
            </a:ln>
          </c:spPr>
          <c:xVal>
            <c:numRef>
              <c:f>'June 22'!$B$5:$B$20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'June 22'!$E$5:$E$20</c:f>
              <c:numCache>
                <c:formatCode>General</c:formatCode>
                <c:ptCount val="16"/>
                <c:pt idx="0">
                  <c:v>1.8181818181818313E-2</c:v>
                </c:pt>
                <c:pt idx="1">
                  <c:v>9.0909090909091092E-2</c:v>
                </c:pt>
                <c:pt idx="2">
                  <c:v>0.16363636363636391</c:v>
                </c:pt>
                <c:pt idx="3">
                  <c:v>0.20000000000000021</c:v>
                </c:pt>
                <c:pt idx="4">
                  <c:v>0.30909090909090925</c:v>
                </c:pt>
                <c:pt idx="5">
                  <c:v>0.43636363636363662</c:v>
                </c:pt>
                <c:pt idx="6">
                  <c:v>0.50909090909090926</c:v>
                </c:pt>
                <c:pt idx="7">
                  <c:v>0.54545454545454553</c:v>
                </c:pt>
                <c:pt idx="8">
                  <c:v>0.58181818181818201</c:v>
                </c:pt>
                <c:pt idx="9">
                  <c:v>0.61818181818181861</c:v>
                </c:pt>
                <c:pt idx="10">
                  <c:v>0.69090909090909136</c:v>
                </c:pt>
                <c:pt idx="11">
                  <c:v>0.72727272727272751</c:v>
                </c:pt>
                <c:pt idx="12">
                  <c:v>0.78181818181818152</c:v>
                </c:pt>
                <c:pt idx="13">
                  <c:v>0.81818181818181857</c:v>
                </c:pt>
                <c:pt idx="14">
                  <c:v>0.89090909090909154</c:v>
                </c:pt>
                <c:pt idx="15">
                  <c:v>0.92727272727272703</c:v>
                </c:pt>
              </c:numCache>
            </c:numRef>
          </c:yVal>
        </c:ser>
        <c:ser>
          <c:idx val="2"/>
          <c:order val="2"/>
          <c:tx>
            <c:v>23-Jun</c:v>
          </c:tx>
          <c:spPr>
            <a:ln w="28575">
              <a:noFill/>
            </a:ln>
          </c:spPr>
          <c:xVal>
            <c:numRef>
              <c:f>'June 23'!$B$5:$B$20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'June 23'!$E$5:$E$20</c:f>
              <c:numCache>
                <c:formatCode>General</c:formatCode>
                <c:ptCount val="16"/>
                <c:pt idx="0">
                  <c:v>0</c:v>
                </c:pt>
                <c:pt idx="1">
                  <c:v>6.0000000000000081E-2</c:v>
                </c:pt>
                <c:pt idx="2">
                  <c:v>6.0000000000000081E-2</c:v>
                </c:pt>
                <c:pt idx="3">
                  <c:v>6.0000000000000081E-2</c:v>
                </c:pt>
                <c:pt idx="4">
                  <c:v>6.0000000000000081E-2</c:v>
                </c:pt>
                <c:pt idx="5">
                  <c:v>8.0000000000000099E-2</c:v>
                </c:pt>
                <c:pt idx="6">
                  <c:v>8.0000000000000099E-2</c:v>
                </c:pt>
                <c:pt idx="7">
                  <c:v>8.0000000000000099E-2</c:v>
                </c:pt>
                <c:pt idx="8">
                  <c:v>0.10000000000000009</c:v>
                </c:pt>
                <c:pt idx="9">
                  <c:v>0.10000000000000009</c:v>
                </c:pt>
                <c:pt idx="10">
                  <c:v>0.10000000000000009</c:v>
                </c:pt>
                <c:pt idx="11">
                  <c:v>0.12000000000000012</c:v>
                </c:pt>
                <c:pt idx="12">
                  <c:v>0.12000000000000012</c:v>
                </c:pt>
                <c:pt idx="13">
                  <c:v>0.12000000000000012</c:v>
                </c:pt>
                <c:pt idx="14">
                  <c:v>0.12000000000000012</c:v>
                </c:pt>
                <c:pt idx="15">
                  <c:v>0.12000000000000012</c:v>
                </c:pt>
              </c:numCache>
            </c:numRef>
          </c:yVal>
        </c:ser>
        <c:ser>
          <c:idx val="3"/>
          <c:order val="3"/>
          <c:tx>
            <c:v>29-Jun</c:v>
          </c:tx>
          <c:spPr>
            <a:ln w="28575">
              <a:noFill/>
            </a:ln>
          </c:spPr>
          <c:xVal>
            <c:numRef>
              <c:f>'June 29'!$B$5:$B$20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'June 29'!$E$5:$E$20</c:f>
              <c:numCache>
                <c:formatCode>General</c:formatCode>
                <c:ptCount val="16"/>
                <c:pt idx="0">
                  <c:v>9.9999999999999936E-2</c:v>
                </c:pt>
                <c:pt idx="1">
                  <c:v>0.24999999999999989</c:v>
                </c:pt>
                <c:pt idx="2">
                  <c:v>0.30000000000000016</c:v>
                </c:pt>
                <c:pt idx="3">
                  <c:v>0.5</c:v>
                </c:pt>
                <c:pt idx="4">
                  <c:v>0.72500000000000009</c:v>
                </c:pt>
                <c:pt idx="5">
                  <c:v>0.77500000000000013</c:v>
                </c:pt>
                <c:pt idx="6">
                  <c:v>0.8</c:v>
                </c:pt>
                <c:pt idx="7">
                  <c:v>0.90000000000000013</c:v>
                </c:pt>
                <c:pt idx="8">
                  <c:v>0.875</c:v>
                </c:pt>
                <c:pt idx="9">
                  <c:v>0.92500000000000004</c:v>
                </c:pt>
                <c:pt idx="10">
                  <c:v>0.92500000000000004</c:v>
                </c:pt>
                <c:pt idx="11">
                  <c:v>0.97499999999999987</c:v>
                </c:pt>
                <c:pt idx="12">
                  <c:v>0.99999999999999978</c:v>
                </c:pt>
                <c:pt idx="13">
                  <c:v>1.05</c:v>
                </c:pt>
                <c:pt idx="14">
                  <c:v>1.0999999999999994</c:v>
                </c:pt>
                <c:pt idx="15">
                  <c:v>1.0999999999999994</c:v>
                </c:pt>
              </c:numCache>
            </c:numRef>
          </c:yVal>
        </c:ser>
        <c:axId val="41918848"/>
        <c:axId val="41920768"/>
      </c:scatterChart>
      <c:valAx>
        <c:axId val="41918848"/>
        <c:scaling>
          <c:orientation val="minMax"/>
          <c:max val="8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1920768"/>
        <c:crosses val="autoZero"/>
        <c:crossBetween val="midCat"/>
      </c:valAx>
      <c:valAx>
        <c:axId val="419207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Mountain Height (mm)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19188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5644891610770886"/>
          <c:y val="5.3575114551359049E-2"/>
          <c:w val="0.10531496062992123"/>
          <c:h val="0.28365354330708681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964919315641102"/>
          <c:y val="4.3539292882507331E-2"/>
          <c:w val="0.84835702828813064"/>
          <c:h val="0.8122621113038837"/>
        </c:manualLayout>
      </c:layout>
      <c:scatterChart>
        <c:scatterStyle val="lineMarker"/>
        <c:ser>
          <c:idx val="0"/>
          <c:order val="0"/>
          <c:tx>
            <c:v>10-Jun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8.6378438806260324E-2"/>
                  <c:y val="-0.70741158414520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'June 10'!$B$4:$B$25</c:f>
              <c:numCache>
                <c:formatCode>General</c:formatCode>
                <c:ptCount val="22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  <c:pt idx="17">
                  <c:v>9</c:v>
                </c:pt>
                <c:pt idx="18">
                  <c:v>9.5</c:v>
                </c:pt>
                <c:pt idx="19">
                  <c:v>10</c:v>
                </c:pt>
                <c:pt idx="20">
                  <c:v>10.5</c:v>
                </c:pt>
                <c:pt idx="21">
                  <c:v>11</c:v>
                </c:pt>
              </c:numCache>
            </c:numRef>
          </c:xVal>
          <c:yVal>
            <c:numRef>
              <c:f>'June 10'!$L$4:$L$25</c:f>
              <c:numCache>
                <c:formatCode>General</c:formatCode>
                <c:ptCount val="22"/>
                <c:pt idx="0">
                  <c:v>295.39458287917347</c:v>
                </c:pt>
                <c:pt idx="1">
                  <c:v>291.55828959502861</c:v>
                </c:pt>
                <c:pt idx="2">
                  <c:v>278.5148924289349</c:v>
                </c:pt>
                <c:pt idx="3">
                  <c:v>270.84230586064484</c:v>
                </c:pt>
                <c:pt idx="4">
                  <c:v>257.0316500377225</c:v>
                </c:pt>
                <c:pt idx="5">
                  <c:v>250.89358078309016</c:v>
                </c:pt>
                <c:pt idx="6">
                  <c:v>228.64307973504847</c:v>
                </c:pt>
                <c:pt idx="7">
                  <c:v>211.76338928480999</c:v>
                </c:pt>
                <c:pt idx="8">
                  <c:v>193.73281084932822</c:v>
                </c:pt>
                <c:pt idx="9">
                  <c:v>169.94779248762848</c:v>
                </c:pt>
                <c:pt idx="10">
                  <c:v>148.84817942483036</c:v>
                </c:pt>
                <c:pt idx="11">
                  <c:v>140.79196352812565</c:v>
                </c:pt>
                <c:pt idx="12">
                  <c:v>120.84323845057091</c:v>
                </c:pt>
                <c:pt idx="13">
                  <c:v>107.79984128447768</c:v>
                </c:pt>
                <c:pt idx="14">
                  <c:v>92.838297476311752</c:v>
                </c:pt>
                <c:pt idx="15">
                  <c:v>82.863934937534324</c:v>
                </c:pt>
                <c:pt idx="16">
                  <c:v>65.98424448729611</c:v>
                </c:pt>
                <c:pt idx="17">
                  <c:v>52.940847321202476</c:v>
                </c:pt>
                <c:pt idx="18">
                  <c:v>38.36293284145129</c:v>
                </c:pt>
                <c:pt idx="19">
                  <c:v>27.621311645844791</c:v>
                </c:pt>
                <c:pt idx="20">
                  <c:v>10.741621195606475</c:v>
                </c:pt>
                <c:pt idx="21">
                  <c:v>0</c:v>
                </c:pt>
              </c:numCache>
            </c:numRef>
          </c:yVal>
        </c:ser>
        <c:ser>
          <c:idx val="1"/>
          <c:order val="1"/>
          <c:tx>
            <c:v>22-Jun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8.7921648682803569E-2"/>
                  <c:y val="-0.6396149739757106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'June 22'!$B$6:$B$27</c:f>
              <c:numCache>
                <c:formatCode>General</c:formatCode>
                <c:ptCount val="22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  <c:pt idx="17">
                  <c:v>9</c:v>
                </c:pt>
                <c:pt idx="18">
                  <c:v>9.5</c:v>
                </c:pt>
                <c:pt idx="19">
                  <c:v>10</c:v>
                </c:pt>
                <c:pt idx="20">
                  <c:v>10.5</c:v>
                </c:pt>
                <c:pt idx="21">
                  <c:v>11</c:v>
                </c:pt>
              </c:numCache>
            </c:numRef>
          </c:xVal>
          <c:yVal>
            <c:numRef>
              <c:f>'June 22'!$L$6:$L$27</c:f>
              <c:numCache>
                <c:formatCode>General</c:formatCode>
                <c:ptCount val="22"/>
                <c:pt idx="0">
                  <c:v>153.12147336174885</c:v>
                </c:pt>
                <c:pt idx="1">
                  <c:v>151.36145642655637</c:v>
                </c:pt>
                <c:pt idx="2">
                  <c:v>138.33733110613181</c:v>
                </c:pt>
                <c:pt idx="3">
                  <c:v>135.87330739686232</c:v>
                </c:pt>
                <c:pt idx="4">
                  <c:v>131.2972633653616</c:v>
                </c:pt>
                <c:pt idx="5">
                  <c:v>127.07322272089961</c:v>
                </c:pt>
                <c:pt idx="6">
                  <c:v>124.60919901163017</c:v>
                </c:pt>
                <c:pt idx="7">
                  <c:v>122.84918207643754</c:v>
                </c:pt>
                <c:pt idx="8">
                  <c:v>116.5131211097445</c:v>
                </c:pt>
                <c:pt idx="9">
                  <c:v>108.06503982082039</c:v>
                </c:pt>
                <c:pt idx="10">
                  <c:v>104.19300256339704</c:v>
                </c:pt>
                <c:pt idx="11">
                  <c:v>93.28089756520329</c:v>
                </c:pt>
                <c:pt idx="12">
                  <c:v>82.720795954048171</c:v>
                </c:pt>
                <c:pt idx="13">
                  <c:v>77.792748535509247</c:v>
                </c:pt>
                <c:pt idx="14">
                  <c:v>68.640660472508145</c:v>
                </c:pt>
                <c:pt idx="15">
                  <c:v>60.192579183584087</c:v>
                </c:pt>
                <c:pt idx="16">
                  <c:v>45.760440315005361</c:v>
                </c:pt>
                <c:pt idx="17">
                  <c:v>39.776382735350964</c:v>
                </c:pt>
                <c:pt idx="18">
                  <c:v>31.328301446426877</c:v>
                </c:pt>
                <c:pt idx="19">
                  <c:v>20.416196448233112</c:v>
                </c:pt>
                <c:pt idx="20">
                  <c:v>14.432138868578718</c:v>
                </c:pt>
                <c:pt idx="21">
                  <c:v>0</c:v>
                </c:pt>
              </c:numCache>
            </c:numRef>
          </c:yVal>
        </c:ser>
        <c:ser>
          <c:idx val="2"/>
          <c:order val="2"/>
          <c:tx>
            <c:v>23-Jun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29846772625644036"/>
                  <c:y val="-0.3328651185550958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'June 23'!$B$4:$B$19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'June 23'!$M$4:$M$19</c:f>
              <c:numCache>
                <c:formatCode>General</c:formatCode>
                <c:ptCount val="16"/>
                <c:pt idx="0">
                  <c:v>151.55821671894302</c:v>
                </c:pt>
                <c:pt idx="1">
                  <c:v>145.49264884036529</c:v>
                </c:pt>
                <c:pt idx="2">
                  <c:v>138.35668663027411</c:v>
                </c:pt>
                <c:pt idx="3">
                  <c:v>137.28629229876032</c:v>
                </c:pt>
                <c:pt idx="4">
                  <c:v>133.36151308321001</c:v>
                </c:pt>
                <c:pt idx="5">
                  <c:v>134.07510930421924</c:v>
                </c:pt>
                <c:pt idx="6">
                  <c:v>131.22072442018256</c:v>
                </c:pt>
                <c:pt idx="7">
                  <c:v>124.44156032059595</c:v>
                </c:pt>
                <c:pt idx="8">
                  <c:v>125.15515654160487</c:v>
                </c:pt>
                <c:pt idx="9">
                  <c:v>128.366339536146</c:v>
                </c:pt>
                <c:pt idx="10">
                  <c:v>124.79835843110041</c:v>
                </c:pt>
                <c:pt idx="11">
                  <c:v>126.58234898362326</c:v>
                </c:pt>
                <c:pt idx="12">
                  <c:v>122.30077165756846</c:v>
                </c:pt>
                <c:pt idx="13">
                  <c:v>120.87357921555005</c:v>
                </c:pt>
                <c:pt idx="14">
                  <c:v>117.66239622100898</c:v>
                </c:pt>
                <c:pt idx="15">
                  <c:v>116.94880000000002</c:v>
                </c:pt>
              </c:numCache>
            </c:numRef>
          </c:yVal>
        </c:ser>
        <c:ser>
          <c:idx val="3"/>
          <c:order val="3"/>
          <c:tx>
            <c:v>29-Jun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19242308253135029"/>
                  <c:y val="-0.5011968948796654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'June 29'!$B$6:$B$24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  <c:pt idx="17">
                  <c:v>9</c:v>
                </c:pt>
                <c:pt idx="18">
                  <c:v>9.5</c:v>
                </c:pt>
              </c:numCache>
            </c:numRef>
          </c:xVal>
          <c:yVal>
            <c:numRef>
              <c:f>'June 29'!$L$6:$L$24</c:f>
              <c:numCache>
                <c:formatCode>General</c:formatCode>
                <c:ptCount val="19"/>
                <c:pt idx="0">
                  <c:v>34.09424445768434</c:v>
                </c:pt>
                <c:pt idx="1">
                  <c:v>34.09424445768434</c:v>
                </c:pt>
                <c:pt idx="2">
                  <c:v>29.223638106586709</c:v>
                </c:pt>
                <c:pt idx="3">
                  <c:v>26.788334931037692</c:v>
                </c:pt>
                <c:pt idx="4">
                  <c:v>25.814213660818378</c:v>
                </c:pt>
                <c:pt idx="5">
                  <c:v>23.865971120379033</c:v>
                </c:pt>
                <c:pt idx="6">
                  <c:v>20.456546674610689</c:v>
                </c:pt>
                <c:pt idx="7">
                  <c:v>20.456546674610689</c:v>
                </c:pt>
                <c:pt idx="8">
                  <c:v>18.508304134171684</c:v>
                </c:pt>
                <c:pt idx="9">
                  <c:v>18.508304134171684</c:v>
                </c:pt>
                <c:pt idx="10">
                  <c:v>13.150637147964023</c:v>
                </c:pt>
                <c:pt idx="11">
                  <c:v>12.663576512854354</c:v>
                </c:pt>
                <c:pt idx="12">
                  <c:v>10.715333972415014</c:v>
                </c:pt>
                <c:pt idx="13">
                  <c:v>11.20239460752502</c:v>
                </c:pt>
                <c:pt idx="14">
                  <c:v>7.3059095266466754</c:v>
                </c:pt>
                <c:pt idx="15">
                  <c:v>8.2800307968663489</c:v>
                </c:pt>
                <c:pt idx="16">
                  <c:v>3.4094244457683391</c:v>
                </c:pt>
                <c:pt idx="17">
                  <c:v>3.8964850808783376</c:v>
                </c:pt>
                <c:pt idx="18">
                  <c:v>0</c:v>
                </c:pt>
              </c:numCache>
            </c:numRef>
          </c:yVal>
        </c:ser>
        <c:axId val="41993728"/>
        <c:axId val="41995648"/>
      </c:scatterChart>
      <c:valAx>
        <c:axId val="41993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1995648"/>
        <c:crosses val="autoZero"/>
        <c:crossBetween val="midCat"/>
      </c:valAx>
      <c:valAx>
        <c:axId val="41995648"/>
        <c:scaling>
          <c:orientation val="minMax"/>
          <c:min val="0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Volume (uL)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1993728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6567767570720349"/>
          <c:y val="8.1957604875661713E-2"/>
          <c:w val="0.10994459025955092"/>
          <c:h val="0.28365354330708681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212383530183727"/>
          <c:y val="5.1400554097404488E-2"/>
          <c:w val="0.83888106955380703"/>
          <c:h val="0.74319098348000734"/>
        </c:manualLayout>
      </c:layout>
      <c:scatterChart>
        <c:scatterStyle val="lineMarker"/>
        <c:ser>
          <c:idx val="0"/>
          <c:order val="0"/>
          <c:tx>
            <c:v>12-Jul</c:v>
          </c:tx>
          <c:spPr>
            <a:ln w="28575">
              <a:noFill/>
            </a:ln>
          </c:spPr>
          <c:xVal>
            <c:numRef>
              <c:f>'July 12'!$B$5:$B$20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12'!$E$5:$E$20</c:f>
              <c:numCache>
                <c:formatCode>General</c:formatCode>
                <c:ptCount val="16"/>
                <c:pt idx="0">
                  <c:v>0.14285714285714296</c:v>
                </c:pt>
                <c:pt idx="1">
                  <c:v>0.21428571428571427</c:v>
                </c:pt>
                <c:pt idx="2">
                  <c:v>0.4285714285714286</c:v>
                </c:pt>
                <c:pt idx="3">
                  <c:v>0.59523809523809523</c:v>
                </c:pt>
                <c:pt idx="4">
                  <c:v>0.8809523809523806</c:v>
                </c:pt>
                <c:pt idx="5">
                  <c:v>1.1666666666666667</c:v>
                </c:pt>
                <c:pt idx="6">
                  <c:v>1.2857142857142854</c:v>
                </c:pt>
                <c:pt idx="7">
                  <c:v>1.3809523809523816</c:v>
                </c:pt>
                <c:pt idx="8">
                  <c:v>1.4523809523809526</c:v>
                </c:pt>
                <c:pt idx="9">
                  <c:v>1.5238095238095239</c:v>
                </c:pt>
                <c:pt idx="10">
                  <c:v>1.5476190476190472</c:v>
                </c:pt>
                <c:pt idx="11">
                  <c:v>1.6190476190476191</c:v>
                </c:pt>
                <c:pt idx="12">
                  <c:v>1.6428571428571435</c:v>
                </c:pt>
                <c:pt idx="13">
                  <c:v>1.7380952380952379</c:v>
                </c:pt>
                <c:pt idx="14">
                  <c:v>1.7857142857142854</c:v>
                </c:pt>
                <c:pt idx="15">
                  <c:v>1.8809523809523816</c:v>
                </c:pt>
              </c:numCache>
            </c:numRef>
          </c:yVal>
        </c:ser>
        <c:ser>
          <c:idx val="1"/>
          <c:order val="1"/>
          <c:tx>
            <c:v>13-Jul</c:v>
          </c:tx>
          <c:spPr>
            <a:ln w="28575">
              <a:noFill/>
            </a:ln>
          </c:spPr>
          <c:xVal>
            <c:numRef>
              <c:f>'July 13'!$B$5:$B$20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13'!$E$5:$E$20</c:f>
              <c:numCache>
                <c:formatCode>General</c:formatCode>
                <c:ptCount val="16"/>
                <c:pt idx="0">
                  <c:v>4.6511627906976778E-2</c:v>
                </c:pt>
                <c:pt idx="1">
                  <c:v>4.6511627906976778E-2</c:v>
                </c:pt>
                <c:pt idx="2">
                  <c:v>6.9767441860465157E-2</c:v>
                </c:pt>
                <c:pt idx="3">
                  <c:v>9.3023255813953501E-2</c:v>
                </c:pt>
                <c:pt idx="4">
                  <c:v>0.16279069767441864</c:v>
                </c:pt>
                <c:pt idx="5">
                  <c:v>0.20930232558139544</c:v>
                </c:pt>
                <c:pt idx="6">
                  <c:v>0.20930232558139544</c:v>
                </c:pt>
                <c:pt idx="7">
                  <c:v>0.20930232558139544</c:v>
                </c:pt>
                <c:pt idx="8">
                  <c:v>0.27906976744186057</c:v>
                </c:pt>
                <c:pt idx="9">
                  <c:v>0.32558139534883751</c:v>
                </c:pt>
                <c:pt idx="10">
                  <c:v>0.37209302325581406</c:v>
                </c:pt>
                <c:pt idx="11">
                  <c:v>0.46511627906976766</c:v>
                </c:pt>
                <c:pt idx="12">
                  <c:v>0.51162790697674421</c:v>
                </c:pt>
                <c:pt idx="13">
                  <c:v>0.58139534883720878</c:v>
                </c:pt>
                <c:pt idx="14">
                  <c:v>0.62790697674418638</c:v>
                </c:pt>
                <c:pt idx="15">
                  <c:v>0.6744186046511631</c:v>
                </c:pt>
              </c:numCache>
            </c:numRef>
          </c:yVal>
        </c:ser>
        <c:ser>
          <c:idx val="2"/>
          <c:order val="2"/>
          <c:tx>
            <c:v>14-Jul</c:v>
          </c:tx>
          <c:spPr>
            <a:ln w="28575">
              <a:noFill/>
            </a:ln>
          </c:spPr>
          <c:xVal>
            <c:numRef>
              <c:f>'July 14'!$B$5:$B$20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14'!$E$5:$E$20</c:f>
              <c:numCache>
                <c:formatCode>General</c:formatCode>
                <c:ptCount val="16"/>
                <c:pt idx="0">
                  <c:v>4.545454545454547E-2</c:v>
                </c:pt>
                <c:pt idx="1">
                  <c:v>0.3636363636363637</c:v>
                </c:pt>
                <c:pt idx="2">
                  <c:v>0.43181818181818193</c:v>
                </c:pt>
                <c:pt idx="3">
                  <c:v>0.56818181818181834</c:v>
                </c:pt>
                <c:pt idx="4">
                  <c:v>0.6363636363636368</c:v>
                </c:pt>
                <c:pt idx="5">
                  <c:v>0.72727272727272729</c:v>
                </c:pt>
                <c:pt idx="6">
                  <c:v>0.79545454545454541</c:v>
                </c:pt>
                <c:pt idx="7">
                  <c:v>1.0681818181818183</c:v>
                </c:pt>
                <c:pt idx="8">
                  <c:v>1.2954545454545454</c:v>
                </c:pt>
                <c:pt idx="9">
                  <c:v>1.4545454545454546</c:v>
                </c:pt>
                <c:pt idx="10">
                  <c:v>1.5454545454545454</c:v>
                </c:pt>
                <c:pt idx="11">
                  <c:v>1.613636363636364</c:v>
                </c:pt>
                <c:pt idx="12">
                  <c:v>1.6818181818181821</c:v>
                </c:pt>
                <c:pt idx="13">
                  <c:v>1.7727272727272723</c:v>
                </c:pt>
                <c:pt idx="14">
                  <c:v>1.8409090909090906</c:v>
                </c:pt>
                <c:pt idx="15">
                  <c:v>1.9090909090909089</c:v>
                </c:pt>
              </c:numCache>
            </c:numRef>
          </c:yVal>
        </c:ser>
        <c:ser>
          <c:idx val="3"/>
          <c:order val="3"/>
          <c:tx>
            <c:v>15-Jul</c:v>
          </c:tx>
          <c:spPr>
            <a:ln w="28575">
              <a:noFill/>
            </a:ln>
          </c:spPr>
          <c:xVal>
            <c:numRef>
              <c:f>'July 15'!$B$5:$B$20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15'!$E$5:$E$20</c:f>
              <c:numCache>
                <c:formatCode>General</c:formatCode>
                <c:ptCount val="16"/>
                <c:pt idx="0">
                  <c:v>2.4390243902439018E-2</c:v>
                </c:pt>
                <c:pt idx="1">
                  <c:v>0.24390243902439043</c:v>
                </c:pt>
                <c:pt idx="2">
                  <c:v>0.36585365853658525</c:v>
                </c:pt>
                <c:pt idx="3">
                  <c:v>0.46341463414634165</c:v>
                </c:pt>
                <c:pt idx="4">
                  <c:v>0.56097560975609762</c:v>
                </c:pt>
                <c:pt idx="5">
                  <c:v>0.80487804878048785</c:v>
                </c:pt>
                <c:pt idx="6">
                  <c:v>1.0487804878048779</c:v>
                </c:pt>
                <c:pt idx="7">
                  <c:v>1.1951219512195119</c:v>
                </c:pt>
                <c:pt idx="8">
                  <c:v>1.292682926829269</c:v>
                </c:pt>
                <c:pt idx="9">
                  <c:v>1.3658536585365855</c:v>
                </c:pt>
                <c:pt idx="10">
                  <c:v>1.4146341463414629</c:v>
                </c:pt>
                <c:pt idx="11">
                  <c:v>1.4390243902439015</c:v>
                </c:pt>
                <c:pt idx="12">
                  <c:v>1.5609756097560981</c:v>
                </c:pt>
                <c:pt idx="13">
                  <c:v>1.6341463414634152</c:v>
                </c:pt>
                <c:pt idx="14">
                  <c:v>1.6829268292682931</c:v>
                </c:pt>
                <c:pt idx="15">
                  <c:v>1.7560975609756104</c:v>
                </c:pt>
              </c:numCache>
            </c:numRef>
          </c:yVal>
        </c:ser>
        <c:ser>
          <c:idx val="4"/>
          <c:order val="4"/>
          <c:tx>
            <c:v>19-Jul</c:v>
          </c:tx>
          <c:spPr>
            <a:ln w="28575">
              <a:noFill/>
            </a:ln>
          </c:spPr>
          <c:xVal>
            <c:numRef>
              <c:f>'July 19'!$B$5:$B$20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19'!$E$5:$E$20</c:f>
              <c:numCache>
                <c:formatCode>General</c:formatCode>
                <c:ptCount val="16"/>
                <c:pt idx="0">
                  <c:v>0.11473421360481589</c:v>
                </c:pt>
                <c:pt idx="1">
                  <c:v>0.3212557980934847</c:v>
                </c:pt>
                <c:pt idx="2">
                  <c:v>0.50483053986118998</c:v>
                </c:pt>
                <c:pt idx="3">
                  <c:v>0.57367106802407986</c:v>
                </c:pt>
                <c:pt idx="4">
                  <c:v>0.7342989670708221</c:v>
                </c:pt>
                <c:pt idx="5">
                  <c:v>1.0096610797223795</c:v>
                </c:pt>
                <c:pt idx="6">
                  <c:v>1.1243952933271955</c:v>
                </c:pt>
                <c:pt idx="7">
                  <c:v>1.262076349652975</c:v>
                </c:pt>
                <c:pt idx="8">
                  <c:v>1.3309168778158647</c:v>
                </c:pt>
                <c:pt idx="9">
                  <c:v>1.422704248699717</c:v>
                </c:pt>
                <c:pt idx="10">
                  <c:v>1.4915447768626064</c:v>
                </c:pt>
                <c:pt idx="11">
                  <c:v>1.5374384623045332</c:v>
                </c:pt>
                <c:pt idx="12">
                  <c:v>1.6062789904674228</c:v>
                </c:pt>
                <c:pt idx="13">
                  <c:v>1.6751195186303123</c:v>
                </c:pt>
                <c:pt idx="14">
                  <c:v>1.6751195186303123</c:v>
                </c:pt>
                <c:pt idx="15">
                  <c:v>1.7210132040722388</c:v>
                </c:pt>
              </c:numCache>
            </c:numRef>
          </c:yVal>
        </c:ser>
        <c:axId val="42711680"/>
        <c:axId val="42722048"/>
      </c:scatterChart>
      <c:valAx>
        <c:axId val="42711680"/>
        <c:scaling>
          <c:orientation val="minMax"/>
          <c:max val="8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722048"/>
        <c:crosses val="autoZero"/>
        <c:crossBetween val="midCat"/>
      </c:valAx>
      <c:valAx>
        <c:axId val="427220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Mountain Height (mm)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711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749817731116949"/>
          <c:y val="5.2531277340332479E-2"/>
          <c:w val="9.7604986876640459E-2"/>
          <c:h val="0.35456692913385918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2051472732575098"/>
          <c:y val="5.1400554097404488E-2"/>
          <c:w val="0.83552833673568583"/>
          <c:h val="0.81314782686062559"/>
        </c:manualLayout>
      </c:layout>
      <c:scatterChart>
        <c:scatterStyle val="lineMarker"/>
        <c:ser>
          <c:idx val="0"/>
          <c:order val="0"/>
          <c:tx>
            <c:v>12-Jul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41257545931758532"/>
                  <c:y val="-0.775480670848347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12'!$B$4:$B$30</c:f>
              <c:numCache>
                <c:formatCode>General</c:formatCode>
                <c:ptCount val="27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</c:numCache>
            </c:numRef>
          </c:xVal>
          <c:yVal>
            <c:numRef>
              <c:f>'July 12'!$L$4:$L$30</c:f>
              <c:numCache>
                <c:formatCode>General</c:formatCode>
                <c:ptCount val="27"/>
                <c:pt idx="0">
                  <c:v>124.87082438211033</c:v>
                </c:pt>
                <c:pt idx="1">
                  <c:v>124.17709757998738</c:v>
                </c:pt>
                <c:pt idx="2">
                  <c:v>120.36160016831199</c:v>
                </c:pt>
                <c:pt idx="3">
                  <c:v>113.4243321470835</c:v>
                </c:pt>
                <c:pt idx="4">
                  <c:v>111.34315174071509</c:v>
                </c:pt>
                <c:pt idx="5">
                  <c:v>109.95569813646938</c:v>
                </c:pt>
                <c:pt idx="6">
                  <c:v>103.36529351630237</c:v>
                </c:pt>
                <c:pt idx="7">
                  <c:v>97.468615698258461</c:v>
                </c:pt>
                <c:pt idx="8">
                  <c:v>90.531347677030013</c:v>
                </c:pt>
                <c:pt idx="9">
                  <c:v>81.859762650494588</c:v>
                </c:pt>
                <c:pt idx="10">
                  <c:v>70.760133816529134</c:v>
                </c:pt>
                <c:pt idx="11">
                  <c:v>65.557182800607919</c:v>
                </c:pt>
                <c:pt idx="12">
                  <c:v>62.435412191055178</c:v>
                </c:pt>
                <c:pt idx="13">
                  <c:v>58.273051378318151</c:v>
                </c:pt>
                <c:pt idx="14">
                  <c:v>50.988919956028383</c:v>
                </c:pt>
                <c:pt idx="15">
                  <c:v>46.826559143291377</c:v>
                </c:pt>
                <c:pt idx="16">
                  <c:v>37.114383913571785</c:v>
                </c:pt>
                <c:pt idx="17">
                  <c:v>31.911432897650492</c:v>
                </c:pt>
                <c:pt idx="18">
                  <c:v>30.523979293404675</c:v>
                </c:pt>
                <c:pt idx="19">
                  <c:v>26.708481881729213</c:v>
                </c:pt>
                <c:pt idx="20">
                  <c:v>22.199257667930645</c:v>
                </c:pt>
                <c:pt idx="21">
                  <c:v>22.199257667930645</c:v>
                </c:pt>
                <c:pt idx="22">
                  <c:v>18.383760256255208</c:v>
                </c:pt>
                <c:pt idx="23">
                  <c:v>13.527672641395283</c:v>
                </c:pt>
                <c:pt idx="24">
                  <c:v>7.6309948233511076</c:v>
                </c:pt>
                <c:pt idx="25">
                  <c:v>4.1623608127370089</c:v>
                </c:pt>
                <c:pt idx="26">
                  <c:v>0</c:v>
                </c:pt>
              </c:numCache>
            </c:numRef>
          </c:yVal>
        </c:ser>
        <c:ser>
          <c:idx val="1"/>
          <c:order val="1"/>
          <c:tx>
            <c:v>13-Jul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30695197822494436"/>
                  <c:y val="-0.2379899016860181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13'!$B$4:$B$19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'July 13'!$M$4:$M$19</c:f>
              <c:numCache>
                <c:formatCode>General</c:formatCode>
                <c:ptCount val="16"/>
                <c:pt idx="0">
                  <c:v>129.62191653491737</c:v>
                </c:pt>
                <c:pt idx="1">
                  <c:v>129.62191653491737</c:v>
                </c:pt>
                <c:pt idx="2">
                  <c:v>128.5989208520769</c:v>
                </c:pt>
                <c:pt idx="3">
                  <c:v>125.5299338035551</c:v>
                </c:pt>
                <c:pt idx="4">
                  <c:v>123.48394243787401</c:v>
                </c:pt>
                <c:pt idx="5">
                  <c:v>123.82494099882101</c:v>
                </c:pt>
                <c:pt idx="6">
                  <c:v>123.14294387692725</c:v>
                </c:pt>
                <c:pt idx="7">
                  <c:v>123.48394243787401</c:v>
                </c:pt>
                <c:pt idx="8">
                  <c:v>119.39195970651178</c:v>
                </c:pt>
                <c:pt idx="9">
                  <c:v>118.70996258461827</c:v>
                </c:pt>
                <c:pt idx="10">
                  <c:v>117.00496977988389</c:v>
                </c:pt>
                <c:pt idx="11">
                  <c:v>115.98197409704333</c:v>
                </c:pt>
                <c:pt idx="12">
                  <c:v>112.23098992662788</c:v>
                </c:pt>
                <c:pt idx="13">
                  <c:v>112.57198848757487</c:v>
                </c:pt>
                <c:pt idx="14">
                  <c:v>110.86699568284058</c:v>
                </c:pt>
                <c:pt idx="15">
                  <c:v>109.84399999999999</c:v>
                </c:pt>
              </c:numCache>
            </c:numRef>
          </c:yVal>
        </c:ser>
        <c:ser>
          <c:idx val="2"/>
          <c:order val="2"/>
          <c:tx>
            <c:v>14-Jul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56894757946923302"/>
                  <c:y val="-0.6398874505093644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14'!$B$4:$B$21</c:f>
              <c:numCache>
                <c:formatCode>General</c:formatCode>
                <c:ptCount val="18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</c:numCache>
            </c:numRef>
          </c:xVal>
          <c:yVal>
            <c:numRef>
              <c:f>'July 14'!$L$4:$L$21</c:f>
              <c:numCache>
                <c:formatCode>General</c:formatCode>
                <c:ptCount val="18"/>
                <c:pt idx="0">
                  <c:v>67.222213028850092</c:v>
                </c:pt>
                <c:pt idx="1">
                  <c:v>69.475471566129926</c:v>
                </c:pt>
                <c:pt idx="2">
                  <c:v>62.715695954290325</c:v>
                </c:pt>
                <c:pt idx="3">
                  <c:v>55.955920342450653</c:v>
                </c:pt>
                <c:pt idx="4">
                  <c:v>53.327118715624202</c:v>
                </c:pt>
                <c:pt idx="5">
                  <c:v>53.327118715624202</c:v>
                </c:pt>
                <c:pt idx="6">
                  <c:v>48.44505855151759</c:v>
                </c:pt>
                <c:pt idx="7">
                  <c:v>45.440713835144599</c:v>
                </c:pt>
                <c:pt idx="8">
                  <c:v>41.685282939677961</c:v>
                </c:pt>
                <c:pt idx="9">
                  <c:v>36.427679686025037</c:v>
                </c:pt>
                <c:pt idx="10">
                  <c:v>28.916817895091992</c:v>
                </c:pt>
                <c:pt idx="11">
                  <c:v>28.165731715998607</c:v>
                </c:pt>
                <c:pt idx="12">
                  <c:v>23.65921464143883</c:v>
                </c:pt>
                <c:pt idx="13">
                  <c:v>14.64618049231928</c:v>
                </c:pt>
                <c:pt idx="14">
                  <c:v>12.392921955039389</c:v>
                </c:pt>
                <c:pt idx="15">
                  <c:v>9.0130341491195551</c:v>
                </c:pt>
                <c:pt idx="16">
                  <c:v>0.37554308954681914</c:v>
                </c:pt>
                <c:pt idx="17">
                  <c:v>0</c:v>
                </c:pt>
              </c:numCache>
            </c:numRef>
          </c:yVal>
        </c:ser>
        <c:ser>
          <c:idx val="3"/>
          <c:order val="3"/>
          <c:tx>
            <c:v>15-Jul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11720569651015848"/>
                  <c:y val="-0.5720908403398732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15'!$B$4:$B$47</c:f>
              <c:numCache>
                <c:formatCode>General</c:formatCode>
                <c:ptCount val="44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</c:numCache>
            </c:numRef>
          </c:xVal>
          <c:yVal>
            <c:numRef>
              <c:f>'July 15'!$L$4:$L$47</c:f>
              <c:numCache>
                <c:formatCode>General</c:formatCode>
                <c:ptCount val="44"/>
                <c:pt idx="0">
                  <c:v>108.6367096821832</c:v>
                </c:pt>
                <c:pt idx="1">
                  <c:v>110.96048956843316</c:v>
                </c:pt>
                <c:pt idx="2">
                  <c:v>108.92718216796435</c:v>
                </c:pt>
                <c:pt idx="3">
                  <c:v>106.60340228171458</c:v>
                </c:pt>
                <c:pt idx="4">
                  <c:v>106.02245731015201</c:v>
                </c:pt>
                <c:pt idx="5">
                  <c:v>100.79395256608976</c:v>
                </c:pt>
                <c:pt idx="6">
                  <c:v>99.051117651402322</c:v>
                </c:pt>
                <c:pt idx="7">
                  <c:v>98.179700194058555</c:v>
                </c:pt>
                <c:pt idx="8">
                  <c:v>94.113085393121167</c:v>
                </c:pt>
                <c:pt idx="9">
                  <c:v>90.627415563746354</c:v>
                </c:pt>
                <c:pt idx="10">
                  <c:v>87.141745734371483</c:v>
                </c:pt>
                <c:pt idx="11">
                  <c:v>85.108438333902825</c:v>
                </c:pt>
                <c:pt idx="12">
                  <c:v>83.656075904996598</c:v>
                </c:pt>
                <c:pt idx="13">
                  <c:v>79.589461104059367</c:v>
                </c:pt>
                <c:pt idx="14">
                  <c:v>74.070483874215739</c:v>
                </c:pt>
                <c:pt idx="15">
                  <c:v>71.165759016403385</c:v>
                </c:pt>
                <c:pt idx="16">
                  <c:v>65.937254272341207</c:v>
                </c:pt>
                <c:pt idx="17">
                  <c:v>62.161111957185142</c:v>
                </c:pt>
                <c:pt idx="18">
                  <c:v>60.418277042497671</c:v>
                </c:pt>
                <c:pt idx="19">
                  <c:v>58.675442127810271</c:v>
                </c:pt>
                <c:pt idx="20">
                  <c:v>56.351662241560277</c:v>
                </c:pt>
                <c:pt idx="21">
                  <c:v>55.480244784216531</c:v>
                </c:pt>
                <c:pt idx="22">
                  <c:v>51.994574954841717</c:v>
                </c:pt>
                <c:pt idx="23">
                  <c:v>49.961267554373094</c:v>
                </c:pt>
                <c:pt idx="24">
                  <c:v>47.637487668123129</c:v>
                </c:pt>
                <c:pt idx="25">
                  <c:v>45.313707781873163</c:v>
                </c:pt>
                <c:pt idx="26">
                  <c:v>41.247092980935996</c:v>
                </c:pt>
                <c:pt idx="27">
                  <c:v>38.923313094686002</c:v>
                </c:pt>
                <c:pt idx="28">
                  <c:v>37.180478179998552</c:v>
                </c:pt>
                <c:pt idx="29">
                  <c:v>34.56622580796742</c:v>
                </c:pt>
                <c:pt idx="30">
                  <c:v>31.951973435936278</c:v>
                </c:pt>
                <c:pt idx="31">
                  <c:v>30.499611007030019</c:v>
                </c:pt>
                <c:pt idx="32">
                  <c:v>26.432996206092817</c:v>
                </c:pt>
                <c:pt idx="33">
                  <c:v>25.561578748749099</c:v>
                </c:pt>
                <c:pt idx="34">
                  <c:v>23.81874383406166</c:v>
                </c:pt>
                <c:pt idx="35">
                  <c:v>19.461656547343086</c:v>
                </c:pt>
                <c:pt idx="36">
                  <c:v>17.137876661093138</c:v>
                </c:pt>
                <c:pt idx="37">
                  <c:v>16.266459203749402</c:v>
                </c:pt>
                <c:pt idx="38">
                  <c:v>12.199844402812007</c:v>
                </c:pt>
                <c:pt idx="39">
                  <c:v>9.5855920307808677</c:v>
                </c:pt>
                <c:pt idx="40">
                  <c:v>7.5522846303122577</c:v>
                </c:pt>
                <c:pt idx="41">
                  <c:v>6.0999222014060015</c:v>
                </c:pt>
                <c:pt idx="42">
                  <c:v>2.9047248578125173</c:v>
                </c:pt>
                <c:pt idx="43">
                  <c:v>0</c:v>
                </c:pt>
              </c:numCache>
            </c:numRef>
          </c:yVal>
        </c:ser>
        <c:ser>
          <c:idx val="4"/>
          <c:order val="4"/>
          <c:tx>
            <c:v>19-Jul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2562032176533488"/>
                  <c:y val="-0.4902257662707418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19'!$B$4:$B$39</c:f>
              <c:numCache>
                <c:formatCode>General</c:formatCode>
                <c:ptCount val="36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</c:numCache>
            </c:numRef>
          </c:xVal>
          <c:yVal>
            <c:numRef>
              <c:f>'July 19'!$L$4:$L$39</c:f>
              <c:numCache>
                <c:formatCode>General</c:formatCode>
                <c:ptCount val="36"/>
                <c:pt idx="0">
                  <c:v>152.56110503860276</c:v>
                </c:pt>
                <c:pt idx="1">
                  <c:v>146.77679773856096</c:v>
                </c:pt>
                <c:pt idx="2">
                  <c:v>141.71552885102437</c:v>
                </c:pt>
                <c:pt idx="3">
                  <c:v>133.03906790096161</c:v>
                </c:pt>
                <c:pt idx="4">
                  <c:v>127.97779901342491</c:v>
                </c:pt>
                <c:pt idx="5">
                  <c:v>127.25476060091997</c:v>
                </c:pt>
                <c:pt idx="6">
                  <c:v>124.36260695089891</c:v>
                </c:pt>
                <c:pt idx="7">
                  <c:v>120.02437647586757</c:v>
                </c:pt>
                <c:pt idx="8">
                  <c:v>115.6861460008362</c:v>
                </c:pt>
                <c:pt idx="9">
                  <c:v>110.62487711329952</c:v>
                </c:pt>
                <c:pt idx="10">
                  <c:v>101.94841616323684</c:v>
                </c:pt>
                <c:pt idx="11">
                  <c:v>98.333224100710794</c:v>
                </c:pt>
                <c:pt idx="12">
                  <c:v>97.248666481953009</c:v>
                </c:pt>
                <c:pt idx="13">
                  <c:v>95.079551244437283</c:v>
                </c:pt>
                <c:pt idx="14">
                  <c:v>95.441070450689793</c:v>
                </c:pt>
                <c:pt idx="15">
                  <c:v>90.018282356900585</c:v>
                </c:pt>
                <c:pt idx="16">
                  <c:v>87.487647913132392</c:v>
                </c:pt>
                <c:pt idx="17">
                  <c:v>86.041571088122083</c:v>
                </c:pt>
                <c:pt idx="18">
                  <c:v>82.064859819343269</c:v>
                </c:pt>
                <c:pt idx="19">
                  <c:v>78.44966775681722</c:v>
                </c:pt>
                <c:pt idx="20">
                  <c:v>72.303841250522623</c:v>
                </c:pt>
                <c:pt idx="21">
                  <c:v>65.073457125470327</c:v>
                </c:pt>
                <c:pt idx="22">
                  <c:v>56.035476969155098</c:v>
                </c:pt>
                <c:pt idx="23">
                  <c:v>56.758515381660402</c:v>
                </c:pt>
                <c:pt idx="24">
                  <c:v>52.781804112881574</c:v>
                </c:pt>
                <c:pt idx="25">
                  <c:v>45.189900781576711</c:v>
                </c:pt>
                <c:pt idx="26">
                  <c:v>42.297747131555745</c:v>
                </c:pt>
                <c:pt idx="27">
                  <c:v>42.297747131555745</c:v>
                </c:pt>
                <c:pt idx="28">
                  <c:v>38.32103586277713</c:v>
                </c:pt>
                <c:pt idx="29">
                  <c:v>34.344324593998287</c:v>
                </c:pt>
                <c:pt idx="30">
                  <c:v>28.560017293956587</c:v>
                </c:pt>
                <c:pt idx="31">
                  <c:v>29.644574912714436</c:v>
                </c:pt>
                <c:pt idx="32">
                  <c:v>22.77570999391461</c:v>
                </c:pt>
                <c:pt idx="33">
                  <c:v>19.522037137641092</c:v>
                </c:pt>
                <c:pt idx="34">
                  <c:v>14.099249043851906</c:v>
                </c:pt>
                <c:pt idx="35">
                  <c:v>0</c:v>
                </c:pt>
              </c:numCache>
            </c:numRef>
          </c:yVal>
        </c:ser>
        <c:axId val="42947328"/>
        <c:axId val="42949248"/>
      </c:scatterChart>
      <c:valAx>
        <c:axId val="429473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</a:t>
                </a:r>
                <a:r>
                  <a:rPr lang="en-US" sz="1600" baseline="0"/>
                  <a:t>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49248"/>
        <c:crosses val="autoZero"/>
        <c:crossBetween val="midCat"/>
      </c:valAx>
      <c:valAx>
        <c:axId val="42949248"/>
        <c:scaling>
          <c:orientation val="minMax"/>
          <c:min val="0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Volume (uL)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47328"/>
        <c:crosses val="autoZero"/>
        <c:crossBetween val="midCat"/>
      </c:valAx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9456607854573738"/>
          <c:y val="3.5988478135148362E-2"/>
          <c:w val="0.10532103625935647"/>
          <c:h val="0.33761777659148551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126057159521729"/>
          <c:y val="4.3667727374786122E-2"/>
          <c:w val="0.86618839311752693"/>
          <c:h val="0.75628937007874042"/>
        </c:manualLayout>
      </c:layout>
      <c:scatterChart>
        <c:scatterStyle val="lineMarker"/>
        <c:ser>
          <c:idx val="0"/>
          <c:order val="0"/>
          <c:tx>
            <c:v>30-Jun</c:v>
          </c:tx>
          <c:spPr>
            <a:ln w="28575">
              <a:noFill/>
            </a:ln>
          </c:spPr>
          <c:xVal>
            <c:numRef>
              <c:f>'June 30'!$B$4:$B$20</c:f>
              <c:numCache>
                <c:formatCode>General</c:formatCode>
                <c:ptCount val="1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</c:numCache>
            </c:numRef>
          </c:xVal>
          <c:yVal>
            <c:numRef>
              <c:f>'June 30'!$E$4:$E$20</c:f>
              <c:numCache>
                <c:formatCode>General</c:formatCode>
                <c:ptCount val="17"/>
                <c:pt idx="0">
                  <c:v>0</c:v>
                </c:pt>
                <c:pt idx="1">
                  <c:v>0.16666666666666663</c:v>
                </c:pt>
                <c:pt idx="2">
                  <c:v>1.1111111111111116</c:v>
                </c:pt>
                <c:pt idx="3">
                  <c:v>1.5</c:v>
                </c:pt>
                <c:pt idx="4">
                  <c:v>1.6944444444444446</c:v>
                </c:pt>
                <c:pt idx="5">
                  <c:v>1.9722222222222223</c:v>
                </c:pt>
                <c:pt idx="6">
                  <c:v>2.2777777777777799</c:v>
                </c:pt>
                <c:pt idx="7">
                  <c:v>2.388888888888888</c:v>
                </c:pt>
                <c:pt idx="8">
                  <c:v>2.5</c:v>
                </c:pt>
                <c:pt idx="9">
                  <c:v>2.638888888888888</c:v>
                </c:pt>
                <c:pt idx="10">
                  <c:v>2.666666666666667</c:v>
                </c:pt>
                <c:pt idx="11">
                  <c:v>2.7222222222222232</c:v>
                </c:pt>
                <c:pt idx="12">
                  <c:v>2.75</c:v>
                </c:pt>
                <c:pt idx="13">
                  <c:v>2.7777777777777799</c:v>
                </c:pt>
                <c:pt idx="14">
                  <c:v>2.7777777777777799</c:v>
                </c:pt>
                <c:pt idx="15">
                  <c:v>2.7777777777777799</c:v>
                </c:pt>
                <c:pt idx="16">
                  <c:v>2.7777777777777799</c:v>
                </c:pt>
              </c:numCache>
            </c:numRef>
          </c:yVal>
        </c:ser>
        <c:ser>
          <c:idx val="1"/>
          <c:order val="1"/>
          <c:tx>
            <c:v>5-Jul</c:v>
          </c:tx>
          <c:spPr>
            <a:ln w="28575">
              <a:noFill/>
            </a:ln>
          </c:spPr>
          <c:xVal>
            <c:numRef>
              <c:f>'July 5'!$B$4:$B$20</c:f>
              <c:numCache>
                <c:formatCode>General</c:formatCode>
                <c:ptCount val="1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</c:numCache>
            </c:numRef>
          </c:xVal>
          <c:yVal>
            <c:numRef>
              <c:f>'July 5'!$E$4:$E$20</c:f>
              <c:numCache>
                <c:formatCode>General</c:formatCode>
                <c:ptCount val="17"/>
                <c:pt idx="0">
                  <c:v>0</c:v>
                </c:pt>
                <c:pt idx="1">
                  <c:v>0.2777777777777779</c:v>
                </c:pt>
                <c:pt idx="2">
                  <c:v>0.91666666666666652</c:v>
                </c:pt>
                <c:pt idx="3">
                  <c:v>1.3611111111111109</c:v>
                </c:pt>
                <c:pt idx="4">
                  <c:v>1.5833333333333333</c:v>
                </c:pt>
                <c:pt idx="5">
                  <c:v>1.7222222222222219</c:v>
                </c:pt>
                <c:pt idx="6">
                  <c:v>1.8333333333333333</c:v>
                </c:pt>
                <c:pt idx="7">
                  <c:v>1.9444444444444444</c:v>
                </c:pt>
                <c:pt idx="8">
                  <c:v>1.9999999999999998</c:v>
                </c:pt>
                <c:pt idx="9">
                  <c:v>2.138888888888888</c:v>
                </c:pt>
                <c:pt idx="10">
                  <c:v>2.3055555555555558</c:v>
                </c:pt>
                <c:pt idx="11">
                  <c:v>2.3333333333333335</c:v>
                </c:pt>
                <c:pt idx="12">
                  <c:v>2.3611111111111112</c:v>
                </c:pt>
                <c:pt idx="13">
                  <c:v>2.4166666666666661</c:v>
                </c:pt>
                <c:pt idx="14">
                  <c:v>2.4444444444444438</c:v>
                </c:pt>
                <c:pt idx="15">
                  <c:v>2.4444444444444438</c:v>
                </c:pt>
                <c:pt idx="16">
                  <c:v>2.4444444444444438</c:v>
                </c:pt>
              </c:numCache>
            </c:numRef>
          </c:yVal>
        </c:ser>
        <c:ser>
          <c:idx val="2"/>
          <c:order val="2"/>
          <c:tx>
            <c:v>8-Jul</c:v>
          </c:tx>
          <c:spPr>
            <a:ln w="28575">
              <a:noFill/>
            </a:ln>
          </c:spPr>
          <c:xVal>
            <c:numRef>
              <c:f>'July 8'!$B$4:$B$20</c:f>
              <c:numCache>
                <c:formatCode>General</c:formatCode>
                <c:ptCount val="1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</c:numCache>
            </c:numRef>
          </c:xVal>
          <c:yVal>
            <c:numRef>
              <c:f>'July 8'!$E$4:$E$20</c:f>
              <c:numCache>
                <c:formatCode>General</c:formatCode>
                <c:ptCount val="17"/>
                <c:pt idx="0">
                  <c:v>0</c:v>
                </c:pt>
                <c:pt idx="1">
                  <c:v>0.30555555555555558</c:v>
                </c:pt>
                <c:pt idx="2">
                  <c:v>0.97222222222222221</c:v>
                </c:pt>
                <c:pt idx="3">
                  <c:v>1.5277777777777777</c:v>
                </c:pt>
                <c:pt idx="4">
                  <c:v>1.833333333333333</c:v>
                </c:pt>
                <c:pt idx="5">
                  <c:v>1.9722222222222223</c:v>
                </c:pt>
                <c:pt idx="6">
                  <c:v>2.1666666666666665</c:v>
                </c:pt>
                <c:pt idx="7">
                  <c:v>2.2777777777777799</c:v>
                </c:pt>
                <c:pt idx="8">
                  <c:v>2.333333333333333</c:v>
                </c:pt>
                <c:pt idx="9">
                  <c:v>2.4722222222222223</c:v>
                </c:pt>
                <c:pt idx="10">
                  <c:v>2.6666666666666665</c:v>
                </c:pt>
                <c:pt idx="11">
                  <c:v>2.75</c:v>
                </c:pt>
                <c:pt idx="12">
                  <c:v>2.8055555555555554</c:v>
                </c:pt>
                <c:pt idx="13">
                  <c:v>2.833333333333333</c:v>
                </c:pt>
                <c:pt idx="14">
                  <c:v>2.888888888888888</c:v>
                </c:pt>
                <c:pt idx="15">
                  <c:v>2.9166666666666656</c:v>
                </c:pt>
                <c:pt idx="16">
                  <c:v>2.9444444444444438</c:v>
                </c:pt>
              </c:numCache>
            </c:numRef>
          </c:yVal>
        </c:ser>
        <c:axId val="42981632"/>
        <c:axId val="42992000"/>
      </c:scatterChart>
      <c:valAx>
        <c:axId val="42981632"/>
        <c:scaling>
          <c:orientation val="minMax"/>
          <c:max val="8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92000"/>
        <c:crosses val="autoZero"/>
        <c:crossBetween val="midCat"/>
      </c:valAx>
      <c:valAx>
        <c:axId val="4299200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Mountain Height (mm)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816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777644113930213"/>
          <c:y val="5.0992344706911656E-2"/>
          <c:w val="0.10222854087683489"/>
          <c:h val="0.21336770956727796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157942062797703"/>
          <c:y val="4.3539306326789047E-2"/>
          <c:w val="0.85856651599105638"/>
          <c:h val="0.7886660104986879"/>
        </c:manualLayout>
      </c:layout>
      <c:scatterChart>
        <c:scatterStyle val="lineMarker"/>
        <c:ser>
          <c:idx val="0"/>
          <c:order val="0"/>
          <c:tx>
            <c:v>30-Jun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-3.1210751433848539E-2"/>
                  <c:y val="-0.7362887139107611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'June 30'!$B$4:$B$17</c:f>
              <c:numCache>
                <c:formatCode>General</c:formatCode>
                <c:ptCount val="14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</c:numCache>
            </c:numRef>
          </c:xVal>
          <c:yVal>
            <c:numRef>
              <c:f>'June 30'!$M$4:$M$17</c:f>
              <c:numCache>
                <c:formatCode>General</c:formatCode>
                <c:ptCount val="14"/>
                <c:pt idx="0">
                  <c:v>83.516616744662159</c:v>
                </c:pt>
                <c:pt idx="1">
                  <c:v>80.283715451320361</c:v>
                </c:pt>
                <c:pt idx="2">
                  <c:v>72.740279100189809</c:v>
                </c:pt>
                <c:pt idx="3">
                  <c:v>59.269857044598879</c:v>
                </c:pt>
                <c:pt idx="4">
                  <c:v>54.959321986810075</c:v>
                </c:pt>
                <c:pt idx="5">
                  <c:v>45.260618106784804</c:v>
                </c:pt>
                <c:pt idx="6">
                  <c:v>39.872449284548246</c:v>
                </c:pt>
                <c:pt idx="7">
                  <c:v>32.329012933417715</c:v>
                </c:pt>
                <c:pt idx="8">
                  <c:v>28.018477875628541</c:v>
                </c:pt>
                <c:pt idx="9">
                  <c:v>18.319773995603239</c:v>
                </c:pt>
                <c:pt idx="10">
                  <c:v>14.548055820037963</c:v>
                </c:pt>
                <c:pt idx="11">
                  <c:v>10.776337644472319</c:v>
                </c:pt>
                <c:pt idx="12">
                  <c:v>4.8493519400126566</c:v>
                </c:pt>
                <c:pt idx="13">
                  <c:v>0</c:v>
                </c:pt>
              </c:numCache>
            </c:numRef>
          </c:yVal>
        </c:ser>
        <c:ser>
          <c:idx val="1"/>
          <c:order val="1"/>
          <c:tx>
            <c:v>5-Jul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-3.1210751433848539E-2"/>
                  <c:y val="-0.6696220472440950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5'!$B$4:$B$17</c:f>
              <c:numCache>
                <c:formatCode>General</c:formatCode>
                <c:ptCount val="14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</c:numCache>
            </c:numRef>
          </c:xVal>
          <c:yVal>
            <c:numRef>
              <c:f>'July 5'!$M$4:$M$17</c:f>
              <c:numCache>
                <c:formatCode>General</c:formatCode>
                <c:ptCount val="14"/>
                <c:pt idx="0">
                  <c:v>169.71551018867925</c:v>
                </c:pt>
                <c:pt idx="1">
                  <c:v>163.32836735849077</c:v>
                </c:pt>
                <c:pt idx="2">
                  <c:v>145.07938772452823</c:v>
                </c:pt>
                <c:pt idx="3">
                  <c:v>130.02397960377357</c:v>
                </c:pt>
                <c:pt idx="4">
                  <c:v>114.05612243018867</c:v>
                </c:pt>
                <c:pt idx="5">
                  <c:v>102.65051017735846</c:v>
                </c:pt>
                <c:pt idx="6">
                  <c:v>93.982244886792472</c:v>
                </c:pt>
                <c:pt idx="7">
                  <c:v>83.48908163773585</c:v>
                </c:pt>
                <c:pt idx="8">
                  <c:v>74.820816347169767</c:v>
                </c:pt>
                <c:pt idx="9">
                  <c:v>61.590306135849062</c:v>
                </c:pt>
                <c:pt idx="10">
                  <c:v>49.728469381132072</c:v>
                </c:pt>
                <c:pt idx="11">
                  <c:v>37.866632650943394</c:v>
                </c:pt>
                <c:pt idx="12">
                  <c:v>10.036938776603773</c:v>
                </c:pt>
                <c:pt idx="13">
                  <c:v>0</c:v>
                </c:pt>
              </c:numCache>
            </c:numRef>
          </c:yVal>
        </c:ser>
        <c:ser>
          <c:idx val="2"/>
          <c:order val="2"/>
          <c:tx>
            <c:v>8-Jul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22660943423738705"/>
                  <c:y val="-0.6029553805774278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8'!$B$4:$B$13</c:f>
              <c:numCache>
                <c:formatCode>General</c:formatCode>
                <c:ptCount val="10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</c:numCache>
            </c:numRef>
          </c:xVal>
          <c:yVal>
            <c:numRef>
              <c:f>'July 8'!$M$4:$M$13</c:f>
              <c:numCache>
                <c:formatCode>General</c:formatCode>
                <c:ptCount val="10"/>
                <c:pt idx="0">
                  <c:v>96.676868468607182</c:v>
                </c:pt>
                <c:pt idx="1">
                  <c:v>91.389852224230111</c:v>
                </c:pt>
                <c:pt idx="2">
                  <c:v>77.039379560921375</c:v>
                </c:pt>
                <c:pt idx="3">
                  <c:v>62.311262880156995</c:v>
                </c:pt>
                <c:pt idx="4">
                  <c:v>57.401890653235363</c:v>
                </c:pt>
                <c:pt idx="5">
                  <c:v>38.519689780460688</c:v>
                </c:pt>
                <c:pt idx="6">
                  <c:v>16.993980785497371</c:v>
                </c:pt>
                <c:pt idx="7">
                  <c:v>6.0423042792878654</c:v>
                </c:pt>
                <c:pt idx="8">
                  <c:v>3.776440174554883</c:v>
                </c:pt>
                <c:pt idx="9">
                  <c:v>0</c:v>
                </c:pt>
              </c:numCache>
            </c:numRef>
          </c:yVal>
        </c:ser>
        <c:ser>
          <c:idx val="3"/>
          <c:order val="3"/>
          <c:tx>
            <c:v>11-Jul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27542019053173911"/>
                  <c:y val="-0.5362887139107611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'July 11'!$B$4:$B$12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0.75000000000000022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</c:numCache>
            </c:numRef>
          </c:xVal>
          <c:yVal>
            <c:numRef>
              <c:f>'July 11'!$M$4:$M$12</c:f>
              <c:numCache>
                <c:formatCode>General</c:formatCode>
                <c:ptCount val="9"/>
                <c:pt idx="0">
                  <c:v>149.86642017804877</c:v>
                </c:pt>
                <c:pt idx="1">
                  <c:v>139.69030522768745</c:v>
                </c:pt>
                <c:pt idx="2">
                  <c:v>122.73011364375199</c:v>
                </c:pt>
                <c:pt idx="3">
                  <c:v>101.14441526419751</c:v>
                </c:pt>
                <c:pt idx="4">
                  <c:v>74.31647584960848</c:v>
                </c:pt>
                <c:pt idx="5">
                  <c:v>43.479763878816613</c:v>
                </c:pt>
                <c:pt idx="6">
                  <c:v>12.951419027732612</c:v>
                </c:pt>
                <c:pt idx="7">
                  <c:v>8.9426464715297342</c:v>
                </c:pt>
                <c:pt idx="8">
                  <c:v>0</c:v>
                </c:pt>
              </c:numCache>
            </c:numRef>
          </c:yVal>
        </c:ser>
        <c:axId val="43054976"/>
        <c:axId val="44175360"/>
      </c:scatterChart>
      <c:valAx>
        <c:axId val="43054976"/>
        <c:scaling>
          <c:orientation val="minMax"/>
          <c:max val="3.5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4175360"/>
        <c:crosses val="autoZero"/>
        <c:crossBetween val="midCat"/>
      </c:valAx>
      <c:valAx>
        <c:axId val="44175360"/>
        <c:scaling>
          <c:orientation val="minMax"/>
          <c:min val="0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Volume (uL)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054976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2817269369106665"/>
          <c:y val="3.2682633420822414E-2"/>
          <c:w val="9.9142121123748428E-2"/>
          <c:h val="0.26698687664042003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105314960629922"/>
          <c:y val="5.1400554097404488E-2"/>
          <c:w val="0.84906629726839733"/>
          <c:h val="0.76140308732594852"/>
        </c:manualLayout>
      </c:layout>
      <c:scatterChart>
        <c:scatterStyle val="lineMarker"/>
        <c:ser>
          <c:idx val="0"/>
          <c:order val="0"/>
          <c:tx>
            <c:v>Au@DDT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plus>
              <c:numRef>
                <c:f>Heights!$E$2:$E$17</c:f>
                <c:numCache>
                  <c:formatCode>General</c:formatCode>
                  <c:ptCount val="16"/>
                  <c:pt idx="0">
                    <c:v>7.350000000000001E-2</c:v>
                  </c:pt>
                  <c:pt idx="1">
                    <c:v>0.10020000000000003</c:v>
                  </c:pt>
                  <c:pt idx="2">
                    <c:v>8.9300000000000004E-2</c:v>
                  </c:pt>
                  <c:pt idx="3">
                    <c:v>0.12529999999999999</c:v>
                  </c:pt>
                  <c:pt idx="4">
                    <c:v>0.14430000000000001</c:v>
                  </c:pt>
                  <c:pt idx="5">
                    <c:v>0.23130000000000001</c:v>
                  </c:pt>
                  <c:pt idx="6">
                    <c:v>0.23130000000000001</c:v>
                  </c:pt>
                  <c:pt idx="7">
                    <c:v>0.25460000000000005</c:v>
                  </c:pt>
                  <c:pt idx="8">
                    <c:v>0.25460000000000005</c:v>
                  </c:pt>
                  <c:pt idx="9">
                    <c:v>0.20850000000000005</c:v>
                  </c:pt>
                  <c:pt idx="10">
                    <c:v>0.23300000000000001</c:v>
                  </c:pt>
                  <c:pt idx="11">
                    <c:v>0.24220000000000005</c:v>
                  </c:pt>
                  <c:pt idx="12">
                    <c:v>0.22620000000000001</c:v>
                  </c:pt>
                  <c:pt idx="13">
                    <c:v>0.23130000000000001</c:v>
                  </c:pt>
                  <c:pt idx="14">
                    <c:v>0.24270000000000005</c:v>
                  </c:pt>
                  <c:pt idx="15">
                    <c:v>0.25460000000000005</c:v>
                  </c:pt>
                </c:numCache>
              </c:numRef>
            </c:plus>
            <c:minus>
              <c:numRef>
                <c:f>Heights!$E$2:$E$17</c:f>
                <c:numCache>
                  <c:formatCode>General</c:formatCode>
                  <c:ptCount val="16"/>
                  <c:pt idx="0">
                    <c:v>7.350000000000001E-2</c:v>
                  </c:pt>
                  <c:pt idx="1">
                    <c:v>0.10020000000000003</c:v>
                  </c:pt>
                  <c:pt idx="2">
                    <c:v>8.9300000000000004E-2</c:v>
                  </c:pt>
                  <c:pt idx="3">
                    <c:v>0.12529999999999999</c:v>
                  </c:pt>
                  <c:pt idx="4">
                    <c:v>0.14430000000000001</c:v>
                  </c:pt>
                  <c:pt idx="5">
                    <c:v>0.23130000000000001</c:v>
                  </c:pt>
                  <c:pt idx="6">
                    <c:v>0.23130000000000001</c:v>
                  </c:pt>
                  <c:pt idx="7">
                    <c:v>0.25460000000000005</c:v>
                  </c:pt>
                  <c:pt idx="8">
                    <c:v>0.25460000000000005</c:v>
                  </c:pt>
                  <c:pt idx="9">
                    <c:v>0.20850000000000005</c:v>
                  </c:pt>
                  <c:pt idx="10">
                    <c:v>0.23300000000000001</c:v>
                  </c:pt>
                  <c:pt idx="11">
                    <c:v>0.24220000000000005</c:v>
                  </c:pt>
                  <c:pt idx="12">
                    <c:v>0.22620000000000001</c:v>
                  </c:pt>
                  <c:pt idx="13">
                    <c:v>0.23130000000000001</c:v>
                  </c:pt>
                  <c:pt idx="14">
                    <c:v>0.24270000000000005</c:v>
                  </c:pt>
                  <c:pt idx="15">
                    <c:v>0.25460000000000005</c:v>
                  </c:pt>
                </c:numCache>
              </c:numRef>
            </c:minus>
          </c:errBars>
          <c:xVal>
            <c:numRef>
              <c:f>Heights!$A$2:$A$17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Heights!$D$2:$D$17</c:f>
              <c:numCache>
                <c:formatCode>General</c:formatCode>
                <c:ptCount val="16"/>
                <c:pt idx="0">
                  <c:v>0.25</c:v>
                </c:pt>
                <c:pt idx="1">
                  <c:v>1</c:v>
                </c:pt>
                <c:pt idx="2">
                  <c:v>1.4629999999999996</c:v>
                </c:pt>
                <c:pt idx="3">
                  <c:v>1.7036999999999995</c:v>
                </c:pt>
                <c:pt idx="4">
                  <c:v>1.8889</c:v>
                </c:pt>
                <c:pt idx="5">
                  <c:v>2.0925999999999991</c:v>
                </c:pt>
                <c:pt idx="6">
                  <c:v>2.2037000000000009</c:v>
                </c:pt>
                <c:pt idx="7">
                  <c:v>2.2778</c:v>
                </c:pt>
                <c:pt idx="8">
                  <c:v>2.4166999999999987</c:v>
                </c:pt>
                <c:pt idx="9">
                  <c:v>2.5463</c:v>
                </c:pt>
                <c:pt idx="10">
                  <c:v>2.6019000000000001</c:v>
                </c:pt>
                <c:pt idx="11">
                  <c:v>2.6389</c:v>
                </c:pt>
                <c:pt idx="12">
                  <c:v>2.6758999999999991</c:v>
                </c:pt>
                <c:pt idx="13">
                  <c:v>2.7037000000000009</c:v>
                </c:pt>
                <c:pt idx="14">
                  <c:v>2.7130000000000001</c:v>
                </c:pt>
                <c:pt idx="15">
                  <c:v>2.722</c:v>
                </c:pt>
              </c:numCache>
            </c:numRef>
          </c:yVal>
        </c:ser>
        <c:ser>
          <c:idx val="1"/>
          <c:order val="1"/>
          <c:tx>
            <c:v>octadecane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plus>
              <c:numRef>
                <c:f>Heights!$C$2:$C$17</c:f>
                <c:numCache>
                  <c:formatCode>General</c:formatCode>
                  <c:ptCount val="16"/>
                  <c:pt idx="0">
                    <c:v>7.6700000000000004E-2</c:v>
                  </c:pt>
                  <c:pt idx="1">
                    <c:v>0.1986</c:v>
                  </c:pt>
                  <c:pt idx="2">
                    <c:v>0.25490000000000002</c:v>
                  </c:pt>
                  <c:pt idx="3">
                    <c:v>0.25829999999999997</c:v>
                  </c:pt>
                  <c:pt idx="4">
                    <c:v>0.26440000000000002</c:v>
                  </c:pt>
                  <c:pt idx="5">
                    <c:v>0.223</c:v>
                  </c:pt>
                  <c:pt idx="6">
                    <c:v>0.20890000000000006</c:v>
                  </c:pt>
                  <c:pt idx="7">
                    <c:v>0.28730000000000011</c:v>
                  </c:pt>
                  <c:pt idx="8">
                    <c:v>0.47680000000000011</c:v>
                  </c:pt>
                  <c:pt idx="9">
                    <c:v>0.51800000000000002</c:v>
                  </c:pt>
                  <c:pt idx="10">
                    <c:v>0.55230000000000001</c:v>
                  </c:pt>
                  <c:pt idx="11">
                    <c:v>0.61000000000000021</c:v>
                  </c:pt>
                  <c:pt idx="12">
                    <c:v>0.6171000000000002</c:v>
                  </c:pt>
                  <c:pt idx="13">
                    <c:v>0.61000000000000021</c:v>
                  </c:pt>
                  <c:pt idx="14">
                    <c:v>0.60560000000000025</c:v>
                  </c:pt>
                  <c:pt idx="15">
                    <c:v>0.6413000000000002</c:v>
                  </c:pt>
                </c:numCache>
              </c:numRef>
            </c:plus>
            <c:minus>
              <c:numRef>
                <c:f>Heights!$C$2:$C$17</c:f>
                <c:numCache>
                  <c:formatCode>General</c:formatCode>
                  <c:ptCount val="16"/>
                  <c:pt idx="0">
                    <c:v>7.6700000000000004E-2</c:v>
                  </c:pt>
                  <c:pt idx="1">
                    <c:v>0.1986</c:v>
                  </c:pt>
                  <c:pt idx="2">
                    <c:v>0.25490000000000002</c:v>
                  </c:pt>
                  <c:pt idx="3">
                    <c:v>0.25829999999999997</c:v>
                  </c:pt>
                  <c:pt idx="4">
                    <c:v>0.26440000000000002</c:v>
                  </c:pt>
                  <c:pt idx="5">
                    <c:v>0.223</c:v>
                  </c:pt>
                  <c:pt idx="6">
                    <c:v>0.20890000000000006</c:v>
                  </c:pt>
                  <c:pt idx="7">
                    <c:v>0.28730000000000011</c:v>
                  </c:pt>
                  <c:pt idx="8">
                    <c:v>0.47680000000000011</c:v>
                  </c:pt>
                  <c:pt idx="9">
                    <c:v>0.51800000000000002</c:v>
                  </c:pt>
                  <c:pt idx="10">
                    <c:v>0.55230000000000001</c:v>
                  </c:pt>
                  <c:pt idx="11">
                    <c:v>0.61000000000000021</c:v>
                  </c:pt>
                  <c:pt idx="12">
                    <c:v>0.6171000000000002</c:v>
                  </c:pt>
                  <c:pt idx="13">
                    <c:v>0.61000000000000021</c:v>
                  </c:pt>
                  <c:pt idx="14">
                    <c:v>0.60560000000000025</c:v>
                  </c:pt>
                  <c:pt idx="15">
                    <c:v>0.6413000000000002</c:v>
                  </c:pt>
                </c:numCache>
              </c:numRef>
            </c:minus>
          </c:errBars>
          <c:xVal>
            <c:numRef>
              <c:f>Heights!$A$2:$A$17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Heights!$B$2:$B$17</c:f>
              <c:numCache>
                <c:formatCode>General</c:formatCode>
                <c:ptCount val="16"/>
                <c:pt idx="0">
                  <c:v>9.650000000000003E-2</c:v>
                </c:pt>
                <c:pt idx="1">
                  <c:v>0.27550000000000002</c:v>
                </c:pt>
                <c:pt idx="2">
                  <c:v>0.37360000000000015</c:v>
                </c:pt>
                <c:pt idx="3">
                  <c:v>0.47140000000000015</c:v>
                </c:pt>
                <c:pt idx="4">
                  <c:v>0.61140000000000005</c:v>
                </c:pt>
                <c:pt idx="5">
                  <c:v>0.6895</c:v>
                </c:pt>
                <c:pt idx="6">
                  <c:v>0.7411000000000002</c:v>
                </c:pt>
                <c:pt idx="7">
                  <c:v>0.85320000000000018</c:v>
                </c:pt>
                <c:pt idx="8">
                  <c:v>0.99039999999999973</c:v>
                </c:pt>
                <c:pt idx="9">
                  <c:v>1.0572999999999995</c:v>
                </c:pt>
                <c:pt idx="10">
                  <c:v>1.1195999999999995</c:v>
                </c:pt>
                <c:pt idx="11">
                  <c:v>1.1960000000000004</c:v>
                </c:pt>
                <c:pt idx="12">
                  <c:v>1.2415999999999996</c:v>
                </c:pt>
                <c:pt idx="13">
                  <c:v>1.2798999999999996</c:v>
                </c:pt>
                <c:pt idx="14">
                  <c:v>1.3397999999999997</c:v>
                </c:pt>
                <c:pt idx="15">
                  <c:v>1.3805000000000001</c:v>
                </c:pt>
              </c:numCache>
            </c:numRef>
          </c:yVal>
        </c:ser>
        <c:ser>
          <c:idx val="2"/>
          <c:order val="2"/>
          <c:tx>
            <c:v>CdSe@TOPO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plus>
              <c:numRef>
                <c:f>Heights!$G$2:$G$17</c:f>
                <c:numCache>
                  <c:formatCode>General</c:formatCode>
                  <c:ptCount val="16"/>
                  <c:pt idx="0">
                    <c:v>5.6099999999999997E-2</c:v>
                  </c:pt>
                  <c:pt idx="1">
                    <c:v>6.88E-2</c:v>
                  </c:pt>
                  <c:pt idx="2">
                    <c:v>5.6800000000000003E-2</c:v>
                  </c:pt>
                  <c:pt idx="3">
                    <c:v>5.9000000000000011E-2</c:v>
                  </c:pt>
                  <c:pt idx="4">
                    <c:v>0.13819999999999999</c:v>
                  </c:pt>
                  <c:pt idx="5">
                    <c:v>0.19919999999999999</c:v>
                  </c:pt>
                  <c:pt idx="6">
                    <c:v>0.20419999999999999</c:v>
                  </c:pt>
                  <c:pt idx="7">
                    <c:v>0.13059999999999999</c:v>
                  </c:pt>
                  <c:pt idx="8">
                    <c:v>7.51E-2</c:v>
                  </c:pt>
                  <c:pt idx="9">
                    <c:v>6.59E-2</c:v>
                  </c:pt>
                  <c:pt idx="10">
                    <c:v>6.2400000000000018E-2</c:v>
                  </c:pt>
                  <c:pt idx="11">
                    <c:v>8.4200000000000025E-2</c:v>
                  </c:pt>
                  <c:pt idx="12">
                    <c:v>5.16E-2</c:v>
                  </c:pt>
                  <c:pt idx="13">
                    <c:v>6.2200000000000012E-2</c:v>
                  </c:pt>
                  <c:pt idx="14">
                    <c:v>8.0800000000000025E-2</c:v>
                  </c:pt>
                  <c:pt idx="15">
                    <c:v>9.2200000000000004E-2</c:v>
                  </c:pt>
                </c:numCache>
              </c:numRef>
            </c:plus>
            <c:minus>
              <c:numRef>
                <c:f>Heights!$G$2:$G$17</c:f>
                <c:numCache>
                  <c:formatCode>General</c:formatCode>
                  <c:ptCount val="16"/>
                  <c:pt idx="0">
                    <c:v>5.6099999999999997E-2</c:v>
                  </c:pt>
                  <c:pt idx="1">
                    <c:v>6.88E-2</c:v>
                  </c:pt>
                  <c:pt idx="2">
                    <c:v>5.6800000000000003E-2</c:v>
                  </c:pt>
                  <c:pt idx="3">
                    <c:v>5.9000000000000011E-2</c:v>
                  </c:pt>
                  <c:pt idx="4">
                    <c:v>0.13819999999999999</c:v>
                  </c:pt>
                  <c:pt idx="5">
                    <c:v>0.19919999999999999</c:v>
                  </c:pt>
                  <c:pt idx="6">
                    <c:v>0.20419999999999999</c:v>
                  </c:pt>
                  <c:pt idx="7">
                    <c:v>0.13059999999999999</c:v>
                  </c:pt>
                  <c:pt idx="8">
                    <c:v>7.51E-2</c:v>
                  </c:pt>
                  <c:pt idx="9">
                    <c:v>6.59E-2</c:v>
                  </c:pt>
                  <c:pt idx="10">
                    <c:v>6.2400000000000018E-2</c:v>
                  </c:pt>
                  <c:pt idx="11">
                    <c:v>8.4200000000000025E-2</c:v>
                  </c:pt>
                  <c:pt idx="12">
                    <c:v>5.16E-2</c:v>
                  </c:pt>
                  <c:pt idx="13">
                    <c:v>6.2200000000000012E-2</c:v>
                  </c:pt>
                  <c:pt idx="14">
                    <c:v>8.0800000000000025E-2</c:v>
                  </c:pt>
                  <c:pt idx="15">
                    <c:v>9.2200000000000004E-2</c:v>
                  </c:pt>
                </c:numCache>
              </c:numRef>
            </c:minus>
          </c:errBars>
          <c:xVal>
            <c:numRef>
              <c:f>Heights!$A$2:$A$17</c:f>
              <c:numCache>
                <c:formatCode>General</c:formatCode>
                <c:ptCount val="1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</c:numCache>
            </c:numRef>
          </c:xVal>
          <c:yVal>
            <c:numRef>
              <c:f>Heights!$F$2:$F$17</c:f>
              <c:numCache>
                <c:formatCode>General</c:formatCode>
                <c:ptCount val="16"/>
                <c:pt idx="0">
                  <c:v>8.1900000000000001E-2</c:v>
                </c:pt>
                <c:pt idx="1">
                  <c:v>0.28580000000000011</c:v>
                </c:pt>
                <c:pt idx="2">
                  <c:v>0.43280000000000013</c:v>
                </c:pt>
                <c:pt idx="3">
                  <c:v>0.55010000000000003</c:v>
                </c:pt>
                <c:pt idx="4">
                  <c:v>0.70309999999999995</c:v>
                </c:pt>
                <c:pt idx="5">
                  <c:v>0.92710000000000004</c:v>
                </c:pt>
                <c:pt idx="6">
                  <c:v>1.0635999999999997</c:v>
                </c:pt>
                <c:pt idx="7">
                  <c:v>1.2265999999999995</c:v>
                </c:pt>
                <c:pt idx="8">
                  <c:v>1.3429</c:v>
                </c:pt>
                <c:pt idx="9">
                  <c:v>1.4416999999999995</c:v>
                </c:pt>
                <c:pt idx="10">
                  <c:v>1.4997999999999996</c:v>
                </c:pt>
                <c:pt idx="11">
                  <c:v>1.5523</c:v>
                </c:pt>
                <c:pt idx="12">
                  <c:v>1.623</c:v>
                </c:pt>
                <c:pt idx="13">
                  <c:v>1.7049999999999996</c:v>
                </c:pt>
                <c:pt idx="14">
                  <c:v>1.7462</c:v>
                </c:pt>
                <c:pt idx="15">
                  <c:v>1.8168</c:v>
                </c:pt>
              </c:numCache>
            </c:numRef>
          </c:yVal>
        </c:ser>
        <c:axId val="44245376"/>
        <c:axId val="44247296"/>
      </c:scatterChart>
      <c:valAx>
        <c:axId val="44245376"/>
        <c:scaling>
          <c:orientation val="minMax"/>
          <c:max val="8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4247296"/>
        <c:crosses val="autoZero"/>
        <c:crossBetween val="midCat"/>
      </c:valAx>
      <c:valAx>
        <c:axId val="442472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Mountain Height (mm)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4245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803842228054825"/>
          <c:y val="5.1527648027047471E-2"/>
          <c:w val="0.15974901574803177"/>
          <c:h val="0.18921074571560928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35874081570524"/>
          <c:y val="5.1400554097404488E-2"/>
          <c:w val="0.84930976888077081"/>
          <c:h val="0.77064196387216355"/>
        </c:manualLayout>
      </c:layout>
      <c:scatterChart>
        <c:scatterStyle val="lineMarker"/>
        <c:ser>
          <c:idx val="0"/>
          <c:order val="0"/>
          <c:tx>
            <c:v>Au@DDT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0.59208163215709164"/>
                  <c:y val="-0.6369295787179144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Rates!$D$3:$D$6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2.8528337197338103</c:v>
                </c:pt>
              </c:numCache>
            </c:numRef>
          </c:xVal>
          <c:yVal>
            <c:numRef>
              <c:f>Rates!$E$3:$E$6</c:f>
              <c:numCache>
                <c:formatCode>General</c:formatCode>
                <c:ptCount val="4"/>
                <c:pt idx="0">
                  <c:v>150</c:v>
                </c:pt>
                <c:pt idx="1">
                  <c:v>97.420699999999997</c:v>
                </c:pt>
                <c:pt idx="2">
                  <c:v>44.841399999999993</c:v>
                </c:pt>
                <c:pt idx="3">
                  <c:v>0</c:v>
                </c:pt>
              </c:numCache>
            </c:numRef>
          </c:yVal>
        </c:ser>
        <c:ser>
          <c:idx val="1"/>
          <c:order val="1"/>
          <c:tx>
            <c:v>octadecane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3.9010644502770496E-2"/>
                  <c:y val="-0.5691329685484229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Rates!$A$3:$A$13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9.3466679128890586</c:v>
                </c:pt>
              </c:numCache>
            </c:numRef>
          </c:xVal>
          <c:yVal>
            <c:numRef>
              <c:f>Rates!$B$3:$B$13</c:f>
              <c:numCache>
                <c:formatCode>General</c:formatCode>
                <c:ptCount val="11"/>
                <c:pt idx="0">
                  <c:v>150</c:v>
                </c:pt>
                <c:pt idx="1">
                  <c:v>133.95150000000001</c:v>
                </c:pt>
                <c:pt idx="2">
                  <c:v>117.90300000000002</c:v>
                </c:pt>
                <c:pt idx="3">
                  <c:v>101.8545</c:v>
                </c:pt>
                <c:pt idx="4">
                  <c:v>85.805999999999983</c:v>
                </c:pt>
                <c:pt idx="5">
                  <c:v>69.757499999999993</c:v>
                </c:pt>
                <c:pt idx="6">
                  <c:v>53.70900000000001</c:v>
                </c:pt>
                <c:pt idx="7">
                  <c:v>37.660499999999999</c:v>
                </c:pt>
                <c:pt idx="8">
                  <c:v>21.611999999999991</c:v>
                </c:pt>
                <c:pt idx="9">
                  <c:v>5.5634999999999835</c:v>
                </c:pt>
                <c:pt idx="10">
                  <c:v>0</c:v>
                </c:pt>
              </c:numCache>
            </c:numRef>
          </c:yVal>
        </c:ser>
        <c:ser>
          <c:idx val="2"/>
          <c:order val="2"/>
          <c:tx>
            <c:v>CdSe@TOPO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3.8222270827257702E-2"/>
                  <c:y val="-0.504161217135993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Rates!$G$3:$G$13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9.3741211761397327</c:v>
                </c:pt>
              </c:numCache>
            </c:numRef>
          </c:xVal>
          <c:yVal>
            <c:numRef>
              <c:f>Rates!$H$3:$H$13</c:f>
              <c:numCache>
                <c:formatCode>General</c:formatCode>
                <c:ptCount val="11"/>
                <c:pt idx="0">
                  <c:v>150</c:v>
                </c:pt>
                <c:pt idx="1">
                  <c:v>133.99850000000001</c:v>
                </c:pt>
                <c:pt idx="2">
                  <c:v>117.99700000000004</c:v>
                </c:pt>
                <c:pt idx="3">
                  <c:v>101.99550000000002</c:v>
                </c:pt>
                <c:pt idx="4">
                  <c:v>85.994000000000057</c:v>
                </c:pt>
                <c:pt idx="5">
                  <c:v>69.992500000000035</c:v>
                </c:pt>
                <c:pt idx="6">
                  <c:v>53.991000000000035</c:v>
                </c:pt>
                <c:pt idx="7">
                  <c:v>37.989500000000035</c:v>
                </c:pt>
                <c:pt idx="8">
                  <c:v>21.988000000000024</c:v>
                </c:pt>
                <c:pt idx="9">
                  <c:v>5.9865000000000368</c:v>
                </c:pt>
                <c:pt idx="10">
                  <c:v>0</c:v>
                </c:pt>
              </c:numCache>
            </c:numRef>
          </c:yVal>
        </c:ser>
        <c:axId val="50530560"/>
        <c:axId val="50553216"/>
      </c:scatterChart>
      <c:valAx>
        <c:axId val="505305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(h)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553216"/>
        <c:crosses val="autoZero"/>
        <c:crossBetween val="midCat"/>
      </c:valAx>
      <c:valAx>
        <c:axId val="50553216"/>
        <c:scaling>
          <c:orientation val="minMax"/>
          <c:min val="0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Volume (uL)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530560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58351487314085737"/>
          <c:y val="0.13570109880332762"/>
          <c:w val="0.1662290998347429"/>
          <c:h val="0.19313231434306005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7499-4ADC-4BC8-8AA0-7FBD51AE7E6A}" type="datetimeFigureOut">
              <a:rPr lang="en-US" smtClean="0"/>
              <a:pPr/>
              <a:t>8/5/2011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39E5-582C-4453-9AE5-3E41667A1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Nanoparticles at the         Solid-Liquid Interface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Lynza Halberstadt</a:t>
            </a:r>
          </a:p>
          <a:p>
            <a:r>
              <a:rPr lang="en-US" sz="2400" dirty="0" smtClean="0"/>
              <a:t>Dr</a:t>
            </a:r>
            <a:r>
              <a:rPr lang="en-US" sz="2400" dirty="0" smtClean="0"/>
              <a:t>. Bruce M. Law</a:t>
            </a:r>
          </a:p>
          <a:p>
            <a:r>
              <a:rPr lang="en-US" sz="2400" dirty="0" smtClean="0"/>
              <a:t>Kansas State University Department of Physics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51816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05000" y="5410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86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19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52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2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43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8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57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98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908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05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14800" y="5715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43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467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24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054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447800" y="5715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48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239000" y="5791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2000" y="18288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2000" y="13716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Octadecane:  </a:t>
            </a:r>
            <a:r>
              <a:rPr lang="el-GR" dirty="0" smtClean="0"/>
              <a:t>γ</a:t>
            </a:r>
            <a:r>
              <a:rPr lang="en-US" dirty="0" smtClean="0"/>
              <a:t> = 22.3 ± 0.2 </a:t>
            </a:r>
            <a:r>
              <a:rPr lang="en-US" dirty="0" err="1" smtClean="0"/>
              <a:t>mN</a:t>
            </a:r>
            <a:r>
              <a:rPr lang="en-US" dirty="0" smtClean="0"/>
              <a:t>/m (n=10)              </a:t>
            </a:r>
            <a:r>
              <a:rPr lang="en-US" dirty="0" err="1" smtClean="0"/>
              <a:t>temperatre</a:t>
            </a:r>
            <a:r>
              <a:rPr lang="en-US" dirty="0" smtClean="0"/>
              <a:t> Marangoni effect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0" y="4648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Au@DDT</a:t>
            </a:r>
            <a:r>
              <a:rPr lang="en-US" dirty="0" smtClean="0"/>
              <a:t>:  </a:t>
            </a:r>
            <a:r>
              <a:rPr lang="el-GR" dirty="0" smtClean="0"/>
              <a:t>γ</a:t>
            </a:r>
            <a:r>
              <a:rPr lang="en-US" dirty="0" smtClean="0"/>
              <a:t> = 18.1 ± 0.2 </a:t>
            </a:r>
            <a:r>
              <a:rPr lang="en-US" dirty="0" err="1" smtClean="0"/>
              <a:t>mN</a:t>
            </a:r>
            <a:r>
              <a:rPr lang="en-US" dirty="0" smtClean="0"/>
              <a:t>/m (n=10)                    particle Marangoni effect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62000" y="34290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143000" y="3505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9050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2860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242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528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447800" y="3505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720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8862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626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19800" y="3810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590800" y="3810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9342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114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5532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962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924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1054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447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715000" y="4038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239000" y="4038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62000" y="2971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CdSe@TOPO</a:t>
            </a:r>
            <a:r>
              <a:rPr lang="en-US" dirty="0" smtClean="0"/>
              <a:t>:  </a:t>
            </a:r>
            <a:r>
              <a:rPr lang="el-GR" dirty="0" smtClean="0"/>
              <a:t>γ</a:t>
            </a:r>
            <a:r>
              <a:rPr lang="en-US" dirty="0" smtClean="0"/>
              <a:t> = 22.3 ± 0.2 </a:t>
            </a:r>
            <a:r>
              <a:rPr lang="en-US" dirty="0" err="1" smtClean="0"/>
              <a:t>mN</a:t>
            </a:r>
            <a:r>
              <a:rPr lang="en-US" dirty="0" smtClean="0"/>
              <a:t>/m (n=10)             positive </a:t>
            </a:r>
            <a:r>
              <a:rPr lang="en-US" dirty="0" err="1" smtClean="0"/>
              <a:t>Soret</a:t>
            </a:r>
            <a:r>
              <a:rPr lang="en-US" dirty="0" smtClean="0"/>
              <a:t> effect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5" name="Content Placeholder 3" descr="P6301090.JPG"/>
          <p:cNvPicPr>
            <a:picLocks noChangeAspect="1"/>
          </p:cNvPicPr>
          <p:nvPr/>
        </p:nvPicPr>
        <p:blipFill>
          <a:blip r:embed="rId2" cstate="print"/>
          <a:srcRect l="8331" t="8331" r="8331" b="8331"/>
          <a:stretch>
            <a:fillRect/>
          </a:stretch>
        </p:blipFill>
        <p:spPr>
          <a:xfrm>
            <a:off x="1524000" y="1600200"/>
            <a:ext cx="6019800" cy="451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4" name="Content Placeholder 3" descr="P6301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Mountain Building Looks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0.0 h</a:t>
            </a:r>
            <a:endParaRPr lang="en-US" dirty="0"/>
          </a:p>
        </p:txBody>
      </p:sp>
      <p:pic>
        <p:nvPicPr>
          <p:cNvPr id="4" name="Content Placeholder 3" descr="Pict0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0.5 h</a:t>
            </a:r>
            <a:endParaRPr lang="en-US" dirty="0"/>
          </a:p>
        </p:txBody>
      </p:sp>
      <p:pic>
        <p:nvPicPr>
          <p:cNvPr id="4" name="Content Placeholder 3" descr="Pict0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 = 1.0 h</a:t>
            </a:r>
            <a:endParaRPr lang="en-US" dirty="0"/>
          </a:p>
        </p:txBody>
      </p:sp>
      <p:pic>
        <p:nvPicPr>
          <p:cNvPr id="4" name="Content Placeholder 3" descr="Pict0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1.5 h</a:t>
            </a:r>
            <a:endParaRPr lang="en-US" dirty="0"/>
          </a:p>
        </p:txBody>
      </p:sp>
      <p:pic>
        <p:nvPicPr>
          <p:cNvPr id="4" name="Content Placeholder 3" descr="Pict0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2.0 h</a:t>
            </a:r>
            <a:endParaRPr lang="en-US" dirty="0"/>
          </a:p>
        </p:txBody>
      </p:sp>
      <p:pic>
        <p:nvPicPr>
          <p:cNvPr id="4" name="Content Placeholder 3" descr="Pict0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2.5 h</a:t>
            </a:r>
            <a:endParaRPr lang="en-US" dirty="0"/>
          </a:p>
        </p:txBody>
      </p:sp>
      <p:pic>
        <p:nvPicPr>
          <p:cNvPr id="4" name="Content Placeholder 3" descr="Pict0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sz="2800" dirty="0" err="1" smtClean="0"/>
              <a:t>FeO</a:t>
            </a:r>
            <a:r>
              <a:rPr lang="en-US" sz="2800" dirty="0" smtClean="0"/>
              <a:t> enhances MRI images of cancerous tumors and cleans As from water wells</a:t>
            </a:r>
          </a:p>
          <a:p>
            <a:r>
              <a:rPr lang="en-US" sz="2800" dirty="0" smtClean="0"/>
              <a:t>Si increases battery power and reduces recharge time on Li-ion batteries</a:t>
            </a:r>
          </a:p>
          <a:p>
            <a:r>
              <a:rPr lang="en-US" sz="2800" dirty="0" smtClean="0"/>
              <a:t>SiO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strengthens tennis rackets</a:t>
            </a:r>
          </a:p>
          <a:p>
            <a:r>
              <a:rPr lang="en-US" sz="2800" dirty="0" smtClean="0"/>
              <a:t>Ag makes clothing      odor-resistant</a:t>
            </a:r>
          </a:p>
        </p:txBody>
      </p:sp>
      <p:pic>
        <p:nvPicPr>
          <p:cNvPr id="1028" name="Picture 4" descr="http://www.cis.rit.edu/htbooks/mri/images/hea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00200"/>
            <a:ext cx="1905000" cy="1905000"/>
          </a:xfrm>
          <a:prstGeom prst="rect">
            <a:avLst/>
          </a:prstGeom>
          <a:noFill/>
        </p:spPr>
      </p:pic>
      <p:pic>
        <p:nvPicPr>
          <p:cNvPr id="1030" name="Picture 6" descr="http://i.geeksailor.com/wp-content/uploads/2009/03/example-of-lithium-ion-batte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647564">
            <a:off x="6847497" y="4171383"/>
            <a:ext cx="2503179" cy="2142722"/>
          </a:xfrm>
          <a:prstGeom prst="rect">
            <a:avLst/>
          </a:prstGeom>
          <a:noFill/>
        </p:spPr>
      </p:pic>
      <p:pic>
        <p:nvPicPr>
          <p:cNvPr id="1042" name="Picture 18" descr="http://cn1.kaboodle.com/hi/img/2/0/0/f5/5/AAAAAt-r-qcAAAAAAPVWqw.jpg?v=12087372400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733800"/>
            <a:ext cx="2743200" cy="2743200"/>
          </a:xfrm>
          <a:prstGeom prst="rect">
            <a:avLst/>
          </a:prstGeom>
          <a:noFill/>
        </p:spPr>
      </p:pic>
      <p:pic>
        <p:nvPicPr>
          <p:cNvPr id="1044" name="Picture 20" descr="http://www.besportier.com/archives/dunlop-aerogel-300-tennis-racque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487250">
            <a:off x="3462215" y="3466129"/>
            <a:ext cx="1750810" cy="3166136"/>
          </a:xfrm>
          <a:prstGeom prst="rect">
            <a:avLst/>
          </a:prstGeom>
          <a:noFill/>
        </p:spPr>
      </p:pic>
      <p:pic>
        <p:nvPicPr>
          <p:cNvPr id="1046" name="Picture 22" descr="http://www.willsdiary.com/_IMAGES/istockphoto_8589688-cartoon-water-wel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1524000"/>
            <a:ext cx="1836621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3.0 h</a:t>
            </a:r>
            <a:endParaRPr lang="en-US" dirty="0"/>
          </a:p>
        </p:txBody>
      </p:sp>
      <p:pic>
        <p:nvPicPr>
          <p:cNvPr id="4" name="Content Placeholder 3" descr="Pict0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3.5 h</a:t>
            </a:r>
            <a:endParaRPr lang="en-US" dirty="0"/>
          </a:p>
        </p:txBody>
      </p:sp>
      <p:pic>
        <p:nvPicPr>
          <p:cNvPr id="4" name="Content Placeholder 3" descr="Pict0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4.0 h</a:t>
            </a:r>
            <a:endParaRPr lang="en-US" dirty="0"/>
          </a:p>
        </p:txBody>
      </p:sp>
      <p:pic>
        <p:nvPicPr>
          <p:cNvPr id="4" name="Content Placeholder 3" descr="Pict0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4.5 h</a:t>
            </a:r>
            <a:endParaRPr lang="en-US" dirty="0"/>
          </a:p>
        </p:txBody>
      </p:sp>
      <p:pic>
        <p:nvPicPr>
          <p:cNvPr id="4" name="Content Placeholder 3" descr="Pict0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5.0 h</a:t>
            </a:r>
            <a:endParaRPr lang="en-US" dirty="0"/>
          </a:p>
        </p:txBody>
      </p:sp>
      <p:pic>
        <p:nvPicPr>
          <p:cNvPr id="4" name="Content Placeholder 3" descr="Pict0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5.5 h</a:t>
            </a:r>
            <a:endParaRPr lang="en-US" dirty="0"/>
          </a:p>
        </p:txBody>
      </p:sp>
      <p:pic>
        <p:nvPicPr>
          <p:cNvPr id="4" name="Content Placeholder 3" descr="Pict0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6.0 h</a:t>
            </a:r>
            <a:endParaRPr lang="en-US" dirty="0"/>
          </a:p>
        </p:txBody>
      </p:sp>
      <p:pic>
        <p:nvPicPr>
          <p:cNvPr id="4" name="Content Placeholder 3" descr="Pict0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6.5 h</a:t>
            </a:r>
            <a:endParaRPr lang="en-US" dirty="0"/>
          </a:p>
        </p:txBody>
      </p:sp>
      <p:pic>
        <p:nvPicPr>
          <p:cNvPr id="4" name="Content Placeholder 3" descr="Pict0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7.0 h</a:t>
            </a:r>
            <a:endParaRPr lang="en-US" dirty="0"/>
          </a:p>
        </p:txBody>
      </p:sp>
      <p:pic>
        <p:nvPicPr>
          <p:cNvPr id="4" name="Content Placeholder 3" descr="Pict0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7.5 h</a:t>
            </a:r>
            <a:endParaRPr lang="en-US" dirty="0"/>
          </a:p>
        </p:txBody>
      </p:sp>
      <p:pic>
        <p:nvPicPr>
          <p:cNvPr id="4" name="Content Placeholder 3" descr="Pict0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2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Surface Energy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762000" y="51816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43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905000" y="5410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286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819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352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002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343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038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257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0198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5908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705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14800" y="5715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943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4676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9248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1054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447800" y="5715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2484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239000" y="5791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2000" y="18288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2000" y="13716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Octadecane:  </a:t>
            </a:r>
            <a:r>
              <a:rPr lang="el-GR" dirty="0" smtClean="0"/>
              <a:t>γ</a:t>
            </a:r>
            <a:r>
              <a:rPr lang="en-US" dirty="0" smtClean="0"/>
              <a:t> = 22.3 ± 0.2 </a:t>
            </a:r>
            <a:r>
              <a:rPr lang="en-US" dirty="0" err="1" smtClean="0"/>
              <a:t>mN</a:t>
            </a:r>
            <a:r>
              <a:rPr lang="en-US" dirty="0" smtClean="0"/>
              <a:t>/m (n=10)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762000" y="4648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Au@DDT</a:t>
            </a:r>
            <a:r>
              <a:rPr lang="en-US" dirty="0" smtClean="0"/>
              <a:t> in Octadecane:  </a:t>
            </a:r>
            <a:r>
              <a:rPr lang="el-GR" dirty="0" smtClean="0"/>
              <a:t>γ</a:t>
            </a:r>
            <a:r>
              <a:rPr lang="en-US" dirty="0" smtClean="0"/>
              <a:t> = 18.1 ± 0.2 </a:t>
            </a:r>
            <a:r>
              <a:rPr lang="en-US" dirty="0" err="1" smtClean="0"/>
              <a:t>mN</a:t>
            </a:r>
            <a:r>
              <a:rPr lang="en-US" dirty="0" smtClean="0"/>
              <a:t>/m (n=10)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762000" y="34290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143000" y="3505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9050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2860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1242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3528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447800" y="3505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5720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8862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562600" y="3657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019800" y="3810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590800" y="3810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9342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114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5532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696200" y="3581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924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733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14478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15000" y="4038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239000" y="4038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62000" y="2971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CdSe@TOPO</a:t>
            </a:r>
            <a:r>
              <a:rPr lang="en-US" dirty="0" smtClean="0"/>
              <a:t> in Octadecane:  </a:t>
            </a:r>
            <a:r>
              <a:rPr lang="el-GR" dirty="0" smtClean="0"/>
              <a:t>γ</a:t>
            </a:r>
            <a:r>
              <a:rPr lang="en-US" dirty="0" smtClean="0"/>
              <a:t> = 22.3 ± 0.2 </a:t>
            </a:r>
            <a:r>
              <a:rPr lang="en-US" dirty="0" err="1" smtClean="0"/>
              <a:t>mN</a:t>
            </a:r>
            <a:r>
              <a:rPr lang="en-US" dirty="0" smtClean="0"/>
              <a:t>/m (n=10)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= 8.0 h</a:t>
            </a:r>
            <a:endParaRPr lang="en-US" dirty="0"/>
          </a:p>
        </p:txBody>
      </p:sp>
      <p:pic>
        <p:nvPicPr>
          <p:cNvPr id="4" name="Content Placeholder 3" descr="Pict00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Octadecane Mountain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T = 0 h				T = 8 h</a:t>
            </a:r>
            <a:endParaRPr lang="en-US" dirty="0"/>
          </a:p>
        </p:txBody>
      </p:sp>
      <p:pic>
        <p:nvPicPr>
          <p:cNvPr id="4" name="Content Placeholder 3" descr="Pict0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133600"/>
            <a:ext cx="4140200" cy="3105150"/>
          </a:xfrm>
          <a:prstGeom prst="rect">
            <a:avLst/>
          </a:prstGeom>
        </p:spPr>
      </p:pic>
      <p:pic>
        <p:nvPicPr>
          <p:cNvPr id="5" name="Content Placeholder 3" descr="Pict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133600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Octadecane Mountain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Octadecane Mountain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CdSe@TOPO</a:t>
            </a:r>
            <a:r>
              <a:rPr lang="en-US" dirty="0" smtClean="0"/>
              <a:t> Mountain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T = 0 h				T = 8 h</a:t>
            </a:r>
            <a:endParaRPr lang="en-US" dirty="0"/>
          </a:p>
        </p:txBody>
      </p:sp>
      <p:pic>
        <p:nvPicPr>
          <p:cNvPr id="4" name="Content Placeholder 3" descr="Pict0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133600"/>
            <a:ext cx="4165600" cy="3124200"/>
          </a:xfrm>
          <a:prstGeom prst="rect">
            <a:avLst/>
          </a:prstGeom>
        </p:spPr>
      </p:pic>
      <p:pic>
        <p:nvPicPr>
          <p:cNvPr id="5" name="Content Placeholder 3" descr="Pict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133600"/>
            <a:ext cx="4140200" cy="310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CdSe@TOPO</a:t>
            </a:r>
            <a:r>
              <a:rPr lang="en-US" dirty="0" smtClean="0"/>
              <a:t> Mountain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CdSe@TOPO</a:t>
            </a:r>
            <a:r>
              <a:rPr lang="en-US" dirty="0" smtClean="0"/>
              <a:t> Mountain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457200" y="16002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Au@DDT</a:t>
            </a:r>
            <a:r>
              <a:rPr lang="en-US" dirty="0" smtClean="0"/>
              <a:t> Mountain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T = 0 h				T = 8 h</a:t>
            </a:r>
            <a:endParaRPr lang="en-US" dirty="0"/>
          </a:p>
        </p:txBody>
      </p:sp>
      <p:pic>
        <p:nvPicPr>
          <p:cNvPr id="4" name="Content Placeholder 3" descr="Pict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114800" cy="3086100"/>
          </a:xfrm>
          <a:prstGeom prst="rect">
            <a:avLst/>
          </a:prstGeom>
        </p:spPr>
      </p:pic>
      <p:pic>
        <p:nvPicPr>
          <p:cNvPr id="5" name="Content Placeholder 3" descr="Pict0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133600"/>
            <a:ext cx="4104217" cy="307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Au@DDT</a:t>
            </a:r>
            <a:r>
              <a:rPr lang="en-US" dirty="0" smtClean="0"/>
              <a:t> Mountain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Au@DDT</a:t>
            </a:r>
            <a:r>
              <a:rPr lang="en-US" dirty="0" smtClean="0"/>
              <a:t> Mountain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Marangoni Effect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2000" y="2438400"/>
            <a:ext cx="7620000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72000" y="2667000"/>
            <a:ext cx="3810000" cy="1981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334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78486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  <p:sp>
        <p:nvSpPr>
          <p:cNvPr id="45" name="Oval 44"/>
          <p:cNvSpPr/>
          <p:nvPr/>
        </p:nvSpPr>
        <p:spPr>
          <a:xfrm>
            <a:off x="914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668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447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3716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905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733800" y="3124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14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600" y="3810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429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219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819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733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133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276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81200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581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667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676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286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524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4290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048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36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562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181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648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334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791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172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Mountain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Mountain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6002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Pure Octadecane</a:t>
            </a:r>
          </a:p>
          <a:p>
            <a:pPr lvl="3"/>
            <a:r>
              <a:rPr lang="en-US" sz="3200" dirty="0" smtClean="0"/>
              <a:t>Temperature Marangoni Effect</a:t>
            </a:r>
          </a:p>
          <a:p>
            <a:r>
              <a:rPr lang="en-US" dirty="0" err="1" smtClean="0"/>
              <a:t>Au@DDT</a:t>
            </a:r>
            <a:r>
              <a:rPr lang="en-US" dirty="0" smtClean="0"/>
              <a:t> in Octadecane</a:t>
            </a:r>
          </a:p>
          <a:p>
            <a:pPr lvl="3"/>
            <a:r>
              <a:rPr lang="en-US" sz="3200" dirty="0" smtClean="0"/>
              <a:t>Particle Marangoni Effect</a:t>
            </a:r>
          </a:p>
          <a:p>
            <a:r>
              <a:rPr lang="en-US" dirty="0" err="1" smtClean="0"/>
              <a:t>CdSe@TOPO</a:t>
            </a:r>
            <a:r>
              <a:rPr lang="en-US" dirty="0" smtClean="0"/>
              <a:t> in Octadecane</a:t>
            </a:r>
          </a:p>
          <a:p>
            <a:pPr lvl="3"/>
            <a:r>
              <a:rPr lang="en-US" sz="3200" dirty="0" smtClean="0"/>
              <a:t>Temperature Marangoni Effect</a:t>
            </a:r>
          </a:p>
          <a:p>
            <a:pPr lvl="3"/>
            <a:r>
              <a:rPr lang="en-US" sz="3200" dirty="0" smtClean="0"/>
              <a:t>NOT </a:t>
            </a:r>
            <a:r>
              <a:rPr lang="en-US" sz="3200" dirty="0" err="1" smtClean="0"/>
              <a:t>Soret</a:t>
            </a:r>
            <a:r>
              <a:rPr lang="en-US" sz="3200" dirty="0" smtClean="0"/>
              <a:t> Effect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ynza\AppData\Local\Microsoft\Windows\Temporary Internet Files\Content.IE5\XGHWQHSH\MC900105218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5334000" cy="6154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Marangoni Effect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438400"/>
            <a:ext cx="7620000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2667000"/>
            <a:ext cx="3810000" cy="1981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914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68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47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716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05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3124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14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38600" y="3810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956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219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9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33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33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76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81200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626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816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81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67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648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340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76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286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524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290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48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6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1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72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Marangoni Effect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438400"/>
            <a:ext cx="7620000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2667000"/>
            <a:ext cx="3810000" cy="1981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472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914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68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47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716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05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3124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14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38600" y="3810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956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2192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9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338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33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76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81200" y="3276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626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816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81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67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648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340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764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2860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524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290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480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6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1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722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5219700" y="1790700"/>
            <a:ext cx="1588" cy="12954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3657600" y="2438400"/>
            <a:ext cx="914400" cy="1588"/>
          </a:xfrm>
          <a:prstGeom prst="straightConnector1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76800" y="1981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 = 22.3 </a:t>
            </a:r>
            <a:r>
              <a:rPr lang="en-US" dirty="0" err="1" smtClean="0"/>
              <a:t>mN</a:t>
            </a:r>
            <a:r>
              <a:rPr lang="en-US" dirty="0" smtClean="0"/>
              <a:t>/m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971800" y="1981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 = 18.1 </a:t>
            </a:r>
            <a:r>
              <a:rPr lang="en-US" dirty="0" err="1" smtClean="0"/>
              <a:t>mN</a:t>
            </a:r>
            <a:r>
              <a:rPr lang="en-US" dirty="0" smtClean="0"/>
              <a:t>/m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Marangoni Effect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981200"/>
            <a:ext cx="807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vs. Temperature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657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3657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00200"/>
            <a:ext cx="7620000" cy="2057400"/>
            <a:chOff x="762000" y="1600200"/>
            <a:chExt cx="7620000" cy="2209800"/>
          </a:xfrm>
        </p:grpSpPr>
        <p:sp>
          <p:nvSpPr>
            <p:cNvPr id="4" name="Rectangle 3"/>
            <p:cNvSpPr/>
            <p:nvPr/>
          </p:nvSpPr>
          <p:spPr>
            <a:xfrm>
              <a:off x="762000" y="1600200"/>
              <a:ext cx="7620000" cy="2209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0" y="1828800"/>
              <a:ext cx="3810000" cy="1981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144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668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478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048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371600" y="3276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05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33800" y="22860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14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38600" y="2971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29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95600" y="26670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2192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194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7338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133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276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9812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038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814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67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6764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286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524000" y="2057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29000" y="3276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048000" y="2057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362200" y="30480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562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816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768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482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3340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7912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172200" y="1600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2000" y="4191000"/>
            <a:ext cx="7620000" cy="2061865"/>
            <a:chOff x="762000" y="4415135"/>
            <a:chExt cx="7620000" cy="2209800"/>
          </a:xfrm>
        </p:grpSpPr>
        <p:sp>
          <p:nvSpPr>
            <p:cNvPr id="41" name="Rectangle 40"/>
            <p:cNvSpPr/>
            <p:nvPr/>
          </p:nvSpPr>
          <p:spPr>
            <a:xfrm>
              <a:off x="762000" y="4415135"/>
              <a:ext cx="7620000" cy="2209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4643735"/>
              <a:ext cx="3810000" cy="1981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Soret</a:t>
            </a:r>
            <a:r>
              <a:rPr lang="en-US" dirty="0" smtClean="0"/>
              <a:t>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Positive </a:t>
            </a:r>
            <a:r>
              <a:rPr lang="en-US" dirty="0" err="1" smtClean="0"/>
              <a:t>Soret</a:t>
            </a:r>
            <a:r>
              <a:rPr lang="en-US" dirty="0" smtClean="0"/>
              <a:t> effect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Negative </a:t>
            </a:r>
            <a:r>
              <a:rPr lang="en-US" dirty="0" err="1" smtClean="0"/>
              <a:t>Soret</a:t>
            </a:r>
            <a:r>
              <a:rPr lang="en-US" dirty="0" smtClean="0"/>
              <a:t> effect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1336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2209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05000" y="2362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86000" y="2286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24200" y="2667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52800" y="2286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47800" y="2209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86200" y="2362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90800" y="2514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14800" y="2667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447800" y="2667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2000" y="4495800"/>
            <a:ext cx="7620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72000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562600" y="472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19800" y="4876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34200" y="4648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553200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696200" y="4648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924800" y="5029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05400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15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239000" y="5105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33400" y="5410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7848600" y="5410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533400" y="3048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°C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48600" y="3048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°C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397</Words>
  <Application>Microsoft Office PowerPoint</Application>
  <PresentationFormat>On-screen Show (4:3)</PresentationFormat>
  <Paragraphs>100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Nanoparticles at the         Solid-Liquid Interface</vt:lpstr>
      <vt:lpstr>Nanoparticles</vt:lpstr>
      <vt:lpstr>Surface Energy</vt:lpstr>
      <vt:lpstr>Marangoni Effect</vt:lpstr>
      <vt:lpstr>Marangoni Effect</vt:lpstr>
      <vt:lpstr>Marangoni Effect</vt:lpstr>
      <vt:lpstr>Marangoni Effect</vt:lpstr>
      <vt:lpstr>Particle vs. Temperature</vt:lpstr>
      <vt:lpstr>Soret Effect</vt:lpstr>
      <vt:lpstr>Surface Energy</vt:lpstr>
      <vt:lpstr>Experimental Setup</vt:lpstr>
      <vt:lpstr>Experimental Setup</vt:lpstr>
      <vt:lpstr>What Mountain Building Looks Like</vt:lpstr>
      <vt:lpstr>T = 0.0 h</vt:lpstr>
      <vt:lpstr>T = 0.5 h</vt:lpstr>
      <vt:lpstr>T = 1.0 h</vt:lpstr>
      <vt:lpstr>T = 1.5 h</vt:lpstr>
      <vt:lpstr>T = 2.0 h</vt:lpstr>
      <vt:lpstr>T = 2.5 h</vt:lpstr>
      <vt:lpstr>T = 3.0 h</vt:lpstr>
      <vt:lpstr>T = 3.5 h</vt:lpstr>
      <vt:lpstr>T = 4.0 h</vt:lpstr>
      <vt:lpstr>T = 4.5 h</vt:lpstr>
      <vt:lpstr>T = 5.0 h</vt:lpstr>
      <vt:lpstr>T = 5.5 h</vt:lpstr>
      <vt:lpstr>T = 6.0 h</vt:lpstr>
      <vt:lpstr>T = 6.5 h</vt:lpstr>
      <vt:lpstr>T = 7.0 h</vt:lpstr>
      <vt:lpstr>T = 7.5 h</vt:lpstr>
      <vt:lpstr>T = 8.0 h</vt:lpstr>
      <vt:lpstr>Octadecane Mountain Building</vt:lpstr>
      <vt:lpstr>Octadecane Mountain Heights</vt:lpstr>
      <vt:lpstr>Octadecane Mountain Rates</vt:lpstr>
      <vt:lpstr>CdSe@TOPO Mountain Building</vt:lpstr>
      <vt:lpstr>CdSe@TOPO Mountain Heights</vt:lpstr>
      <vt:lpstr>CdSe@TOPO Mountain Rates</vt:lpstr>
      <vt:lpstr>Au@DDT Mountain Building</vt:lpstr>
      <vt:lpstr>Au@DDT Mountain Heights</vt:lpstr>
      <vt:lpstr>Au@DDT Mountain Rates</vt:lpstr>
      <vt:lpstr>Overall Mountain Heights</vt:lpstr>
      <vt:lpstr>Overall Mountain Rates</vt:lpstr>
      <vt:lpstr>Conclusion</vt:lpstr>
      <vt:lpstr>Slide 43</vt:lpstr>
    </vt:vector>
  </TitlesOfParts>
  <Company>KSU, Department of Physics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phys</dc:creator>
  <cp:lastModifiedBy>phys</cp:lastModifiedBy>
  <cp:revision>35</cp:revision>
  <dcterms:created xsi:type="dcterms:W3CDTF">2011-06-27T14:03:13Z</dcterms:created>
  <dcterms:modified xsi:type="dcterms:W3CDTF">2011-08-05T20:16:12Z</dcterms:modified>
</cp:coreProperties>
</file>