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3" r:id="rId3"/>
    <p:sldId id="258" r:id="rId4"/>
    <p:sldId id="259" r:id="rId5"/>
    <p:sldId id="260" r:id="rId6"/>
    <p:sldId id="261" r:id="rId7"/>
    <p:sldId id="263" r:id="rId8"/>
    <p:sldId id="276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5" r:id="rId17"/>
    <p:sldId id="271" r:id="rId18"/>
    <p:sldId id="272" r:id="rId19"/>
    <p:sldId id="257" r:id="rId20"/>
    <p:sldId id="270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86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Tanner\My%20Documents\School\Summer%202010%20REU,%20K-State\Master%20Data%20Fil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Tanner\My%20Documents\School\Summer%202010%20REU,%20K-State\Master%20Data%20Fil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n-US" sz="2400" dirty="0"/>
              <a:t>Transfer</a:t>
            </a:r>
            <a:r>
              <a:rPr lang="en-US" sz="2400" baseline="0" dirty="0"/>
              <a:t> Problem Responses by Problem </a:t>
            </a:r>
            <a:r>
              <a:rPr lang="en-US" sz="2400" baseline="0" dirty="0" smtClean="0"/>
              <a:t>Set</a:t>
            </a:r>
            <a:endParaRPr lang="en-US" sz="24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506950084154279"/>
          <c:y val="0.13452039840249908"/>
          <c:w val="0.83395666348881281"/>
          <c:h val="0.66935640594685442"/>
        </c:manualLayout>
      </c:layout>
      <c:barChart>
        <c:barDir val="col"/>
        <c:grouping val="clustered"/>
        <c:ser>
          <c:idx val="0"/>
          <c:order val="0"/>
          <c:tx>
            <c:strRef>
              <c:f>'Cue Tot'!$C$11</c:f>
              <c:strCache>
                <c:ptCount val="1"/>
                <c:pt idx="0">
                  <c:v>Cued Group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'Cue Tot'!$D$10:$G$10</c:f>
              <c:strCache>
                <c:ptCount val="4"/>
                <c:pt idx="0">
                  <c:v>Problem Set 1</c:v>
                </c:pt>
                <c:pt idx="1">
                  <c:v>Problem Set 2</c:v>
                </c:pt>
                <c:pt idx="2">
                  <c:v>Problem Set 3</c:v>
                </c:pt>
                <c:pt idx="3">
                  <c:v>Problem Set 4</c:v>
                </c:pt>
              </c:strCache>
            </c:strRef>
          </c:cat>
          <c:val>
            <c:numRef>
              <c:f>'Cue Tot'!$D$11:$G$11</c:f>
              <c:numCache>
                <c:formatCode>0.00%</c:formatCode>
                <c:ptCount val="4"/>
                <c:pt idx="0" formatCode="0.0%">
                  <c:v>0.125</c:v>
                </c:pt>
                <c:pt idx="1">
                  <c:v>0.37500000000000022</c:v>
                </c:pt>
                <c:pt idx="2" formatCode="0%">
                  <c:v>0.5</c:v>
                </c:pt>
                <c:pt idx="3">
                  <c:v>0.37500000000000022</c:v>
                </c:pt>
              </c:numCache>
            </c:numRef>
          </c:val>
        </c:ser>
        <c:ser>
          <c:idx val="1"/>
          <c:order val="1"/>
          <c:tx>
            <c:strRef>
              <c:f>'Cue Tot'!$C$12</c:f>
              <c:strCache>
                <c:ptCount val="1"/>
                <c:pt idx="0">
                  <c:v>Non-Cued Group</c:v>
                </c:pt>
              </c:strCache>
            </c:strRef>
          </c:tx>
          <c:spPr>
            <a:solidFill>
              <a:srgbClr val="CC0000"/>
            </a:solidFill>
          </c:spPr>
          <c:cat>
            <c:strRef>
              <c:f>'Cue Tot'!$D$10:$G$10</c:f>
              <c:strCache>
                <c:ptCount val="4"/>
                <c:pt idx="0">
                  <c:v>Problem Set 1</c:v>
                </c:pt>
                <c:pt idx="1">
                  <c:v>Problem Set 2</c:v>
                </c:pt>
                <c:pt idx="2">
                  <c:v>Problem Set 3</c:v>
                </c:pt>
                <c:pt idx="3">
                  <c:v>Problem Set 4</c:v>
                </c:pt>
              </c:strCache>
            </c:strRef>
          </c:cat>
          <c:val>
            <c:numRef>
              <c:f>'Cue Tot'!$D$12:$G$12</c:f>
              <c:numCache>
                <c:formatCode>0.00%</c:formatCode>
                <c:ptCount val="4"/>
                <c:pt idx="0" formatCode="0.0%">
                  <c:v>0.2860000000000002</c:v>
                </c:pt>
                <c:pt idx="1">
                  <c:v>0.42900000000000027</c:v>
                </c:pt>
                <c:pt idx="2">
                  <c:v>0.14300000000000004</c:v>
                </c:pt>
                <c:pt idx="3">
                  <c:v>0.16700000000000018</c:v>
                </c:pt>
              </c:numCache>
            </c:numRef>
          </c:val>
        </c:ser>
        <c:axId val="37258368"/>
        <c:axId val="37259904"/>
      </c:barChart>
      <c:catAx>
        <c:axId val="37258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37259904"/>
        <c:crosses val="autoZero"/>
        <c:auto val="1"/>
        <c:lblAlgn val="ctr"/>
        <c:lblOffset val="100"/>
      </c:catAx>
      <c:valAx>
        <c:axId val="372599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 dirty="0" smtClean="0"/>
                  <a:t>Percentage of Correct</a:t>
                </a:r>
                <a:r>
                  <a:rPr lang="en-US" sz="1800" b="1" baseline="0" dirty="0" smtClean="0"/>
                  <a:t> Responses on </a:t>
                </a:r>
                <a:r>
                  <a:rPr lang="en-US" sz="1800" b="1" dirty="0" smtClean="0"/>
                  <a:t>Transfer</a:t>
                </a:r>
                <a:r>
                  <a:rPr lang="en-US" sz="1800" b="1" baseline="0" dirty="0" smtClean="0"/>
                  <a:t> Problem</a:t>
                </a:r>
                <a:endParaRPr lang="en-US" sz="1800" b="1" dirty="0"/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7258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046384896955145"/>
          <c:y val="0.91125330335767052"/>
          <c:w val="0.37574081780556451"/>
          <c:h val="8.6613503009409343E-2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Average Number of Changes in Reasoning Per Student</a:t>
            </a:r>
          </a:p>
        </c:rich>
      </c:tx>
      <c:layout>
        <c:manualLayout>
          <c:xMode val="edge"/>
          <c:yMode val="edge"/>
          <c:x val="0.17035341595141101"/>
          <c:y val="1.6277551478157133E-2"/>
        </c:manualLayout>
      </c:layout>
    </c:title>
    <c:plotArea>
      <c:layout>
        <c:manualLayout>
          <c:layoutTarget val="inner"/>
          <c:xMode val="edge"/>
          <c:yMode val="edge"/>
          <c:x val="8.8303625779588044E-2"/>
          <c:y val="0.12815079164814175"/>
          <c:w val="0.86920297238963462"/>
          <c:h val="0.67655728741725996"/>
        </c:manualLayout>
      </c:layout>
      <c:barChart>
        <c:barDir val="col"/>
        <c:grouping val="clustered"/>
        <c:ser>
          <c:idx val="0"/>
          <c:order val="0"/>
          <c:tx>
            <c:strRef>
              <c:f>'Cue Tot'!$C$5</c:f>
              <c:strCache>
                <c:ptCount val="1"/>
                <c:pt idx="0">
                  <c:v>Cued Group</c:v>
                </c:pt>
              </c:strCache>
            </c:strRef>
          </c:tx>
          <c:spPr>
            <a:solidFill>
              <a:srgbClr val="0070C0"/>
            </a:solidFill>
          </c:spPr>
          <c:errBars>
            <c:errBarType val="both"/>
            <c:errValType val="cust"/>
            <c:plus>
              <c:numRef>
                <c:f>'Cue Tot'!$D$26:$G$26</c:f>
                <c:numCache>
                  <c:formatCode>General</c:formatCode>
                  <c:ptCount val="4"/>
                  <c:pt idx="0">
                    <c:v>0.46291004988627582</c:v>
                  </c:pt>
                  <c:pt idx="1">
                    <c:v>0.39809815731442816</c:v>
                  </c:pt>
                  <c:pt idx="2">
                    <c:v>0.41992771486803032</c:v>
                  </c:pt>
                  <c:pt idx="3">
                    <c:v>0.5</c:v>
                  </c:pt>
                </c:numCache>
              </c:numRef>
            </c:plus>
            <c:minus>
              <c:numRef>
                <c:f>'Cue Tot'!$D$26:$G$26</c:f>
                <c:numCache>
                  <c:formatCode>General</c:formatCode>
                  <c:ptCount val="4"/>
                  <c:pt idx="0">
                    <c:v>0.46291004988627582</c:v>
                  </c:pt>
                  <c:pt idx="1">
                    <c:v>0.39809815731442816</c:v>
                  </c:pt>
                  <c:pt idx="2">
                    <c:v>0.41992771486803032</c:v>
                  </c:pt>
                  <c:pt idx="3">
                    <c:v>0.5</c:v>
                  </c:pt>
                </c:numCache>
              </c:numRef>
            </c:minus>
          </c:errBars>
          <c:cat>
            <c:strRef>
              <c:f>'Cue Tot'!$D$4:$G$4</c:f>
              <c:strCache>
                <c:ptCount val="4"/>
                <c:pt idx="0">
                  <c:v>Problem Set 1</c:v>
                </c:pt>
                <c:pt idx="1">
                  <c:v>Problem Set 2</c:v>
                </c:pt>
                <c:pt idx="2">
                  <c:v>Problem Set 3</c:v>
                </c:pt>
                <c:pt idx="3">
                  <c:v>Problem Set 4</c:v>
                </c:pt>
              </c:strCache>
            </c:strRef>
          </c:cat>
          <c:val>
            <c:numRef>
              <c:f>'Cue Tot'!$D$5:$G$5</c:f>
              <c:numCache>
                <c:formatCode>0.00</c:formatCode>
                <c:ptCount val="4"/>
                <c:pt idx="0">
                  <c:v>2</c:v>
                </c:pt>
                <c:pt idx="1">
                  <c:v>0.87500000000000044</c:v>
                </c:pt>
                <c:pt idx="2">
                  <c:v>1.375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'Cue Tot'!$C$6</c:f>
              <c:strCache>
                <c:ptCount val="1"/>
                <c:pt idx="0">
                  <c:v>Non-Cued Group</c:v>
                </c:pt>
              </c:strCache>
            </c:strRef>
          </c:tx>
          <c:spPr>
            <a:solidFill>
              <a:srgbClr val="CC0000"/>
            </a:solidFill>
          </c:spPr>
          <c:errBars>
            <c:errBarType val="both"/>
            <c:errValType val="cust"/>
            <c:plus>
              <c:numRef>
                <c:f>'Cue Tot'!$D$37:$G$37</c:f>
                <c:numCache>
                  <c:formatCode>General</c:formatCode>
                  <c:ptCount val="4"/>
                  <c:pt idx="0">
                    <c:v>0.65465367070797753</c:v>
                  </c:pt>
                  <c:pt idx="1">
                    <c:v>0.14285714285714299</c:v>
                  </c:pt>
                  <c:pt idx="2">
                    <c:v>0.35951592548908357</c:v>
                  </c:pt>
                  <c:pt idx="3">
                    <c:v>0.42857142857142855</c:v>
                  </c:pt>
                </c:numCache>
              </c:numRef>
            </c:plus>
            <c:minus>
              <c:numRef>
                <c:f>'Cue Tot'!$D$37:$G$37</c:f>
                <c:numCache>
                  <c:formatCode>General</c:formatCode>
                  <c:ptCount val="4"/>
                  <c:pt idx="0">
                    <c:v>0.65465367070797753</c:v>
                  </c:pt>
                  <c:pt idx="1">
                    <c:v>0.14285714285714299</c:v>
                  </c:pt>
                  <c:pt idx="2">
                    <c:v>0.35951592548908357</c:v>
                  </c:pt>
                  <c:pt idx="3">
                    <c:v>0.42857142857142855</c:v>
                  </c:pt>
                </c:numCache>
              </c:numRef>
            </c:minus>
          </c:errBars>
          <c:cat>
            <c:strRef>
              <c:f>'Cue Tot'!$D$4:$G$4</c:f>
              <c:strCache>
                <c:ptCount val="4"/>
                <c:pt idx="0">
                  <c:v>Problem Set 1</c:v>
                </c:pt>
                <c:pt idx="1">
                  <c:v>Problem Set 2</c:v>
                </c:pt>
                <c:pt idx="2">
                  <c:v>Problem Set 3</c:v>
                </c:pt>
                <c:pt idx="3">
                  <c:v>Problem Set 4</c:v>
                </c:pt>
              </c:strCache>
            </c:strRef>
          </c:cat>
          <c:val>
            <c:numRef>
              <c:f>'Cue Tot'!$D$6:$G$6</c:f>
              <c:numCache>
                <c:formatCode>0.00</c:formatCode>
                <c:ptCount val="4"/>
                <c:pt idx="0">
                  <c:v>2</c:v>
                </c:pt>
                <c:pt idx="1">
                  <c:v>0.14285714285714299</c:v>
                </c:pt>
                <c:pt idx="2">
                  <c:v>1.2857142857142847</c:v>
                </c:pt>
                <c:pt idx="3">
                  <c:v>1.4285714285714286</c:v>
                </c:pt>
              </c:numCache>
            </c:numRef>
          </c:val>
        </c:ser>
        <c:axId val="41706240"/>
        <c:axId val="41707776"/>
      </c:barChart>
      <c:catAx>
        <c:axId val="417062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1707776"/>
        <c:crosses val="autoZero"/>
        <c:auto val="1"/>
        <c:lblAlgn val="ctr"/>
        <c:lblOffset val="100"/>
      </c:catAx>
      <c:valAx>
        <c:axId val="417077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aseline="0" dirty="0" smtClean="0"/>
                  <a:t>Number of Changes in Reasoning</a:t>
                </a:r>
                <a:endParaRPr lang="en-US" sz="1800" baseline="0" dirty="0"/>
              </a:p>
            </c:rich>
          </c:tx>
          <c:layout>
            <c:manualLayout>
              <c:xMode val="edge"/>
              <c:yMode val="edge"/>
              <c:x val="0"/>
              <c:y val="0.11516707288733727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170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410673945510499"/>
          <c:y val="0.92088738049816521"/>
          <c:w val="0.49912357830271364"/>
          <c:h val="7.8219402396251581E-2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41B6-D270-40A9-B5C2-C2DDCAD11EDB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F761B-7F61-463F-A442-7037E0AB0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8EE46-7E82-4978-A17B-781D8A8E6963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736DA-A18F-4A28-8F7E-8DA214166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736DA-A18F-4A28-8F7E-8DA2141660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736DA-A18F-4A28-8F7E-8DA2141660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9254-411E-49DC-B2A6-36C5DDA88E30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1812-F257-435D-AD36-F835ADCCED94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5E65-7708-45DF-9DCB-345F794E47AE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64DD-86CB-41D8-97FC-6098EC5C4A62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6EF1-D1CF-46EF-8EC7-FFF92E00DD50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BAD-1AD3-4908-9825-62D629855E49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A6C8-4934-4807-8D6E-BA4AA20A2B34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F31-81E2-445C-B3F7-DBE332CCB7FB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58E-6F71-4DEE-9B24-3C506B539F77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8A07-EC58-4F4F-A37C-CCF96CFC428B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8434F53-F9EC-430D-8C55-5948C95282A0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A74DAF9-9B63-487E-A2FB-A3CB34C4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CA29106-45FB-4D83-AF7F-6E19F5C8127C}" type="datetime1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A74DAF9-9B63-487E-A2FB-A3CB34C4E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461@umn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458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none" dirty="0" smtClean="0">
                <a:solidFill>
                  <a:srgbClr val="FFC000"/>
                </a:solidFill>
                <a:effectLst/>
              </a:rPr>
              <a:t>Effects of Visual Cueing on Beginner Problem Solvers in Physics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077200" cy="1499616"/>
          </a:xfrm>
        </p:spPr>
        <p:txBody>
          <a:bodyPr anchor="t" anchorCtr="0"/>
          <a:lstStyle/>
          <a:p>
            <a:pPr algn="ctr"/>
            <a:r>
              <a:rPr lang="en-US" dirty="0" smtClean="0"/>
              <a:t>Tanner Stevens, Adrian Carmichael, N. Sanjay </a:t>
            </a:r>
            <a:r>
              <a:rPr lang="en-US" dirty="0" err="1" smtClean="0"/>
              <a:t>Rebello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Kansas State University, REU Summer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9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84" y="5339714"/>
            <a:ext cx="1982787" cy="141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nsf.gov/images/logos/ns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533" y="5233033"/>
            <a:ext cx="1509867" cy="151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Cues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C:\Documents and Settings\Tanner\My Documents\School\Summer 2010 REU, K-State\Cueing Problems Final (Probably)\Sl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9" y="2359477"/>
            <a:ext cx="5490029" cy="4117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Documents and Settings\Tanner\My Documents\School\Summer 2010 REU, K-State\Cueing Problems Final (Probably)\Slid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9" y="2359477"/>
            <a:ext cx="5490030" cy="4117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Documents and Settings\Tanner\My Documents\School\Summer 2010 REU, K-State\Cueing Problems Final (Probably)\Slid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2359477"/>
            <a:ext cx="5490029" cy="4117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C:\Documents and Settings\Tanner\My Documents\School\Summer 2010 REU, K-State\Cueing Problems Final (Probably)\Slid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9" y="2359477"/>
            <a:ext cx="5490029" cy="41175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Documents and Settings\Tanner\My Documents\School\Summer 2010 REU, K-State\Cueing Problems Final (Probably)\Slid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2359477"/>
            <a:ext cx="5490030" cy="4117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2" name="Picture 8" descr="C:\Documents and Settings\Tanner\My Documents\School\Summer 2010 REU, K-State\Cueing Problems Final (Probably)\Slid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8" y="2359477"/>
            <a:ext cx="5490029" cy="4117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3" name="Picture 9" descr="C:\Documents and Settings\Tanner\My Documents\School\Summer 2010 REU, K-State\Cueing Problems Final (Probably)\Slide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2359477"/>
            <a:ext cx="5490028" cy="41175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4" name="Picture 10" descr="C:\Documents and Settings\Tanner\My Documents\School\Summer 2010 REU, K-State\Cueing Problems Final (Probably)\Slide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7" y="2359477"/>
            <a:ext cx="5490029" cy="4117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5" name="Picture 11" descr="C:\Documents and Settings\Tanner\My Documents\School\Summer 2010 REU, K-State\Cueing Problems Final (Probably)\Slide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3999" y="2359477"/>
            <a:ext cx="5490027" cy="4117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6" name="Picture 12" descr="C:\Documents and Settings\Tanner\My Documents\School\Summer 2010 REU, K-State\Cueing Problems Final (Probably)\Slide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6" y="2359477"/>
            <a:ext cx="5490029" cy="4117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7" name="Picture 13" descr="C:\Documents and Settings\Tanner\My Documents\School\Summer 2010 REU, K-State\Cueing Problems Final (Probably)\Slide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3996" y="2359477"/>
            <a:ext cx="5490033" cy="41175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8" name="Picture 14" descr="C:\Documents and Settings\Tanner\My Documents\School\Summer 2010 REU, K-State\Cueing Problems Final (Probably)\Slide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9" y="2359477"/>
            <a:ext cx="5490026" cy="4117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9" name="Picture 15" descr="C:\Documents and Settings\Tanner\My Documents\School\Summer 2010 REU, K-State\Cueing Problems Final (Probably)\Slide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3995" y="2359477"/>
            <a:ext cx="5490033" cy="4117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40" name="Picture 16" descr="C:\Documents and Settings\Tanner\My Documents\School\Summer 2010 REU, K-State\Cueing Problems Final (Probably)\Sl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5" y="2359477"/>
            <a:ext cx="5490030" cy="4117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7" descr="C:\Documents and Settings\Tanner\My Documents\School\Summer 2010 REU, K-State\Presentation4\Presentation4\Slide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0906" y="3075214"/>
            <a:ext cx="3793490" cy="2845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:\Documents and Settings\Tanner\My Documents\School\Summer 2010 REU, K-State\Cueing Problems Final (Probably)\Sli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417" y="3075215"/>
            <a:ext cx="3793489" cy="2845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229600" cy="4713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Transfer Problem </a:t>
            </a:r>
          </a:p>
          <a:p>
            <a:pPr lvl="1">
              <a:buNone/>
            </a:pPr>
            <a:r>
              <a:rPr lang="en-US" dirty="0" smtClean="0"/>
              <a:t>– </a:t>
            </a:r>
            <a:r>
              <a:rPr lang="en-US" dirty="0" smtClean="0"/>
              <a:t>same </a:t>
            </a:r>
            <a:r>
              <a:rPr lang="en-US" dirty="0" smtClean="0"/>
              <a:t>concept, different surface features.</a:t>
            </a:r>
          </a:p>
          <a:p>
            <a:pPr marL="0" lvl="1">
              <a:buNone/>
            </a:pPr>
            <a:endParaRPr lang="en-US" sz="1600" dirty="0" smtClean="0"/>
          </a:p>
          <a:p>
            <a:pPr marL="0" lvl="1">
              <a:buNone/>
            </a:pPr>
            <a:endParaRPr lang="en-US" sz="1600" dirty="0" smtClean="0"/>
          </a:p>
          <a:p>
            <a:pPr marL="0" lvl="1">
              <a:buNone/>
            </a:pPr>
            <a:endParaRPr lang="en-US" sz="1600" dirty="0" smtClean="0"/>
          </a:p>
          <a:p>
            <a:pPr marL="0" lvl="1">
              <a:buNone/>
            </a:pPr>
            <a:endParaRPr lang="en-US" sz="1600" dirty="0" smtClean="0"/>
          </a:p>
          <a:p>
            <a:pPr marL="0" lvl="1">
              <a:buNone/>
            </a:pPr>
            <a:endParaRPr lang="en-US" sz="1600" dirty="0" smtClean="0"/>
          </a:p>
          <a:p>
            <a:pPr marL="0" lvl="1">
              <a:buNone/>
            </a:pPr>
            <a:endParaRPr lang="en-US" sz="1600" dirty="0" smtClean="0"/>
          </a:p>
          <a:p>
            <a:pPr marL="0" lvl="1">
              <a:buNone/>
            </a:pPr>
            <a:endParaRPr lang="en-US" sz="1600" dirty="0" smtClean="0"/>
          </a:p>
          <a:p>
            <a:pPr marL="0" lvl="1">
              <a:buNone/>
            </a:pPr>
            <a:endParaRPr lang="en-US" sz="16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617417" y="3075214"/>
            <a:ext cx="7586979" cy="2845118"/>
            <a:chOff x="457200" y="3075214"/>
            <a:chExt cx="7586979" cy="2845118"/>
          </a:xfrm>
        </p:grpSpPr>
        <p:pic>
          <p:nvPicPr>
            <p:cNvPr id="10" name="Picture 109" descr="C:\Documents and Settings\Tanner\My Documents\School\Summer 2010 REU, K-State\Presentation4\Presentation4\Slide1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0688" y="3075214"/>
              <a:ext cx="3793491" cy="2845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28" name="Picture 4" descr="C:\Documents and Settings\Tanner\My Documents\School\Summer 2010 REU, K-State\Cueing Problems Final (Probably)\Slide9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3075215"/>
              <a:ext cx="3793489" cy="28451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15 participants (8 cued, 7 non-cued)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Compared transfer problem responses in cued and </a:t>
            </a:r>
            <a:r>
              <a:rPr lang="en-US" sz="2800" dirty="0" smtClean="0"/>
              <a:t>non</a:t>
            </a:r>
            <a:r>
              <a:rPr lang="en-US" sz="2800" dirty="0" smtClean="0"/>
              <a:t>-cued </a:t>
            </a:r>
            <a:r>
              <a:rPr lang="en-US" sz="2800" dirty="0" smtClean="0"/>
              <a:t>groups.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Categorized participants verbal explanations to analyze changes in conceptual reasoning within problem sets </a:t>
            </a:r>
            <a:r>
              <a:rPr lang="en-US" sz="2800" dirty="0" smtClean="0"/>
              <a:t>between </a:t>
            </a:r>
            <a:r>
              <a:rPr lang="en-US" sz="2800" dirty="0" smtClean="0"/>
              <a:t>cued and </a:t>
            </a:r>
            <a:r>
              <a:rPr lang="en-US" sz="2800" dirty="0" smtClean="0"/>
              <a:t>non</a:t>
            </a:r>
            <a:r>
              <a:rPr lang="en-US" sz="2800" dirty="0" smtClean="0"/>
              <a:t>-cued </a:t>
            </a:r>
            <a:r>
              <a:rPr lang="en-US" sz="2800" dirty="0" smtClean="0"/>
              <a:t>groups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469571" y="5377543"/>
            <a:ext cx="1796143" cy="1023257"/>
          </a:xfrm>
          <a:prstGeom prst="wedgeRoundRectCallou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“The hill was steeper in A, so it will be going faster.”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30686" y="5377543"/>
            <a:ext cx="1796143" cy="1023257"/>
          </a:xfrm>
          <a:prstGeom prst="wedgeRoundRectCallou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“There are less bumps in A, so it will be going faster.”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92286" y="5889172"/>
            <a:ext cx="199208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" y="1774825"/>
          <a:ext cx="84963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Cued </a:t>
            </a:r>
            <a:r>
              <a:rPr lang="en-US" dirty="0" smtClean="0"/>
              <a:t>participants changed reasoning more </a:t>
            </a:r>
            <a:r>
              <a:rPr lang="en-US" dirty="0" smtClean="0"/>
              <a:t>often on two problems.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Visual cueing </a:t>
            </a:r>
            <a:r>
              <a:rPr lang="en-US" dirty="0" smtClean="0"/>
              <a:t>may </a:t>
            </a:r>
            <a:r>
              <a:rPr lang="en-US" dirty="0" smtClean="0"/>
              <a:t>have a smaller effect on problem solving correctness.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Small sample size, large error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number of similar problems</a:t>
            </a:r>
          </a:p>
          <a:p>
            <a:endParaRPr lang="en-US" dirty="0" smtClean="0"/>
          </a:p>
          <a:p>
            <a:r>
              <a:rPr lang="en-US" dirty="0" smtClean="0"/>
              <a:t>Different Cueing methods</a:t>
            </a:r>
          </a:p>
          <a:p>
            <a:endParaRPr lang="en-US" dirty="0" smtClean="0"/>
          </a:p>
          <a:p>
            <a:r>
              <a:rPr lang="en-US" dirty="0" smtClean="0"/>
              <a:t>Larger sample size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Adrian Carmichael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Sanjay </a:t>
            </a:r>
            <a:r>
              <a:rPr lang="en-US" dirty="0" err="1" smtClean="0"/>
              <a:t>Rebello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KSU-PER Group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Kansas </a:t>
            </a:r>
            <a:r>
              <a:rPr lang="en-US" dirty="0" smtClean="0"/>
              <a:t>State Physics REU </a:t>
            </a:r>
            <a:r>
              <a:rPr lang="en-US" dirty="0" smtClean="0"/>
              <a:t>Program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Larry Weaver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Kristan</a:t>
            </a:r>
            <a:r>
              <a:rPr lang="en-US" dirty="0" smtClean="0"/>
              <a:t> Corwin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The National Science Foundation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 for listening!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Further questions? </a:t>
            </a:r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Contact me @:</a:t>
            </a:r>
          </a:p>
          <a:p>
            <a:pPr algn="ctr">
              <a:buNone/>
            </a:pPr>
            <a:r>
              <a:rPr lang="en-US" sz="2400" u="sng" dirty="0" smtClean="0">
                <a:solidFill>
                  <a:schemeClr val="accent6"/>
                </a:solidFill>
                <a:hlinkClick r:id="rId2"/>
              </a:rPr>
              <a:t>steve461@umn.edu</a:t>
            </a:r>
            <a:endParaRPr lang="en-US" sz="2400" u="sng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endParaRPr lang="en-US" sz="2400" u="sng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endParaRPr lang="en-US" sz="2800" u="sng" dirty="0" smtClean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Question</a:t>
            </a:r>
          </a:p>
          <a:p>
            <a:endParaRPr lang="en-US" dirty="0" smtClean="0"/>
          </a:p>
          <a:p>
            <a:r>
              <a:rPr lang="en-US" dirty="0" smtClean="0"/>
              <a:t>Previous Research</a:t>
            </a:r>
          </a:p>
          <a:p>
            <a:endParaRPr lang="en-US" dirty="0" smtClean="0"/>
          </a:p>
          <a:p>
            <a:r>
              <a:rPr lang="en-US" dirty="0" smtClean="0"/>
              <a:t>Experimental Design</a:t>
            </a:r>
          </a:p>
          <a:p>
            <a:endParaRPr lang="en-US" dirty="0" smtClean="0"/>
          </a:p>
          <a:p>
            <a:r>
              <a:rPr lang="en-US" dirty="0" smtClean="0"/>
              <a:t>Results &amp; Analysis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Multimedia in science education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Guide students’ attention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Activate prior knowledge, deeper conceptual understanding.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4038" indent="-514350" algn="just"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B. </a:t>
            </a:r>
            <a:r>
              <a:rPr lang="en-US" sz="1800" dirty="0" err="1" smtClean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Koning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, </a:t>
            </a:r>
            <a:r>
              <a:rPr lang="en-US" sz="1800" dirty="0" smtClean="0">
                <a:sym typeface="Helvetica Neue" charset="0"/>
              </a:rPr>
              <a:t>H.K. </a:t>
            </a:r>
            <a:r>
              <a:rPr lang="en-US" sz="1800" dirty="0" err="1" smtClean="0">
                <a:sym typeface="Helvetica Neue" charset="0"/>
              </a:rPr>
              <a:t>Tabbers</a:t>
            </a:r>
            <a:r>
              <a:rPr lang="en-US" sz="1800" dirty="0" smtClean="0">
                <a:sym typeface="Helvetica Neue" charset="0"/>
              </a:rPr>
              <a:t>, R. </a:t>
            </a:r>
            <a:r>
              <a:rPr lang="en-US" sz="1800" dirty="0" err="1" smtClean="0">
                <a:sym typeface="Helvetica Neue" charset="0"/>
              </a:rPr>
              <a:t>Rikers</a:t>
            </a:r>
            <a:r>
              <a:rPr lang="en-US" sz="1800" dirty="0" smtClean="0">
                <a:sym typeface="Helvetica Neue" charset="0"/>
              </a:rPr>
              <a:t> &amp; F. </a:t>
            </a:r>
            <a:r>
              <a:rPr lang="en-US" sz="1800" dirty="0" err="1" smtClean="0">
                <a:sym typeface="Helvetica Neue" charset="0"/>
              </a:rPr>
              <a:t>Paas</a:t>
            </a:r>
            <a:r>
              <a:rPr lang="en-US" sz="1800" dirty="0" smtClean="0">
                <a:sym typeface="Helvetica Neue" charset="0"/>
              </a:rPr>
              <a:t>, </a:t>
            </a:r>
            <a:r>
              <a:rPr lang="en-US" sz="1800" dirty="0" smtClean="0"/>
              <a:t> Applied Cognitive Psychology </a:t>
            </a:r>
            <a:r>
              <a:rPr lang="en-US" sz="1800" b="1" dirty="0" smtClean="0"/>
              <a:t>21, </a:t>
            </a:r>
            <a:r>
              <a:rPr lang="en-US" sz="1800" dirty="0" smtClean="0"/>
              <a:t>731-746 (2007).</a:t>
            </a:r>
          </a:p>
          <a:p>
            <a:pPr marL="554038" indent="-514350" algn="just">
              <a:buFontTx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 smtClean="0"/>
              <a:t>L. Thomas &amp; A. </a:t>
            </a:r>
            <a:r>
              <a:rPr lang="en-US" sz="1800" dirty="0" err="1" smtClean="0"/>
              <a:t>Lleras</a:t>
            </a:r>
            <a:r>
              <a:rPr lang="en-US" sz="1800" dirty="0" smtClean="0"/>
              <a:t>, </a:t>
            </a:r>
            <a:r>
              <a:rPr lang="en-US" sz="1800" dirty="0" err="1" smtClean="0"/>
              <a:t>Psychonomic</a:t>
            </a:r>
            <a:r>
              <a:rPr lang="en-US" sz="1800" dirty="0" smtClean="0"/>
              <a:t> Bulletin &amp; Review </a:t>
            </a:r>
            <a:r>
              <a:rPr lang="en-US" sz="1800" b="1" dirty="0" smtClean="0"/>
              <a:t>14,</a:t>
            </a:r>
            <a:r>
              <a:rPr lang="en-US" sz="1800" dirty="0" smtClean="0"/>
              <a:t> 663-668 (2007)</a:t>
            </a:r>
          </a:p>
          <a:p>
            <a:pPr marL="554038" indent="-514350" algn="just">
              <a:buFontTx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 smtClean="0"/>
              <a:t>A. Carmichael, A. Larson, E. </a:t>
            </a:r>
            <a:r>
              <a:rPr lang="en-US" sz="1800" dirty="0" err="1" smtClean="0"/>
              <a:t>Gire</a:t>
            </a:r>
            <a:r>
              <a:rPr lang="en-US" sz="1800" dirty="0" smtClean="0"/>
              <a:t>, L. </a:t>
            </a:r>
            <a:r>
              <a:rPr lang="en-US" sz="1800" dirty="0" err="1" smtClean="0"/>
              <a:t>Loschky</a:t>
            </a:r>
            <a:r>
              <a:rPr lang="en-US" sz="1800" dirty="0" smtClean="0"/>
              <a:t> &amp; N. S. </a:t>
            </a:r>
            <a:r>
              <a:rPr lang="en-US" sz="1800" dirty="0" err="1" smtClean="0"/>
              <a:t>Rebello</a:t>
            </a:r>
            <a:r>
              <a:rPr lang="en-US" sz="1800" dirty="0" smtClean="0"/>
              <a:t>, submitted to AIP Conf. Proc. (accepted for publication, 2010).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775191"/>
            <a:ext cx="8610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Highly visual conceptual problems</a:t>
            </a:r>
          </a:p>
          <a:p>
            <a:endParaRPr lang="en-US" sz="2400" dirty="0" smtClean="0"/>
          </a:p>
          <a:p>
            <a:r>
              <a:rPr lang="en-US" sz="2400" dirty="0" smtClean="0"/>
              <a:t>Verbal explanation </a:t>
            </a:r>
          </a:p>
          <a:p>
            <a:endParaRPr lang="en-US" sz="2400" dirty="0" smtClean="0"/>
          </a:p>
          <a:p>
            <a:r>
              <a:rPr lang="en-US" sz="2400" dirty="0" smtClean="0"/>
              <a:t>If incorrect, show similar problems</a:t>
            </a:r>
          </a:p>
          <a:p>
            <a:endParaRPr lang="en-US" sz="2400" dirty="0" smtClean="0"/>
          </a:p>
          <a:p>
            <a:r>
              <a:rPr lang="en-US" sz="2400" dirty="0" smtClean="0"/>
              <a:t>Cued vs. Non-cued</a:t>
            </a:r>
          </a:p>
          <a:p>
            <a:endParaRPr lang="en-US" sz="2400" dirty="0" smtClean="0"/>
          </a:p>
          <a:p>
            <a:r>
              <a:rPr lang="en-US" sz="2400" dirty="0" smtClean="0"/>
              <a:t>Transfer Problem – conceptual understanding, different context</a:t>
            </a:r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2329543"/>
            <a:ext cx="2122714" cy="642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Does visual cueing influence problem solving ability?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students reason differently after </a:t>
            </a:r>
            <a:r>
              <a:rPr lang="en-US" dirty="0" smtClean="0"/>
              <a:t>visual cueing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Previous Research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defTabSz="1017588">
              <a:spcBef>
                <a:spcPct val="20000"/>
              </a:spcBef>
              <a:buNone/>
            </a:pPr>
            <a:r>
              <a:rPr lang="en-US" b="1" dirty="0" err="1" smtClean="0"/>
              <a:t>Attentional</a:t>
            </a:r>
            <a:r>
              <a:rPr lang="en-US" b="1" dirty="0" smtClean="0"/>
              <a:t> Cueing</a:t>
            </a:r>
          </a:p>
          <a:p>
            <a:pPr defTabSz="1017588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Visual cues on animation of cardiovascular system enhanced comprehension and transfer performance.</a:t>
            </a:r>
            <a:r>
              <a:rPr lang="en-US" baseline="30000" dirty="0" smtClean="0"/>
              <a:t>[1]</a:t>
            </a:r>
          </a:p>
          <a:p>
            <a:pPr defTabSz="1017588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Participants whose eyes were guided while solving </a:t>
            </a:r>
            <a:r>
              <a:rPr lang="en-US" dirty="0" err="1" smtClean="0"/>
              <a:t>Duncker’s</a:t>
            </a:r>
            <a:r>
              <a:rPr lang="en-US" dirty="0" smtClean="0"/>
              <a:t> radiation problem solved more quickly.</a:t>
            </a:r>
            <a:r>
              <a:rPr lang="en-US" baseline="30000" dirty="0" smtClean="0"/>
              <a:t>[2]</a:t>
            </a:r>
            <a:r>
              <a:rPr lang="en-US" dirty="0" smtClean="0"/>
              <a:t> </a:t>
            </a:r>
          </a:p>
          <a:p>
            <a:pPr defTabSz="1017588">
              <a:spcBef>
                <a:spcPct val="20000"/>
              </a:spcBef>
              <a:buNone/>
            </a:pPr>
            <a:r>
              <a:rPr lang="en-US" dirty="0" smtClean="0"/>
              <a:t> </a:t>
            </a:r>
          </a:p>
          <a:p>
            <a:pPr defTabSz="1017588">
              <a:spcBef>
                <a:spcPct val="20000"/>
              </a:spcBef>
              <a:buNone/>
            </a:pPr>
            <a:r>
              <a:rPr lang="en-US" dirty="0" smtClean="0"/>
              <a:t> </a:t>
            </a:r>
          </a:p>
          <a:p>
            <a:pPr defTabSz="1017588">
              <a:spcBef>
                <a:spcPct val="20000"/>
              </a:spcBef>
              <a:buNone/>
            </a:pPr>
            <a:r>
              <a:rPr lang="en-US" dirty="0" smtClean="0"/>
              <a:t> </a:t>
            </a:r>
          </a:p>
          <a:p>
            <a:pPr defTabSz="1017588">
              <a:spcBef>
                <a:spcPct val="20000"/>
              </a:spcBef>
              <a:buNone/>
            </a:pPr>
            <a:r>
              <a:rPr lang="en-US" dirty="0" smtClean="0"/>
              <a:t> </a:t>
            </a:r>
          </a:p>
          <a:p>
            <a:pPr defTabSz="1017588">
              <a:spcBef>
                <a:spcPct val="20000"/>
              </a:spcBef>
              <a:buNone/>
            </a:pPr>
            <a:r>
              <a:rPr lang="en-US" dirty="0" smtClean="0"/>
              <a:t> </a:t>
            </a:r>
          </a:p>
          <a:p>
            <a:pPr defTabSz="1017588">
              <a:spcBef>
                <a:spcPct val="20000"/>
              </a:spcBef>
              <a:buNone/>
            </a:pPr>
            <a:r>
              <a:rPr lang="en-US" sz="1900" dirty="0" smtClean="0"/>
              <a:t>1. B. </a:t>
            </a:r>
            <a:r>
              <a:rPr lang="en-US" sz="1900" dirty="0" err="1" smtClean="0"/>
              <a:t>Koning</a:t>
            </a:r>
            <a:r>
              <a:rPr lang="en-US" sz="1900" dirty="0" smtClean="0"/>
              <a:t> et. al. (2007)  2. L. Thomas &amp; A. </a:t>
            </a:r>
            <a:r>
              <a:rPr lang="en-US" sz="1900" dirty="0" err="1" smtClean="0"/>
              <a:t>Lleras</a:t>
            </a:r>
            <a:r>
              <a:rPr lang="en-US" sz="1900" dirty="0" smtClean="0"/>
              <a:t> (2007)</a:t>
            </a:r>
          </a:p>
          <a:p>
            <a:pPr defTabSz="1017588">
              <a:spcBef>
                <a:spcPct val="20000"/>
              </a:spcBef>
            </a:pPr>
            <a:endParaRPr lang="en-US" dirty="0" smtClean="0"/>
          </a:p>
          <a:p>
            <a:pPr defTabSz="1017588">
              <a:spcBef>
                <a:spcPct val="20000"/>
              </a:spcBef>
            </a:pPr>
            <a:endParaRPr lang="en-US" dirty="0" smtClean="0"/>
          </a:p>
          <a:p>
            <a:pPr defTabSz="1017588">
              <a:spcBef>
                <a:spcPct val="20000"/>
              </a:spcBef>
            </a:pPr>
            <a:endParaRPr lang="en-US" dirty="0" smtClean="0"/>
          </a:p>
          <a:p>
            <a:pPr defTabSz="1017588">
              <a:spcBef>
                <a:spcPct val="20000"/>
              </a:spcBef>
            </a:pPr>
            <a:endParaRPr lang="en-US" dirty="0" smtClean="0"/>
          </a:p>
          <a:p>
            <a:pPr defTabSz="1017588">
              <a:spcBef>
                <a:spcPct val="20000"/>
              </a:spcBef>
              <a:buFont typeface="Arial" charset="0"/>
              <a:buChar char="•"/>
            </a:pPr>
            <a:endParaRPr lang="en-US" dirty="0" smtClean="0"/>
          </a:p>
          <a:p>
            <a:pPr defTabSz="1017588">
              <a:spcBef>
                <a:spcPct val="20000"/>
              </a:spcBef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28" descr="cardio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280692"/>
            <a:ext cx="2457426" cy="171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 descr="thomaslleras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280692"/>
            <a:ext cx="2594802" cy="165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Previous Research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4981"/>
          </a:xfrm>
        </p:spPr>
        <p:txBody>
          <a:bodyPr>
            <a:normAutofit lnSpcReduction="10000"/>
          </a:bodyPr>
          <a:lstStyle/>
          <a:p>
            <a:pPr defTabSz="1017588">
              <a:spcBef>
                <a:spcPct val="20000"/>
              </a:spcBef>
              <a:buNone/>
            </a:pPr>
            <a:r>
              <a:rPr lang="en-US" sz="2700" b="1" dirty="0" smtClean="0"/>
              <a:t>Visual Attention Differences</a:t>
            </a:r>
          </a:p>
          <a:p>
            <a:pPr defTabSz="1017588">
              <a:spcBef>
                <a:spcPct val="20000"/>
              </a:spcBef>
              <a:buSzPct val="60000"/>
            </a:pPr>
            <a:r>
              <a:rPr lang="en-US" sz="2700" dirty="0" smtClean="0"/>
              <a:t>Participants who responded correctly visually attended to the diagram differently.</a:t>
            </a:r>
            <a:r>
              <a:rPr lang="en-US" sz="2700" baseline="30000" dirty="0" smtClean="0"/>
              <a:t>[3]</a:t>
            </a:r>
            <a:r>
              <a:rPr lang="en-US" sz="2700" dirty="0" smtClean="0"/>
              <a:t> </a:t>
            </a:r>
          </a:p>
          <a:p>
            <a:pPr defTabSz="1017588">
              <a:spcBef>
                <a:spcPct val="20000"/>
              </a:spcBef>
            </a:pPr>
            <a:endParaRPr lang="en-US" dirty="0" smtClean="0"/>
          </a:p>
          <a:p>
            <a:pPr defTabSz="1017588">
              <a:spcBef>
                <a:spcPct val="20000"/>
              </a:spcBef>
            </a:pPr>
            <a:endParaRPr lang="en-US" dirty="0" smtClean="0"/>
          </a:p>
          <a:p>
            <a:pPr defTabSz="1017588">
              <a:spcBef>
                <a:spcPct val="20000"/>
              </a:spcBef>
            </a:pPr>
            <a:endParaRPr lang="en-US" dirty="0" smtClean="0"/>
          </a:p>
          <a:p>
            <a:pPr defTabSz="1017588">
              <a:spcBef>
                <a:spcPct val="20000"/>
              </a:spcBef>
            </a:pPr>
            <a:endParaRPr lang="en-US" dirty="0" smtClean="0"/>
          </a:p>
          <a:p>
            <a:pPr defTabSz="1017588">
              <a:spcBef>
                <a:spcPct val="20000"/>
              </a:spcBef>
            </a:pPr>
            <a:endParaRPr lang="en-US" sz="1600" dirty="0" smtClean="0"/>
          </a:p>
          <a:p>
            <a:pPr defTabSz="1017588">
              <a:spcBef>
                <a:spcPct val="20000"/>
              </a:spcBef>
            </a:pPr>
            <a:endParaRPr lang="en-US" sz="1600" dirty="0" smtClean="0"/>
          </a:p>
          <a:p>
            <a:pPr defTabSz="1017588">
              <a:spcBef>
                <a:spcPct val="20000"/>
              </a:spcBef>
            </a:pPr>
            <a:endParaRPr lang="en-US" sz="1600" dirty="0" smtClean="0"/>
          </a:p>
          <a:p>
            <a:pPr defTabSz="1017588">
              <a:spcBef>
                <a:spcPct val="20000"/>
              </a:spcBef>
            </a:pPr>
            <a:endParaRPr lang="en-US" sz="1600" dirty="0" smtClean="0"/>
          </a:p>
          <a:p>
            <a:pPr defTabSz="1017588">
              <a:spcBef>
                <a:spcPct val="20000"/>
              </a:spcBef>
              <a:buNone/>
            </a:pPr>
            <a:r>
              <a:rPr lang="en-US" sz="1600" dirty="0" smtClean="0"/>
              <a:t>3.  Carmichael et. al. (2010)</a:t>
            </a:r>
          </a:p>
          <a:p>
            <a:pPr defTabSz="1017588">
              <a:spcBef>
                <a:spcPct val="20000"/>
              </a:spcBef>
              <a:buFont typeface="Arial" charset="0"/>
              <a:buChar char="•"/>
            </a:pPr>
            <a:endParaRPr lang="en-US" dirty="0" smtClean="0"/>
          </a:p>
          <a:p>
            <a:pPr defTabSz="1017588">
              <a:spcBef>
                <a:spcPct val="20000"/>
              </a:spcBef>
              <a:buFont typeface="Arial" charset="0"/>
              <a:buChar char="•"/>
            </a:pPr>
            <a:endParaRPr lang="en-US" dirty="0"/>
          </a:p>
        </p:txBody>
      </p:sp>
      <p:graphicFrame>
        <p:nvGraphicFramePr>
          <p:cNvPr id="13" name="Group 63"/>
          <p:cNvGraphicFramePr>
            <a:graphicFrameLocks noGrp="1"/>
          </p:cNvGraphicFramePr>
          <p:nvPr/>
        </p:nvGraphicFramePr>
        <p:xfrm>
          <a:off x="1089125" y="4435099"/>
          <a:ext cx="2046800" cy="611262"/>
        </p:xfrm>
        <a:graphic>
          <a:graphicData uri="http://schemas.openxmlformats.org/drawingml/2006/table">
            <a:tbl>
              <a:tblPr/>
              <a:tblGrid>
                <a:gridCol w="2046800"/>
              </a:tblGrid>
              <a:tr h="218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Relevant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0B00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Area</a:t>
                      </a:r>
                    </a:p>
                  </a:txBody>
                  <a:tcPr marL="23450" marR="23450" marT="16884" marB="1688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Correct:  30%</a:t>
                      </a:r>
                    </a:p>
                  </a:txBody>
                  <a:tcPr marL="23450" marR="23450" marT="16884" marB="1688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Incorrect: 18%</a:t>
                      </a:r>
                    </a:p>
                  </a:txBody>
                  <a:tcPr marL="23450" marR="23450" marT="16884" marB="1688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88571" y="5046361"/>
          <a:ext cx="2047909" cy="638328"/>
        </p:xfrm>
        <a:graphic>
          <a:graphicData uri="http://schemas.openxmlformats.org/drawingml/2006/table">
            <a:tbl>
              <a:tblPr/>
              <a:tblGrid>
                <a:gridCol w="2047909"/>
              </a:tblGrid>
              <a:tr h="234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99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Salient Area</a:t>
                      </a:r>
                    </a:p>
                  </a:txBody>
                  <a:tcPr marL="23450" marR="23450" marT="16884" marB="16884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Correct:   13% </a:t>
                      </a:r>
                    </a:p>
                  </a:txBody>
                  <a:tcPr marL="23450" marR="23450" marT="16884" marB="16884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Helvetica" pitchFamily="34" charset="0"/>
                          <a:cs typeface="Helvetica" pitchFamily="34" charset="0"/>
                          <a:sym typeface="Helvetica" pitchFamily="34" charset="0"/>
                        </a:rPr>
                        <a:t> Incorrect:  25%</a:t>
                      </a:r>
                    </a:p>
                  </a:txBody>
                  <a:tcPr marL="23450" marR="23450" marT="16884" marB="16884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94"/>
          <p:cNvSpPr txBox="1">
            <a:spLocks noChangeArrowheads="1"/>
          </p:cNvSpPr>
          <p:nvPr/>
        </p:nvSpPr>
        <p:spPr bwMode="auto">
          <a:xfrm>
            <a:off x="1176354" y="3911737"/>
            <a:ext cx="1872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Percentage of </a:t>
            </a:r>
            <a:r>
              <a:rPr lang="en-US" sz="1400" dirty="0" smtClean="0"/>
              <a:t>Time </a:t>
            </a:r>
            <a:r>
              <a:rPr lang="en-US" sz="1400" dirty="0"/>
              <a:t>Spent in Viewing Area</a:t>
            </a:r>
          </a:p>
        </p:txBody>
      </p:sp>
      <p:pic>
        <p:nvPicPr>
          <p:cNvPr id="17" name="Picture 164" descr="Q07_ObjectTurning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893" y="3023822"/>
            <a:ext cx="4907605" cy="361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61"/>
          <p:cNvSpPr>
            <a:spLocks/>
          </p:cNvSpPr>
          <p:nvPr/>
        </p:nvSpPr>
        <p:spPr bwMode="auto">
          <a:xfrm>
            <a:off x="5864194" y="3944763"/>
            <a:ext cx="511821" cy="490191"/>
          </a:xfrm>
          <a:prstGeom prst="ellipse">
            <a:avLst/>
          </a:prstGeom>
          <a:noFill/>
          <a:ln w="25400">
            <a:solidFill>
              <a:srgbClr val="002D9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0" name="Oval 62"/>
          <p:cNvSpPr>
            <a:spLocks/>
          </p:cNvSpPr>
          <p:nvPr/>
        </p:nvSpPr>
        <p:spPr bwMode="auto">
          <a:xfrm>
            <a:off x="5520252" y="4754776"/>
            <a:ext cx="511821" cy="491143"/>
          </a:xfrm>
          <a:prstGeom prst="ellipse">
            <a:avLst/>
          </a:prstGeom>
          <a:noFill/>
          <a:ln w="25400">
            <a:solidFill>
              <a:srgbClr val="D90B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Visual Cueing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229600" cy="24170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 we guide novices’ attention to relevant parts of a diagram using visual cues to help activate correct prior knowledge and answer correctly?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95" descr="C:\Documents and Settings\Tanner\My Documents\School\Summer 2010 REU, K-State\Presentation4\Presentation4\Slid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40640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97" descr="C:\Documents and Settings\Tanner\My Documents\School\Summer 2010 REU, K-State\Presentation4\Presentation4\Sl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800" y="3200400"/>
            <a:ext cx="4156364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35868" y="1774825"/>
            <a:ext cx="1629264" cy="898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en-US" b="1" baseline="30000" dirty="0" smtClean="0">
                <a:solidFill>
                  <a:schemeClr val="tx1"/>
                </a:solidFill>
              </a:rPr>
              <a:t>nd</a:t>
            </a:r>
            <a:r>
              <a:rPr lang="en-US" b="1" dirty="0" smtClean="0">
                <a:solidFill>
                  <a:schemeClr val="tx1"/>
                </a:solidFill>
              </a:rPr>
              <a:t> Cued Problem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0504" y="1774825"/>
            <a:ext cx="1567965" cy="898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en-US" b="1" baseline="30000" dirty="0" smtClean="0">
                <a:solidFill>
                  <a:schemeClr val="tx1"/>
                </a:solidFill>
              </a:rPr>
              <a:t>st</a:t>
            </a:r>
            <a:r>
              <a:rPr lang="en-US" b="1" dirty="0" smtClean="0">
                <a:solidFill>
                  <a:schemeClr val="tx1"/>
                </a:solidFill>
              </a:rPr>
              <a:t> Cued Problem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8289" y="1774825"/>
            <a:ext cx="1742183" cy="898997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Initial Problem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248289" y="5029201"/>
            <a:ext cx="1742183" cy="898997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Transfer Problem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3713" y="1774825"/>
            <a:ext cx="1742183" cy="898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en-US" b="1" baseline="30000" dirty="0" smtClean="0">
                <a:solidFill>
                  <a:schemeClr val="tx1"/>
                </a:solidFill>
              </a:rPr>
              <a:t>rd</a:t>
            </a:r>
            <a:r>
              <a:rPr lang="en-US" b="1" dirty="0" smtClean="0">
                <a:solidFill>
                  <a:schemeClr val="tx1"/>
                </a:solidFill>
              </a:rPr>
              <a:t> Cued Problem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4" idx="2"/>
            <a:endCxn id="9" idx="0"/>
          </p:cNvCxnSpPr>
          <p:nvPr/>
        </p:nvCxnSpPr>
        <p:spPr>
          <a:xfrm rot="5400000">
            <a:off x="702948" y="3090255"/>
            <a:ext cx="83286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25" idx="0"/>
          </p:cNvCxnSpPr>
          <p:nvPr/>
        </p:nvCxnSpPr>
        <p:spPr>
          <a:xfrm rot="16200000" flipH="1">
            <a:off x="815324" y="4725143"/>
            <a:ext cx="60811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0"/>
          <p:cNvCxnSpPr>
            <a:stCxn id="10" idx="2"/>
            <a:endCxn id="25" idx="3"/>
          </p:cNvCxnSpPr>
          <p:nvPr/>
        </p:nvCxnSpPr>
        <p:spPr>
          <a:xfrm rot="5400000">
            <a:off x="2113673" y="4297888"/>
            <a:ext cx="1057612" cy="130401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>
            <a:stCxn id="12" idx="2"/>
            <a:endCxn id="25" idx="3"/>
          </p:cNvCxnSpPr>
          <p:nvPr/>
        </p:nvCxnSpPr>
        <p:spPr>
          <a:xfrm rot="5400000">
            <a:off x="4163833" y="2247728"/>
            <a:ext cx="1057612" cy="540433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38975" y="4786318"/>
            <a:ext cx="43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yes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33974" y="4711063"/>
            <a:ext cx="43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yes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52017" y="4844529"/>
            <a:ext cx="428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yes</a:t>
            </a:r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407134" y="4711063"/>
            <a:ext cx="43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yes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059368" y="4038600"/>
            <a:ext cx="43554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48607" y="4043737"/>
            <a:ext cx="43554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85186" y="4043737"/>
            <a:ext cx="43554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</a:t>
            </a:r>
            <a:endParaRPr lang="en-US" sz="3200" b="1" dirty="0"/>
          </a:p>
        </p:txBody>
      </p:sp>
      <p:cxnSp>
        <p:nvCxnSpPr>
          <p:cNvPr id="38" name="Shape 37"/>
          <p:cNvCxnSpPr>
            <a:stCxn id="11" idx="2"/>
            <a:endCxn id="25" idx="3"/>
          </p:cNvCxnSpPr>
          <p:nvPr/>
        </p:nvCxnSpPr>
        <p:spPr>
          <a:xfrm rot="5400000">
            <a:off x="3141680" y="3269881"/>
            <a:ext cx="1057612" cy="336002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3"/>
            <a:endCxn id="23" idx="1"/>
          </p:cNvCxnSpPr>
          <p:nvPr/>
        </p:nvCxnSpPr>
        <p:spPr>
          <a:xfrm flipV="1">
            <a:off x="1949716" y="2224324"/>
            <a:ext cx="560788" cy="17395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3" idx="2"/>
            <a:endCxn id="10" idx="0"/>
          </p:cNvCxnSpPr>
          <p:nvPr/>
        </p:nvCxnSpPr>
        <p:spPr>
          <a:xfrm rot="5400000">
            <a:off x="2878053" y="3090254"/>
            <a:ext cx="832866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2" idx="2"/>
            <a:endCxn id="11" idx="0"/>
          </p:cNvCxnSpPr>
          <p:nvPr/>
        </p:nvCxnSpPr>
        <p:spPr>
          <a:xfrm rot="5400000">
            <a:off x="4934067" y="3090255"/>
            <a:ext cx="83286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6" idx="2"/>
            <a:endCxn id="12" idx="0"/>
          </p:cNvCxnSpPr>
          <p:nvPr/>
        </p:nvCxnSpPr>
        <p:spPr>
          <a:xfrm rot="5400000">
            <a:off x="6978372" y="3090255"/>
            <a:ext cx="8328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0" idx="3"/>
            <a:endCxn id="22" idx="1"/>
          </p:cNvCxnSpPr>
          <p:nvPr/>
        </p:nvCxnSpPr>
        <p:spPr>
          <a:xfrm flipV="1">
            <a:off x="4148603" y="2224324"/>
            <a:ext cx="387265" cy="17395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1" idx="3"/>
            <a:endCxn id="26" idx="1"/>
          </p:cNvCxnSpPr>
          <p:nvPr/>
        </p:nvCxnSpPr>
        <p:spPr>
          <a:xfrm flipV="1">
            <a:off x="6203231" y="2224324"/>
            <a:ext cx="320482" cy="17395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89044" y="3506688"/>
            <a:ext cx="1660672" cy="914400"/>
          </a:xfrm>
          <a:prstGeom prst="roundRect">
            <a:avLst>
              <a:gd name="adj" fmla="val 29524"/>
            </a:avLst>
          </a:prstGeom>
          <a:solidFill>
            <a:srgbClr val="0066CC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Correct Explanation?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40366" y="3506688"/>
            <a:ext cx="1708237" cy="914400"/>
          </a:xfrm>
          <a:prstGeom prst="roundRect">
            <a:avLst>
              <a:gd name="adj" fmla="val 29524"/>
            </a:avLst>
          </a:prstGeom>
          <a:solidFill>
            <a:srgbClr val="0066CC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Correct Explanation?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97767" y="3506688"/>
            <a:ext cx="1705464" cy="914400"/>
          </a:xfrm>
          <a:prstGeom prst="roundRect">
            <a:avLst>
              <a:gd name="adj" fmla="val 29524"/>
            </a:avLst>
          </a:prstGeom>
          <a:solidFill>
            <a:srgbClr val="0066CC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Correct Explanation?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9441" y="3506688"/>
            <a:ext cx="1710727" cy="914400"/>
          </a:xfrm>
          <a:prstGeom prst="roundRect">
            <a:avLst>
              <a:gd name="adj" fmla="val 29524"/>
            </a:avLst>
          </a:prstGeom>
          <a:solidFill>
            <a:srgbClr val="0066CC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Correct Explanation?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Elbow Connector 5"/>
          <p:cNvCxnSpPr>
            <a:stCxn id="12" idx="3"/>
            <a:endCxn id="25" idx="3"/>
          </p:cNvCxnSpPr>
          <p:nvPr/>
        </p:nvCxnSpPr>
        <p:spPr>
          <a:xfrm flipH="1">
            <a:off x="1990472" y="3963888"/>
            <a:ext cx="6259696" cy="1514812"/>
          </a:xfrm>
          <a:prstGeom prst="bentConnector3">
            <a:avLst>
              <a:gd name="adj1" fmla="val -365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07766" y="3581400"/>
            <a:ext cx="43554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</a:t>
            </a:r>
            <a:endParaRPr lang="en-US" sz="3200" b="1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9" grpId="0" animBg="1"/>
      <p:bldP spid="10" grpId="0" animBg="1"/>
      <p:bldP spid="11" grpId="0" animBg="1"/>
      <p:bldP spid="1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35868" y="1774825"/>
            <a:ext cx="1629264" cy="898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en-US" b="1" baseline="30000" dirty="0" smtClean="0">
                <a:solidFill>
                  <a:schemeClr val="tx1"/>
                </a:solidFill>
              </a:rPr>
              <a:t>nd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Similar Problem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0504" y="1774825"/>
            <a:ext cx="1567965" cy="898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en-US" b="1" baseline="30000" dirty="0" smtClean="0">
                <a:solidFill>
                  <a:schemeClr val="tx1"/>
                </a:solidFill>
              </a:rPr>
              <a:t>st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Similar Problem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8289" y="1774825"/>
            <a:ext cx="1742183" cy="898997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Initial Problem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248289" y="5029201"/>
            <a:ext cx="1742183" cy="898997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Transfer Problem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3713" y="1774825"/>
            <a:ext cx="1742183" cy="898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en-US" b="1" baseline="30000" dirty="0" smtClean="0">
                <a:solidFill>
                  <a:schemeClr val="tx1"/>
                </a:solidFill>
              </a:rPr>
              <a:t>rd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Similar Problem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4" idx="2"/>
            <a:endCxn id="9" idx="0"/>
          </p:cNvCxnSpPr>
          <p:nvPr/>
        </p:nvCxnSpPr>
        <p:spPr>
          <a:xfrm rot="5400000">
            <a:off x="702948" y="3090255"/>
            <a:ext cx="83286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25" idx="0"/>
          </p:cNvCxnSpPr>
          <p:nvPr/>
        </p:nvCxnSpPr>
        <p:spPr>
          <a:xfrm rot="16200000" flipH="1">
            <a:off x="815324" y="4725143"/>
            <a:ext cx="60811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0"/>
          <p:cNvCxnSpPr>
            <a:stCxn id="10" idx="2"/>
            <a:endCxn id="25" idx="3"/>
          </p:cNvCxnSpPr>
          <p:nvPr/>
        </p:nvCxnSpPr>
        <p:spPr>
          <a:xfrm rot="5400000">
            <a:off x="2113673" y="4297888"/>
            <a:ext cx="1057612" cy="130401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>
            <a:stCxn id="12" idx="2"/>
            <a:endCxn id="25" idx="3"/>
          </p:cNvCxnSpPr>
          <p:nvPr/>
        </p:nvCxnSpPr>
        <p:spPr>
          <a:xfrm rot="5400000">
            <a:off x="4163833" y="2247728"/>
            <a:ext cx="1057612" cy="540433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38975" y="4786318"/>
            <a:ext cx="43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yes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33974" y="4711063"/>
            <a:ext cx="43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yes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52017" y="4844529"/>
            <a:ext cx="428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yes</a:t>
            </a:r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407134" y="4711063"/>
            <a:ext cx="43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yes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059368" y="4038600"/>
            <a:ext cx="43554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148607" y="4043737"/>
            <a:ext cx="43554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185186" y="4043737"/>
            <a:ext cx="43554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</a:t>
            </a:r>
            <a:endParaRPr lang="en-US" sz="3200" b="1" dirty="0"/>
          </a:p>
        </p:txBody>
      </p:sp>
      <p:cxnSp>
        <p:nvCxnSpPr>
          <p:cNvPr id="38" name="Shape 37"/>
          <p:cNvCxnSpPr>
            <a:stCxn id="11" idx="2"/>
            <a:endCxn id="25" idx="3"/>
          </p:cNvCxnSpPr>
          <p:nvPr/>
        </p:nvCxnSpPr>
        <p:spPr>
          <a:xfrm rot="5400000">
            <a:off x="3141680" y="3269881"/>
            <a:ext cx="1057612" cy="336002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3"/>
            <a:endCxn id="23" idx="1"/>
          </p:cNvCxnSpPr>
          <p:nvPr/>
        </p:nvCxnSpPr>
        <p:spPr>
          <a:xfrm flipV="1">
            <a:off x="1949716" y="2224324"/>
            <a:ext cx="560788" cy="17395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3" idx="2"/>
            <a:endCxn id="10" idx="0"/>
          </p:cNvCxnSpPr>
          <p:nvPr/>
        </p:nvCxnSpPr>
        <p:spPr>
          <a:xfrm rot="5400000">
            <a:off x="2878053" y="3090254"/>
            <a:ext cx="832866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2" idx="2"/>
            <a:endCxn id="11" idx="0"/>
          </p:cNvCxnSpPr>
          <p:nvPr/>
        </p:nvCxnSpPr>
        <p:spPr>
          <a:xfrm rot="5400000">
            <a:off x="4934067" y="3090255"/>
            <a:ext cx="83286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6" idx="2"/>
            <a:endCxn id="12" idx="0"/>
          </p:cNvCxnSpPr>
          <p:nvPr/>
        </p:nvCxnSpPr>
        <p:spPr>
          <a:xfrm rot="5400000">
            <a:off x="6978372" y="3090255"/>
            <a:ext cx="8328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0" idx="3"/>
            <a:endCxn id="22" idx="1"/>
          </p:cNvCxnSpPr>
          <p:nvPr/>
        </p:nvCxnSpPr>
        <p:spPr>
          <a:xfrm flipV="1">
            <a:off x="4148603" y="2224324"/>
            <a:ext cx="387265" cy="17395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1" idx="3"/>
            <a:endCxn id="26" idx="1"/>
          </p:cNvCxnSpPr>
          <p:nvPr/>
        </p:nvCxnSpPr>
        <p:spPr>
          <a:xfrm flipV="1">
            <a:off x="6203231" y="2224324"/>
            <a:ext cx="320482" cy="17395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89044" y="3506688"/>
            <a:ext cx="1660672" cy="914400"/>
          </a:xfrm>
          <a:prstGeom prst="roundRect">
            <a:avLst>
              <a:gd name="adj" fmla="val 29524"/>
            </a:avLst>
          </a:prstGeom>
          <a:solidFill>
            <a:srgbClr val="0066CC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Correct Explanation?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40366" y="3506688"/>
            <a:ext cx="1708237" cy="914400"/>
          </a:xfrm>
          <a:prstGeom prst="roundRect">
            <a:avLst>
              <a:gd name="adj" fmla="val 29524"/>
            </a:avLst>
          </a:prstGeom>
          <a:solidFill>
            <a:srgbClr val="0066CC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Correct Explanation?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97767" y="3506688"/>
            <a:ext cx="1705464" cy="914400"/>
          </a:xfrm>
          <a:prstGeom prst="roundRect">
            <a:avLst>
              <a:gd name="adj" fmla="val 29524"/>
            </a:avLst>
          </a:prstGeom>
          <a:solidFill>
            <a:srgbClr val="0066CC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Correct Explanation?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9441" y="3506688"/>
            <a:ext cx="1710727" cy="914400"/>
          </a:xfrm>
          <a:prstGeom prst="roundRect">
            <a:avLst>
              <a:gd name="adj" fmla="val 29524"/>
            </a:avLst>
          </a:prstGeom>
          <a:solidFill>
            <a:srgbClr val="0066CC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Correct Explanation?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Elbow Connector 5"/>
          <p:cNvCxnSpPr>
            <a:stCxn id="12" idx="3"/>
            <a:endCxn id="25" idx="3"/>
          </p:cNvCxnSpPr>
          <p:nvPr/>
        </p:nvCxnSpPr>
        <p:spPr>
          <a:xfrm flipH="1">
            <a:off x="1990472" y="3963888"/>
            <a:ext cx="6259696" cy="1514812"/>
          </a:xfrm>
          <a:prstGeom prst="bentConnector3">
            <a:avLst>
              <a:gd name="adj1" fmla="val -365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07766" y="3581400"/>
            <a:ext cx="43554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</a:t>
            </a:r>
            <a:endParaRPr lang="en-US" sz="3200" b="1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229600" cy="22646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Similar problems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2400" dirty="0" smtClean="0"/>
              <a:t>– </a:t>
            </a:r>
            <a:r>
              <a:rPr lang="en-US" sz="2400" dirty="0" smtClean="0"/>
              <a:t>same concept</a:t>
            </a:r>
            <a:r>
              <a:rPr lang="en-US" sz="2400" dirty="0" smtClean="0"/>
              <a:t>, </a:t>
            </a:r>
            <a:r>
              <a:rPr lang="en-US" sz="2400" dirty="0" smtClean="0"/>
              <a:t>similar </a:t>
            </a:r>
            <a:r>
              <a:rPr lang="en-US" sz="2400" dirty="0" smtClean="0"/>
              <a:t>surface features</a:t>
            </a:r>
            <a:endParaRPr lang="en-US" dirty="0"/>
          </a:p>
        </p:txBody>
      </p:sp>
      <p:pic>
        <p:nvPicPr>
          <p:cNvPr id="11" name="Picture 98" descr="C:\Documents and Settings\Tanner\My Documents\School\Summer 2010 REU, K-State\Presentation4\Presentation4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236" y="2774410"/>
            <a:ext cx="5183529" cy="3887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99" descr="C:\Documents and Settings\Tanner\My Documents\School\Summer 2010 REU, K-State\Presentation4\Presentation4\Slid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235" y="2774410"/>
            <a:ext cx="5183529" cy="3887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100" descr="C:\Documents and Settings\Tanner\My Documents\School\Summer 2010 REU, K-State\Presentation4\Presentation4\Slid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0235" y="2774410"/>
            <a:ext cx="5183529" cy="3887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101" descr="C:\Documents and Settings\Tanner\My Documents\School\Summer 2010 REU, K-State\Presentation4\Presentation4\Slide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0235" y="2774410"/>
            <a:ext cx="5183529" cy="3887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AF9-9B63-487E-A2FB-A3CB34C4E7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1425</TotalTime>
  <Words>603</Words>
  <Application>Microsoft Office PowerPoint</Application>
  <PresentationFormat>On-screen Show (4:3)</PresentationFormat>
  <Paragraphs>193</Paragraphs>
  <Slides>21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Effects of Visual Cueing on Beginner Problem Solvers in Physics</vt:lpstr>
      <vt:lpstr>Motivation</vt:lpstr>
      <vt:lpstr>Research Question</vt:lpstr>
      <vt:lpstr>Previous Research (1)</vt:lpstr>
      <vt:lpstr>Previous Research (2)</vt:lpstr>
      <vt:lpstr>Visual Cueing</vt:lpstr>
      <vt:lpstr>Experimental Design</vt:lpstr>
      <vt:lpstr>Experimental Design</vt:lpstr>
      <vt:lpstr>Experimental Design</vt:lpstr>
      <vt:lpstr>Experimental Design</vt:lpstr>
      <vt:lpstr>Experimental Design</vt:lpstr>
      <vt:lpstr>Analysis</vt:lpstr>
      <vt:lpstr>Results</vt:lpstr>
      <vt:lpstr>Results</vt:lpstr>
      <vt:lpstr>Conclusions</vt:lpstr>
      <vt:lpstr>Future Research</vt:lpstr>
      <vt:lpstr>Acknowledgements</vt:lpstr>
      <vt:lpstr>Thanks for listening!</vt:lpstr>
      <vt:lpstr>Outline</vt:lpstr>
      <vt:lpstr>References</vt:lpstr>
      <vt:lpstr>Experimental Design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Visual Cueing on Beginner Problem Solvers in Physics</dc:title>
  <dc:creator>Tanner</dc:creator>
  <cp:lastModifiedBy>Tanner</cp:lastModifiedBy>
  <cp:revision>7</cp:revision>
  <dcterms:created xsi:type="dcterms:W3CDTF">2010-08-04T17:49:53Z</dcterms:created>
  <dcterms:modified xsi:type="dcterms:W3CDTF">2010-08-06T13:41:28Z</dcterms:modified>
</cp:coreProperties>
</file>