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pptx" ContentType="application/vnd.openxmlformats-officedocument.presentationml.presentation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3"/>
  </p:notesMasterIdLst>
  <p:sldIdLst>
    <p:sldId id="256" r:id="rId2"/>
    <p:sldId id="257" r:id="rId3"/>
    <p:sldId id="290" r:id="rId4"/>
    <p:sldId id="286" r:id="rId5"/>
    <p:sldId id="288" r:id="rId6"/>
    <p:sldId id="292" r:id="rId7"/>
    <p:sldId id="296" r:id="rId8"/>
    <p:sldId id="297" r:id="rId9"/>
    <p:sldId id="260" r:id="rId10"/>
    <p:sldId id="261" r:id="rId11"/>
    <p:sldId id="263" r:id="rId12"/>
    <p:sldId id="264" r:id="rId13"/>
    <p:sldId id="266" r:id="rId14"/>
    <p:sldId id="267" r:id="rId15"/>
    <p:sldId id="291" r:id="rId16"/>
    <p:sldId id="299" r:id="rId17"/>
    <p:sldId id="274" r:id="rId18"/>
    <p:sldId id="278" r:id="rId19"/>
    <p:sldId id="293" r:id="rId20"/>
    <p:sldId id="281" r:id="rId21"/>
    <p:sldId id="283" r:id="rId22"/>
    <p:sldId id="282" r:id="rId23"/>
    <p:sldId id="284" r:id="rId24"/>
    <p:sldId id="285" r:id="rId25"/>
    <p:sldId id="289" r:id="rId26"/>
    <p:sldId id="294" r:id="rId27"/>
    <p:sldId id="300" r:id="rId28"/>
    <p:sldId id="301" r:id="rId29"/>
    <p:sldId id="277" r:id="rId30"/>
    <p:sldId id="295" r:id="rId31"/>
    <p:sldId id="298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4660" autoAdjust="0"/>
  </p:normalViewPr>
  <p:slideViewPr>
    <p:cSldViewPr>
      <p:cViewPr varScale="1">
        <p:scale>
          <a:sx n="102" d="100"/>
          <a:sy n="102" d="100"/>
        </p:scale>
        <p:origin x="-24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B6A635-DB9E-4B78-A42E-E11F08F4C720}" type="datetimeFigureOut">
              <a:rPr lang="en-US" smtClean="0"/>
              <a:pPr/>
              <a:t>7/31/2009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24E979-A77E-489F-B9B7-A536A23D47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D7037-E94A-4291-8303-21E404C2B59E}" type="datetimeFigureOut">
              <a:rPr lang="en-US" smtClean="0"/>
              <a:pPr/>
              <a:t>7/31/2009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EE24-54F0-4F0A-BB4E-D8AE0F7E5E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D7037-E94A-4291-8303-21E404C2B59E}" type="datetimeFigureOut">
              <a:rPr lang="en-US" smtClean="0"/>
              <a:pPr/>
              <a:t>7/31/2009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EE24-54F0-4F0A-BB4E-D8AE0F7E5E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D7037-E94A-4291-8303-21E404C2B59E}" type="datetimeFigureOut">
              <a:rPr lang="en-US" smtClean="0"/>
              <a:pPr/>
              <a:t>7/31/2009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EE24-54F0-4F0A-BB4E-D8AE0F7E5E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D7037-E94A-4291-8303-21E404C2B59E}" type="datetimeFigureOut">
              <a:rPr lang="en-US" smtClean="0"/>
              <a:pPr/>
              <a:t>7/31/2009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EE24-54F0-4F0A-BB4E-D8AE0F7E5E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D7037-E94A-4291-8303-21E404C2B59E}" type="datetimeFigureOut">
              <a:rPr lang="en-US" smtClean="0"/>
              <a:pPr/>
              <a:t>7/31/2009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EE24-54F0-4F0A-BB4E-D8AE0F7E5E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D7037-E94A-4291-8303-21E404C2B59E}" type="datetimeFigureOut">
              <a:rPr lang="en-US" smtClean="0"/>
              <a:pPr/>
              <a:t>7/31/2009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EE24-54F0-4F0A-BB4E-D8AE0F7E5E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D7037-E94A-4291-8303-21E404C2B59E}" type="datetimeFigureOut">
              <a:rPr lang="en-US" smtClean="0"/>
              <a:pPr/>
              <a:t>7/31/2009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EE24-54F0-4F0A-BB4E-D8AE0F7E5E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D7037-E94A-4291-8303-21E404C2B59E}" type="datetimeFigureOut">
              <a:rPr lang="en-US" smtClean="0"/>
              <a:pPr/>
              <a:t>7/31/2009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EE24-54F0-4F0A-BB4E-D8AE0F7E5E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D7037-E94A-4291-8303-21E404C2B59E}" type="datetimeFigureOut">
              <a:rPr lang="en-US" smtClean="0"/>
              <a:pPr/>
              <a:t>7/31/2009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EE24-54F0-4F0A-BB4E-D8AE0F7E5E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D7037-E94A-4291-8303-21E404C2B59E}" type="datetimeFigureOut">
              <a:rPr lang="en-US" smtClean="0"/>
              <a:pPr/>
              <a:t>7/31/2009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EE24-54F0-4F0A-BB4E-D8AE0F7E5E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D7037-E94A-4291-8303-21E404C2B59E}" type="datetimeFigureOut">
              <a:rPr lang="en-US" smtClean="0"/>
              <a:pPr/>
              <a:t>7/31/2009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BB2EE24-54F0-4F0A-BB4E-D8AE0F7E5E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6D7037-E94A-4291-8303-21E404C2B59E}" type="datetimeFigureOut">
              <a:rPr lang="en-US" smtClean="0"/>
              <a:pPr/>
              <a:t>7/31/2009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B2EE24-54F0-4F0A-BB4E-D8AE0F7E5EC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4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PowerPoint_Presentation3.ppt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5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8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PowerPoint_Presentation1.ppt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PowerPoint_Presentation2.ppt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04800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chemeClr val="accent4"/>
                </a:solidFill>
                <a:cs typeface="Times New Roman" pitchFamily="18" charset="0"/>
              </a:rPr>
              <a:t>Corrections to H</a:t>
            </a:r>
            <a:r>
              <a:rPr lang="en-US" sz="3600" baseline="30000" dirty="0" smtClean="0">
                <a:solidFill>
                  <a:schemeClr val="accent4"/>
                </a:solidFill>
                <a:cs typeface="Times New Roman" pitchFamily="18" charset="0"/>
              </a:rPr>
              <a:t>+</a:t>
            </a:r>
            <a:r>
              <a:rPr lang="en-US" sz="3600" dirty="0" smtClean="0">
                <a:solidFill>
                  <a:schemeClr val="accent4"/>
                </a:solidFill>
                <a:cs typeface="Times New Roman" pitchFamily="18" charset="0"/>
              </a:rPr>
              <a:t> deflection and time of flight for an ideal parallel plate deflector using a real deflector simulated with SIMION</a:t>
            </a:r>
            <a:endParaRPr lang="en-US" sz="3600" dirty="0">
              <a:solidFill>
                <a:schemeClr val="accent4"/>
              </a:solidFill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514600"/>
            <a:ext cx="7924800" cy="2867464"/>
          </a:xfrm>
        </p:spPr>
        <p:txBody>
          <a:bodyPr>
            <a:normAutofit/>
          </a:bodyPr>
          <a:lstStyle/>
          <a:p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smtClean="0">
                <a:latin typeface="+mj-lt"/>
                <a:cs typeface="Times New Roman" pitchFamily="18" charset="0"/>
              </a:rPr>
              <a:t>By Bret </a:t>
            </a:r>
            <a:r>
              <a:rPr lang="en-US" sz="1800" dirty="0" err="1" smtClean="0">
                <a:latin typeface="+mj-lt"/>
                <a:cs typeface="Times New Roman" pitchFamily="18" charset="0"/>
              </a:rPr>
              <a:t>Polopolus</a:t>
            </a:r>
            <a:endParaRPr lang="en-US" sz="1800" dirty="0" smtClean="0">
              <a:latin typeface="+mj-lt"/>
              <a:cs typeface="Times New Roman" pitchFamily="18" charset="0"/>
            </a:endParaRPr>
          </a:p>
          <a:p>
            <a:r>
              <a:rPr lang="en-US" sz="1800" dirty="0" smtClean="0">
                <a:latin typeface="+mj-lt"/>
                <a:cs typeface="Times New Roman" pitchFamily="18" charset="0"/>
              </a:rPr>
              <a:t>Thanks to </a:t>
            </a:r>
            <a:r>
              <a:rPr lang="en-US" sz="1800" dirty="0" err="1" smtClean="0">
                <a:latin typeface="+mj-lt"/>
                <a:cs typeface="Times New Roman" pitchFamily="18" charset="0"/>
              </a:rPr>
              <a:t>Itzik</a:t>
            </a:r>
            <a:r>
              <a:rPr lang="en-US" sz="1800" dirty="0" smtClean="0">
                <a:latin typeface="+mj-lt"/>
                <a:cs typeface="Times New Roman" pitchFamily="18" charset="0"/>
              </a:rPr>
              <a:t> Ben-</a:t>
            </a:r>
            <a:r>
              <a:rPr lang="en-US" sz="1800" dirty="0" err="1" smtClean="0">
                <a:latin typeface="+mj-lt"/>
                <a:cs typeface="Times New Roman" pitchFamily="18" charset="0"/>
              </a:rPr>
              <a:t>Itzhak</a:t>
            </a:r>
            <a:r>
              <a:rPr lang="en-US" sz="1800" dirty="0" smtClean="0">
                <a:latin typeface="+mj-lt"/>
                <a:cs typeface="Times New Roman" pitchFamily="18" charset="0"/>
              </a:rPr>
              <a:t> and </a:t>
            </a:r>
            <a:r>
              <a:rPr lang="en-US" sz="1800" dirty="0" err="1" smtClean="0">
                <a:latin typeface="+mj-lt"/>
                <a:cs typeface="Times New Roman" pitchFamily="18" charset="0"/>
              </a:rPr>
              <a:t>Bishwanath</a:t>
            </a:r>
            <a:r>
              <a:rPr lang="en-US" sz="1800" dirty="0" smtClean="0">
                <a:latin typeface="+mj-lt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+mj-lt"/>
                <a:cs typeface="Times New Roman" pitchFamily="18" charset="0"/>
              </a:rPr>
              <a:t>Gaire</a:t>
            </a:r>
            <a:endParaRPr lang="en-US" sz="1800" dirty="0" smtClean="0">
              <a:latin typeface="+mj-lt"/>
              <a:cs typeface="Times New Roman" pitchFamily="18" charset="0"/>
            </a:endParaRPr>
          </a:p>
          <a:p>
            <a:endParaRPr lang="en-US" sz="1800" dirty="0" smtClean="0">
              <a:latin typeface="+mj-lt"/>
              <a:cs typeface="Times New Roman" pitchFamily="18" charset="0"/>
            </a:endParaRPr>
          </a:p>
          <a:p>
            <a:endParaRPr lang="en-US" sz="1800" dirty="0" smtClean="0">
              <a:latin typeface="+mj-lt"/>
              <a:cs typeface="Times New Roman" pitchFamily="18" charset="0"/>
            </a:endParaRPr>
          </a:p>
          <a:p>
            <a:endParaRPr lang="en-US" sz="1800" dirty="0" smtClean="0">
              <a:latin typeface="+mj-lt"/>
              <a:cs typeface="Times New Roman" pitchFamily="18" charset="0"/>
            </a:endParaRPr>
          </a:p>
          <a:p>
            <a:endParaRPr lang="en-US" sz="1800" dirty="0" smtClean="0">
              <a:latin typeface="+mj-lt"/>
              <a:cs typeface="Times New Roman" pitchFamily="18" charset="0"/>
            </a:endParaRPr>
          </a:p>
        </p:txBody>
      </p:sp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457200" y="5943600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Supported </a:t>
            </a:r>
            <a:r>
              <a:rPr lang="en-US" dirty="0">
                <a:latin typeface="Calibri" pitchFamily="34" charset="0"/>
              </a:rPr>
              <a:t>by the Chemical Sciences, Geosciences, and Biosciences Division, </a:t>
            </a:r>
          </a:p>
          <a:p>
            <a:r>
              <a:rPr lang="en-US" dirty="0" smtClean="0">
                <a:latin typeface="Calibri" pitchFamily="34" charset="0"/>
              </a:rPr>
              <a:t>Office of Basic Energy Sciences, Office of Science, U.S. Department of Energy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57200" y="4572000"/>
            <a:ext cx="8077200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97" tIns="46198" rIns="92397" bIns="46198"/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fr-FR" sz="2800" dirty="0">
                <a:solidFill>
                  <a:srgbClr val="800080"/>
                </a:solidFill>
                <a:latin typeface="Calibri" pitchFamily="34" charset="0"/>
                <a:cs typeface="Times New Roman" pitchFamily="18" charset="0"/>
              </a:rPr>
              <a:t>J.R. Macdonald </a:t>
            </a:r>
            <a:r>
              <a:rPr lang="fr-FR" sz="2800" dirty="0" err="1">
                <a:solidFill>
                  <a:srgbClr val="800080"/>
                </a:solidFill>
                <a:latin typeface="Calibri" pitchFamily="34" charset="0"/>
                <a:cs typeface="Times New Roman" pitchFamily="18" charset="0"/>
              </a:rPr>
              <a:t>Laboratory</a:t>
            </a:r>
            <a:r>
              <a:rPr lang="fr-FR" sz="2800" dirty="0">
                <a:solidFill>
                  <a:srgbClr val="800080"/>
                </a:solidFill>
                <a:latin typeface="Calibri" pitchFamily="34" charset="0"/>
                <a:cs typeface="Times New Roman" pitchFamily="18" charset="0"/>
              </a:rPr>
              <a:t>, </a:t>
            </a:r>
            <a:r>
              <a:rPr lang="fr-FR" sz="2800" dirty="0" err="1">
                <a:solidFill>
                  <a:srgbClr val="800080"/>
                </a:solidFill>
                <a:latin typeface="Calibri" pitchFamily="34" charset="0"/>
                <a:cs typeface="Times New Roman" pitchFamily="18" charset="0"/>
              </a:rPr>
              <a:t>Physics</a:t>
            </a:r>
            <a:r>
              <a:rPr lang="fr-FR" sz="2800" dirty="0">
                <a:solidFill>
                  <a:srgbClr val="80008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fr-FR" sz="2800" dirty="0" err="1">
                <a:solidFill>
                  <a:srgbClr val="800080"/>
                </a:solidFill>
                <a:latin typeface="Calibri" pitchFamily="34" charset="0"/>
                <a:cs typeface="Times New Roman" pitchFamily="18" charset="0"/>
              </a:rPr>
              <a:t>Department</a:t>
            </a:r>
            <a:r>
              <a:rPr lang="fr-FR" sz="2800" dirty="0">
                <a:solidFill>
                  <a:srgbClr val="800080"/>
                </a:solidFill>
                <a:latin typeface="Calibri" pitchFamily="34" charset="0"/>
                <a:cs typeface="Times New Roman" pitchFamily="18" charset="0"/>
              </a:rPr>
              <a:t>, </a:t>
            </a:r>
            <a:r>
              <a:rPr lang="fr-FR" sz="2800" b="1" dirty="0">
                <a:solidFill>
                  <a:srgbClr val="800080"/>
                </a:solidFill>
                <a:latin typeface="Calibri" pitchFamily="34" charset="0"/>
                <a:cs typeface="Times New Roman" pitchFamily="18" charset="0"/>
              </a:rPr>
              <a:t>Kansas State </a:t>
            </a:r>
            <a:r>
              <a:rPr lang="fr-FR" sz="2800" b="1" dirty="0" err="1">
                <a:solidFill>
                  <a:srgbClr val="800080"/>
                </a:solidFill>
                <a:latin typeface="Calibri" pitchFamily="34" charset="0"/>
                <a:cs typeface="Times New Roman" pitchFamily="18" charset="0"/>
              </a:rPr>
              <a:t>University</a:t>
            </a:r>
            <a:r>
              <a:rPr lang="fr-FR" sz="2800" dirty="0">
                <a:solidFill>
                  <a:srgbClr val="800080"/>
                </a:solidFill>
                <a:latin typeface="Calibri" pitchFamily="34" charset="0"/>
                <a:cs typeface="Times New Roman" pitchFamily="18" charset="0"/>
              </a:rPr>
              <a:t>, Manhattan, Kansas 66506</a:t>
            </a:r>
            <a:r>
              <a:rPr lang="en-US" sz="2800" dirty="0">
                <a:solidFill>
                  <a:srgbClr val="CC0066"/>
                </a:solidFill>
                <a:latin typeface="Calibri" pitchFamily="34" charset="0"/>
                <a:cs typeface="Times New Roman" pitchFamily="18" charset="0"/>
              </a:rPr>
              <a:t/>
            </a:r>
            <a:br>
              <a:rPr lang="en-US" sz="2800" dirty="0">
                <a:solidFill>
                  <a:srgbClr val="CC0066"/>
                </a:solidFill>
                <a:latin typeface="Calibri" pitchFamily="34" charset="0"/>
                <a:cs typeface="Times New Roman" pitchFamily="18" charset="0"/>
              </a:rPr>
            </a:br>
            <a:endParaRPr lang="en-US" sz="2800" dirty="0">
              <a:solidFill>
                <a:srgbClr val="CC0066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5562600"/>
            <a:ext cx="7848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cs typeface="Times New Roman" pitchFamily="18" charset="0"/>
              </a:rPr>
              <a:t>This work was partially funded under NSF grant number PHY-0851599 </a:t>
            </a:r>
          </a:p>
        </p:txBody>
      </p:sp>
      <p:pic>
        <p:nvPicPr>
          <p:cNvPr id="7" name="Picture 2" descr="http://standardcatastrophes.files.wordpress.com/2007/01/kstate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981200"/>
            <a:ext cx="1905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we conclude?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Modified ideal equation: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Correction factor seems independent of detector position and likely the result of the fringing electric field:</a:t>
            </a:r>
          </a:p>
          <a:p>
            <a:endParaRPr lang="en-US" dirty="0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2775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43400" y="4648200"/>
            <a:ext cx="2219325" cy="619125"/>
          </a:xfrm>
          <a:prstGeom prst="rect">
            <a:avLst/>
          </a:prstGeom>
          <a:noFill/>
        </p:spPr>
      </p:pic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2778" name="Picture 1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8200" y="2286000"/>
            <a:ext cx="3457575" cy="619125"/>
          </a:xfrm>
          <a:prstGeom prst="rect">
            <a:avLst/>
          </a:prstGeom>
          <a:noFill/>
        </p:spPr>
      </p:pic>
      <p:sp>
        <p:nvSpPr>
          <p:cNvPr id="32780" name="Rectangle 12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52600"/>
            <a:ext cx="83058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Effect of varying initial position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19200"/>
            <a:ext cx="2212848" cy="158262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Deflection along </a:t>
            </a:r>
            <a:r>
              <a:rPr lang="en-US" i="1" dirty="0" smtClean="0"/>
              <a:t>y</a:t>
            </a:r>
            <a:r>
              <a:rPr lang="en-US" dirty="0" smtClean="0"/>
              <a:t> axis by real deflector with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i="1" dirty="0" smtClean="0"/>
              <a:t>z</a:t>
            </a:r>
            <a:r>
              <a:rPr lang="en-US" dirty="0" smtClean="0"/>
              <a:t> = 668 mm simulated in SIMION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3352800"/>
            <a:ext cx="2514600" cy="1447800"/>
          </a:xfrm>
        </p:spPr>
        <p:txBody>
          <a:bodyPr>
            <a:normAutofit lnSpcReduction="10000"/>
          </a:bodyPr>
          <a:lstStyle/>
          <a:p>
            <a:r>
              <a:rPr lang="en-US" sz="1600" u="sng" dirty="0" smtClean="0"/>
              <a:t>Worst Case Scenario</a:t>
            </a:r>
          </a:p>
          <a:p>
            <a:endParaRPr lang="en-US" sz="1600" dirty="0" smtClean="0"/>
          </a:p>
          <a:p>
            <a:r>
              <a:rPr lang="en-US" sz="1600" dirty="0" smtClean="0"/>
              <a:t>Deflection spread </a:t>
            </a:r>
          </a:p>
          <a:p>
            <a:r>
              <a:rPr lang="en-US" sz="1600" dirty="0" smtClean="0"/>
              <a:t>for qV/E = 0.04 </a:t>
            </a:r>
          </a:p>
          <a:p>
            <a:r>
              <a:rPr lang="en-US" sz="1600" dirty="0" smtClean="0"/>
              <a:t>±0.04 mm, which is o.11%</a:t>
            </a:r>
            <a:endParaRPr lang="en-US" sz="1600" dirty="0"/>
          </a:p>
        </p:txBody>
      </p:sp>
      <p:graphicFrame>
        <p:nvGraphicFramePr>
          <p:cNvPr id="35842" name="Object 2"/>
          <p:cNvGraphicFramePr>
            <a:graphicFrameLocks noChangeAspect="1"/>
          </p:cNvGraphicFramePr>
          <p:nvPr>
            <p:ph type="pic" idx="1"/>
          </p:nvPr>
        </p:nvGraphicFramePr>
        <p:xfrm>
          <a:off x="2895600" y="1066800"/>
          <a:ext cx="5334000" cy="4375150"/>
        </p:xfrm>
        <a:graphic>
          <a:graphicData uri="http://schemas.openxmlformats.org/presentationml/2006/ole">
            <p:oleObj spid="_x0000_s35842" name="Graph" r:id="rId3" imgW="3936960" imgH="3228480" progId="Origin50.Graph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352800" y="5486400"/>
            <a:ext cx="25529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Resolution requirement</a:t>
            </a:r>
          </a:p>
          <a:p>
            <a:pPr algn="ctr"/>
            <a:r>
              <a:rPr lang="en-US" dirty="0" smtClean="0"/>
              <a:t>0.1 mm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/>
          <a:lstStyle/>
          <a:p>
            <a:r>
              <a:rPr lang="en-US" dirty="0" smtClean="0"/>
              <a:t>			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724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Largest </a:t>
            </a:r>
            <a:r>
              <a:rPr lang="en-US" dirty="0" err="1" smtClean="0"/>
              <a:t>δ</a:t>
            </a:r>
            <a:r>
              <a:rPr lang="en-US" i="1" dirty="0" err="1" smtClean="0"/>
              <a:t>y</a:t>
            </a:r>
            <a:r>
              <a:rPr lang="en-US" dirty="0" smtClean="0"/>
              <a:t> was about 0.0408 mm for</a:t>
            </a:r>
            <a:r>
              <a:rPr lang="en-US" i="1" dirty="0" smtClean="0"/>
              <a:t> </a:t>
            </a:r>
            <a:r>
              <a:rPr lang="en-US" i="1" dirty="0" err="1" smtClean="0"/>
              <a:t>qV</a:t>
            </a:r>
            <a:r>
              <a:rPr lang="en-US" i="1" dirty="0" smtClean="0"/>
              <a:t>/E</a:t>
            </a:r>
            <a:r>
              <a:rPr lang="en-US" dirty="0" smtClean="0"/>
              <a:t> = 0.04</a:t>
            </a:r>
          </a:p>
          <a:p>
            <a:endParaRPr lang="en-US" dirty="0" smtClean="0"/>
          </a:p>
          <a:p>
            <a:r>
              <a:rPr lang="en-US" dirty="0" smtClean="0"/>
              <a:t>Resolution limit on distinguishing deflections:</a:t>
            </a:r>
          </a:p>
          <a:p>
            <a:pPr lvl="7"/>
            <a:r>
              <a:rPr lang="en-US" sz="2400" dirty="0" err="1" smtClean="0"/>
              <a:t>δ</a:t>
            </a:r>
            <a:r>
              <a:rPr lang="en-US" sz="2400" i="1" dirty="0" err="1" smtClean="0"/>
              <a:t>y</a:t>
            </a:r>
            <a:r>
              <a:rPr lang="en-US" sz="2400" dirty="0" smtClean="0"/>
              <a:t> ≥ 0.1 mm</a:t>
            </a:r>
          </a:p>
          <a:p>
            <a:endParaRPr lang="en-US" i="1" dirty="0" smtClean="0"/>
          </a:p>
          <a:p>
            <a:r>
              <a:rPr lang="en-US" i="1" dirty="0" err="1" smtClean="0"/>
              <a:t>qV</a:t>
            </a:r>
            <a:r>
              <a:rPr lang="en-US" i="1" dirty="0" smtClean="0"/>
              <a:t>/E</a:t>
            </a:r>
            <a:r>
              <a:rPr lang="en-US" dirty="0" smtClean="0"/>
              <a:t> = 0.0632 → </a:t>
            </a:r>
            <a:r>
              <a:rPr lang="en-US" dirty="0" err="1" smtClean="0"/>
              <a:t>δ</a:t>
            </a:r>
            <a:r>
              <a:rPr lang="en-US" i="1" dirty="0" err="1" smtClean="0"/>
              <a:t>y</a:t>
            </a:r>
            <a:r>
              <a:rPr lang="en-US" dirty="0" smtClean="0"/>
              <a:t> = 0.1014</a:t>
            </a:r>
          </a:p>
          <a:p>
            <a:pPr lvl="3">
              <a:buFont typeface="Arial" pitchFamily="34" charset="0"/>
              <a:buChar char="•"/>
            </a:pPr>
            <a:r>
              <a:rPr lang="en-US" dirty="0" smtClean="0"/>
              <a:t>Irrelevant because proton would miss 40 mm detector</a:t>
            </a:r>
          </a:p>
          <a:p>
            <a:endParaRPr lang="en-US" dirty="0" smtClean="0"/>
          </a:p>
          <a:p>
            <a:r>
              <a:rPr lang="en-US" dirty="0" smtClean="0"/>
              <a:t>Conclusion: </a:t>
            </a:r>
          </a:p>
          <a:p>
            <a:pPr lvl="2">
              <a:buFont typeface="Wingdings" pitchFamily="2" charset="2"/>
              <a:buChar char="ü"/>
            </a:pPr>
            <a:r>
              <a:rPr lang="en-US" dirty="0" smtClean="0"/>
              <a:t>no need to modify the ideal equation for initial position </a:t>
            </a:r>
          </a:p>
          <a:p>
            <a:pPr lvl="2">
              <a:buFont typeface="Wingdings" pitchFamily="2" charset="2"/>
              <a:buChar char="ü"/>
            </a:pPr>
            <a:r>
              <a:rPr lang="en-US" dirty="0" smtClean="0"/>
              <a:t>nor run SIMION for every variation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676400"/>
            <a:ext cx="8229600" cy="20574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Effect of varying initial transverse 				velocity, </a:t>
            </a:r>
            <a:r>
              <a:rPr lang="en-US" i="1" dirty="0" smtClean="0"/>
              <a:t>v</a:t>
            </a:r>
            <a:r>
              <a:rPr lang="en-US" i="1" baseline="-25000" dirty="0" smtClean="0"/>
              <a:t>yi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33600" y="5562600"/>
            <a:ext cx="3257550" cy="619125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304800" y="5638800"/>
            <a:ext cx="16156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Ideal equation</a:t>
            </a:r>
            <a:endParaRPr lang="en-US" dirty="0"/>
          </a:p>
        </p:txBody>
      </p:sp>
      <p:graphicFrame>
        <p:nvGraphicFramePr>
          <p:cNvPr id="64515" name="Object 3"/>
          <p:cNvGraphicFramePr>
            <a:graphicFrameLocks noChangeAspect="1"/>
          </p:cNvGraphicFramePr>
          <p:nvPr/>
        </p:nvGraphicFramePr>
        <p:xfrm>
          <a:off x="0" y="-228600"/>
          <a:ext cx="8100859" cy="6019800"/>
        </p:xfrm>
        <a:graphic>
          <a:graphicData uri="http://schemas.openxmlformats.org/presentationml/2006/ole">
            <p:oleObj spid="_x0000_s64515" name="Graph" r:id="rId4" imgW="4547520" imgH="3379680" progId="Origin50.Graph">
              <p:embed/>
            </p:oleObj>
          </a:graphicData>
        </a:graphic>
      </p:graphicFrame>
      <p:sp>
        <p:nvSpPr>
          <p:cNvPr id="6" name="Text Placeholder 3"/>
          <p:cNvSpPr txBox="1">
            <a:spLocks/>
          </p:cNvSpPr>
          <p:nvPr/>
        </p:nvSpPr>
        <p:spPr>
          <a:xfrm>
            <a:off x="6705600" y="609600"/>
            <a:ext cx="2590800" cy="1066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US" sz="16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Worst Case Scenario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Deflection spread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about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±40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mm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72200" y="5562600"/>
            <a:ext cx="26762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/>
              <a:t>t</a:t>
            </a:r>
            <a:r>
              <a:rPr lang="en-US" sz="2800" dirty="0" smtClean="0"/>
              <a:t> is not constant</a:t>
            </a:r>
            <a:endParaRPr lang="en-US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9570" name="Object 2"/>
          <p:cNvGraphicFramePr>
            <a:graphicFrameLocks noChangeAspect="1"/>
          </p:cNvGraphicFramePr>
          <p:nvPr/>
        </p:nvGraphicFramePr>
        <p:xfrm>
          <a:off x="914400" y="152400"/>
          <a:ext cx="7216977" cy="5105400"/>
        </p:xfrm>
        <a:graphic>
          <a:graphicData uri="http://schemas.openxmlformats.org/presentationml/2006/ole">
            <p:oleObj spid="_x0000_s109570" name="Graph" r:id="rId3" imgW="5536800" imgH="3278880" progId="Origin50.Graph">
              <p:embed/>
            </p:oleObj>
          </a:graphicData>
        </a:graphic>
      </p:graphicFrame>
      <p:sp>
        <p:nvSpPr>
          <p:cNvPr id="10957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9573" name="Rectangle 5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57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9574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71600" y="5410200"/>
            <a:ext cx="5772150" cy="742950"/>
          </a:xfrm>
          <a:prstGeom prst="rect">
            <a:avLst/>
          </a:prstGeom>
          <a:noFill/>
        </p:spPr>
      </p:pic>
      <p:sp>
        <p:nvSpPr>
          <p:cNvPr id="109576" name="Rectangle 8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dirty="0" smtClean="0"/>
              <a:t>				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4389120"/>
          </a:xfrm>
        </p:spPr>
        <p:txBody>
          <a:bodyPr/>
          <a:lstStyle/>
          <a:p>
            <a:r>
              <a:rPr lang="en-US" i="1" dirty="0" smtClean="0"/>
              <a:t>y</a:t>
            </a:r>
            <a:r>
              <a:rPr lang="en-US" dirty="0" smtClean="0"/>
              <a:t> intercept is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Expectation: identical slopes for same </a:t>
            </a:r>
            <a:r>
              <a:rPr lang="en-US" i="1" dirty="0" err="1" smtClean="0"/>
              <a:t>qV</a:t>
            </a:r>
            <a:r>
              <a:rPr lang="en-US" i="1" dirty="0" smtClean="0"/>
              <a:t>/E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Not the case</a:t>
            </a:r>
          </a:p>
          <a:p>
            <a:pPr lvl="2"/>
            <a:r>
              <a:rPr lang="en-US" i="1" dirty="0" smtClean="0"/>
              <a:t>Explanation 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  <a:latin typeface="Calibri"/>
              </a:rPr>
              <a:t>→</a:t>
            </a:r>
            <a:r>
              <a:rPr lang="en-US" i="1" dirty="0" smtClean="0"/>
              <a:t> v</a:t>
            </a:r>
            <a:r>
              <a:rPr lang="en-US" i="1" baseline="-25000" dirty="0" smtClean="0"/>
              <a:t>yi</a:t>
            </a:r>
            <a:r>
              <a:rPr lang="en-US" i="1" dirty="0" smtClean="0"/>
              <a:t> and time of flight are coupled</a:t>
            </a:r>
          </a:p>
          <a:p>
            <a:pPr lvl="2"/>
            <a:endParaRPr lang="en-US" i="1" dirty="0" smtClean="0"/>
          </a:p>
          <a:p>
            <a:pPr lvl="2" algn="ctr"/>
            <a:r>
              <a:rPr lang="en-US" dirty="0" smtClean="0"/>
              <a:t>Time of flight is not constant</a:t>
            </a:r>
            <a:r>
              <a:rPr lang="en-US" dirty="0" smtClean="0"/>
              <a:t>!</a:t>
            </a:r>
          </a:p>
          <a:p>
            <a:pPr lvl="2"/>
            <a:r>
              <a:rPr lang="en-US" dirty="0" smtClean="0"/>
              <a:t>Use 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simion</a:t>
            </a:r>
            <a:r>
              <a:rPr lang="en-US" dirty="0" smtClean="0"/>
              <a:t> </a:t>
            </a:r>
            <a:r>
              <a:rPr lang="en-US" dirty="0" smtClean="0"/>
              <a:t>instead of 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ideal</a:t>
            </a:r>
            <a:endParaRPr lang="en-US" i="1" baseline="-25000" dirty="0" smtClean="0"/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505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2800" y="1905000"/>
            <a:ext cx="1352550" cy="609600"/>
          </a:xfrm>
          <a:prstGeom prst="rect">
            <a:avLst/>
          </a:prstGeom>
          <a:noFill/>
        </p:spPr>
      </p:pic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0" y="5638800"/>
            <a:ext cx="5772150" cy="742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Time of Flight (TOF) </a:t>
            </a:r>
            <a:br>
              <a:rPr lang="en-US" dirty="0" smtClean="0"/>
            </a:br>
            <a:r>
              <a:rPr lang="en-US" i="1" dirty="0" smtClean="0"/>
              <a:t>y</a:t>
            </a:r>
            <a:r>
              <a:rPr lang="en-US" i="1" baseline="-25000" dirty="0" smtClean="0"/>
              <a:t>i</a:t>
            </a:r>
            <a:r>
              <a:rPr lang="en-US" dirty="0" smtClean="0"/>
              <a:t> = 0 and </a:t>
            </a:r>
            <a:r>
              <a:rPr lang="en-US" i="1" dirty="0" smtClean="0"/>
              <a:t>v</a:t>
            </a:r>
            <a:r>
              <a:rPr lang="en-US" i="1" baseline="-25000" dirty="0" smtClean="0"/>
              <a:t>yi</a:t>
            </a:r>
            <a:r>
              <a:rPr lang="en-US" dirty="0" smtClean="0"/>
              <a:t> = 0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4210" name="Object 2"/>
          <p:cNvGraphicFramePr>
            <a:graphicFrameLocks noChangeAspect="1"/>
          </p:cNvGraphicFramePr>
          <p:nvPr/>
        </p:nvGraphicFramePr>
        <p:xfrm>
          <a:off x="-77788" y="762000"/>
          <a:ext cx="9221788" cy="6915150"/>
        </p:xfrm>
        <a:graphic>
          <a:graphicData uri="http://schemas.openxmlformats.org/presentationml/2006/ole">
            <p:oleObj spid="_x0000_s94210" name="Presentation" r:id="rId3" imgW="4124050" imgH="3093589" progId="PowerPoint.Show.12">
              <p:embed/>
            </p:oleObj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-762000" y="381000"/>
            <a:ext cx="83058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 Ideal TOF</a:t>
            </a:r>
            <a:endParaRPr kumimoji="0" lang="en-US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5200" y="3124200"/>
            <a:ext cx="2190750" cy="1219200"/>
          </a:xfrm>
          <a:prstGeom prst="rect">
            <a:avLst/>
          </a:prstGeom>
          <a:noFill/>
        </p:spPr>
      </p:pic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3429000" y="4953000"/>
            <a:ext cx="23647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en-US" sz="36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simion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≠ </a:t>
            </a:r>
            <a:r>
              <a:rPr kumimoji="0" lang="en-US" sz="3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en-US" sz="36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ideal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Overview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molecular ion beam is sent toward a detector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laser interacts with the ion beam dissociating </a:t>
            </a:r>
          </a:p>
          <a:p>
            <a:pPr lvl="1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→ H + H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particles move through a parallel plate deflector to separate their detection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222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0" y="609600"/>
            <a:ext cx="4514850" cy="609600"/>
          </a:xfrm>
          <a:prstGeom prst="rect">
            <a:avLst/>
          </a:prstGeom>
          <a:noFill/>
        </p:spPr>
      </p:pic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638800" y="685800"/>
            <a:ext cx="10342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/>
              <a:t>x</a:t>
            </a:r>
            <a:r>
              <a:rPr lang="en-US" dirty="0" smtClean="0"/>
              <a:t> = </a:t>
            </a:r>
            <a:r>
              <a:rPr lang="en-US" i="1" dirty="0" err="1" smtClean="0"/>
              <a:t>qV</a:t>
            </a:r>
            <a:r>
              <a:rPr lang="en-US" i="1" dirty="0" smtClean="0"/>
              <a:t>/E</a:t>
            </a:r>
            <a:endParaRPr lang="en-US" dirty="0"/>
          </a:p>
        </p:txBody>
      </p:sp>
      <p:graphicFrame>
        <p:nvGraphicFramePr>
          <p:cNvPr id="52228" name="Object 4"/>
          <p:cNvGraphicFramePr>
            <a:graphicFrameLocks noChangeAspect="1"/>
          </p:cNvGraphicFramePr>
          <p:nvPr/>
        </p:nvGraphicFramePr>
        <p:xfrm>
          <a:off x="3196524" y="990600"/>
          <a:ext cx="5947476" cy="6019800"/>
        </p:xfrm>
        <a:graphic>
          <a:graphicData uri="http://schemas.openxmlformats.org/presentationml/2006/ole">
            <p:oleObj spid="_x0000_s52228" name="Graph" r:id="rId4" imgW="4036320" imgH="4075200" progId="Origin50.Graph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8600" y="3505200"/>
            <a:ext cx="26140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Resolution Requirement</a:t>
            </a:r>
          </a:p>
          <a:p>
            <a:pPr algn="ctr"/>
            <a:r>
              <a:rPr lang="en-US" dirty="0" smtClean="0"/>
              <a:t>25 </a:t>
            </a:r>
            <a:r>
              <a:rPr lang="en-US" dirty="0" err="1" smtClean="0"/>
              <a:t>ps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TOF dependence on initial position along </a:t>
            </a:r>
            <a:r>
              <a:rPr lang="en-US" i="1" dirty="0" smtClean="0"/>
              <a:t>y</a:t>
            </a:r>
            <a:r>
              <a:rPr lang="en-US" dirty="0" smtClean="0"/>
              <a:t>-axis, </a:t>
            </a:r>
            <a:r>
              <a:rPr lang="en-US" i="1" dirty="0" smtClean="0"/>
              <a:t>y</a:t>
            </a:r>
            <a:r>
              <a:rPr lang="en-US" i="1" baseline="-25000" dirty="0" smtClean="0"/>
              <a:t>i</a:t>
            </a:r>
            <a:r>
              <a:rPr lang="en-US" dirty="0" smtClean="0"/>
              <a:t>  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251" name="Object 3"/>
          <p:cNvGraphicFramePr>
            <a:graphicFrameLocks noChangeAspect="1"/>
          </p:cNvGraphicFramePr>
          <p:nvPr/>
        </p:nvGraphicFramePr>
        <p:xfrm>
          <a:off x="1752601" y="304800"/>
          <a:ext cx="7391400" cy="5776654"/>
        </p:xfrm>
        <a:graphic>
          <a:graphicData uri="http://schemas.openxmlformats.org/presentationml/2006/ole">
            <p:oleObj spid="_x0000_s53251" name="Graph" r:id="rId3" imgW="3800160" imgH="2970720" progId="Origin50.Graph">
              <p:embed/>
            </p:oleObj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81000" y="5638800"/>
            <a:ext cx="26140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Resolution Requirement</a:t>
            </a:r>
          </a:p>
          <a:p>
            <a:pPr algn="ctr"/>
            <a:r>
              <a:rPr lang="en-US" dirty="0" smtClean="0"/>
              <a:t>25 </a:t>
            </a:r>
            <a:r>
              <a:rPr lang="en-US" dirty="0" err="1" smtClean="0"/>
              <a:t>ps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219200"/>
            <a:ext cx="1702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Spread ≈ ±71 </a:t>
            </a:r>
            <a:r>
              <a:rPr lang="en-US" dirty="0" err="1" smtClean="0"/>
              <a:t>ps</a:t>
            </a:r>
            <a:endParaRPr lang="en-US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TOF dependence on initial </a:t>
            </a:r>
            <a:r>
              <a:rPr lang="en-US" i="1" dirty="0" smtClean="0"/>
              <a:t>y</a:t>
            </a:r>
            <a:r>
              <a:rPr lang="en-US" dirty="0" smtClean="0"/>
              <a:t>-velocity, </a:t>
            </a:r>
            <a:r>
              <a:rPr lang="en-US" i="1" dirty="0" smtClean="0"/>
              <a:t>v</a:t>
            </a:r>
            <a:r>
              <a:rPr lang="en-US" i="1" baseline="-25000" dirty="0" smtClean="0"/>
              <a:t>yi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276" name="Object 4"/>
          <p:cNvGraphicFramePr>
            <a:graphicFrameLocks noChangeAspect="1"/>
          </p:cNvGraphicFramePr>
          <p:nvPr/>
        </p:nvGraphicFramePr>
        <p:xfrm>
          <a:off x="152400" y="0"/>
          <a:ext cx="8843213" cy="6858000"/>
        </p:xfrm>
        <a:graphic>
          <a:graphicData uri="http://schemas.openxmlformats.org/presentationml/2006/ole">
            <p:oleObj spid="_x0000_s54276" name="Graph" r:id="rId3" imgW="4769280" imgH="3335040" progId="Origin50.Graph">
              <p:embed/>
            </p:oleObj>
          </a:graphicData>
        </a:graphic>
      </p:graphicFrame>
      <p:cxnSp>
        <p:nvCxnSpPr>
          <p:cNvPr id="20" name="Straight Connector 19"/>
          <p:cNvCxnSpPr/>
          <p:nvPr/>
        </p:nvCxnSpPr>
        <p:spPr>
          <a:xfrm flipV="1">
            <a:off x="1828800" y="3124200"/>
            <a:ext cx="3048000" cy="914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466" name="Object 2"/>
          <p:cNvGraphicFramePr>
            <a:graphicFrameLocks noChangeAspect="1"/>
          </p:cNvGraphicFramePr>
          <p:nvPr/>
        </p:nvGraphicFramePr>
        <p:xfrm>
          <a:off x="990600" y="609600"/>
          <a:ext cx="6773049" cy="5653225"/>
        </p:xfrm>
        <a:graphic>
          <a:graphicData uri="http://schemas.openxmlformats.org/presentationml/2006/ole">
            <p:oleObj spid="_x0000_s62466" name="Graph" r:id="rId3" imgW="3636000" imgH="3029760" progId="Origin50.Graph">
              <p:embed/>
            </p:oleObj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7522" name="Object 2"/>
          <p:cNvGraphicFramePr>
            <a:graphicFrameLocks noChangeAspect="1"/>
          </p:cNvGraphicFramePr>
          <p:nvPr/>
        </p:nvGraphicFramePr>
        <p:xfrm>
          <a:off x="533400" y="381000"/>
          <a:ext cx="7994431" cy="6262379"/>
        </p:xfrm>
        <a:graphic>
          <a:graphicData uri="http://schemas.openxmlformats.org/presentationml/2006/ole">
            <p:oleObj spid="_x0000_s107522" name="Graph" r:id="rId3" imgW="4786560" imgH="3745440" progId="Origin50.Graph">
              <p:embed/>
            </p:oleObj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3666" name="Object 2"/>
          <p:cNvGraphicFramePr>
            <a:graphicFrameLocks noChangeAspect="1"/>
          </p:cNvGraphicFramePr>
          <p:nvPr/>
        </p:nvGraphicFramePr>
        <p:xfrm>
          <a:off x="1219200" y="381000"/>
          <a:ext cx="6705600" cy="5374478"/>
        </p:xfrm>
        <a:graphic>
          <a:graphicData uri="http://schemas.openxmlformats.org/presentationml/2006/ole">
            <p:oleObj spid="_x0000_s113666" name="Graph" r:id="rId3" imgW="3788640" imgH="3041280" progId="Origin50.Graph">
              <p:embed/>
            </p:oleObj>
          </a:graphicData>
        </a:graphic>
      </p:graphicFrame>
      <p:sp>
        <p:nvSpPr>
          <p:cNvPr id="11366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3667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3000" y="5334000"/>
            <a:ext cx="1657350" cy="676275"/>
          </a:xfrm>
          <a:prstGeom prst="rect">
            <a:avLst/>
          </a:prstGeom>
          <a:noFill/>
        </p:spPr>
      </p:pic>
      <p:sp>
        <p:nvSpPr>
          <p:cNvPr id="113669" name="Rectangle 5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4690" name="Object 2"/>
          <p:cNvGraphicFramePr>
            <a:graphicFrameLocks noChangeAspect="1"/>
          </p:cNvGraphicFramePr>
          <p:nvPr/>
        </p:nvGraphicFramePr>
        <p:xfrm>
          <a:off x="228600" y="152400"/>
          <a:ext cx="8610600" cy="7000232"/>
        </p:xfrm>
        <a:graphic>
          <a:graphicData uri="http://schemas.openxmlformats.org/presentationml/2006/ole">
            <p:oleObj spid="_x0000_s114690" name="Graph" r:id="rId3" imgW="3823200" imgH="3293280" progId="Origin50.Graph">
              <p:embed/>
            </p:oleObj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1470025"/>
          </a:xfrm>
        </p:spPr>
        <p:txBody>
          <a:bodyPr/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490" name="Object 2"/>
          <p:cNvGraphicFramePr>
            <a:graphicFrameLocks noChangeAspect="1"/>
          </p:cNvGraphicFramePr>
          <p:nvPr/>
        </p:nvGraphicFramePr>
        <p:xfrm>
          <a:off x="0" y="1143000"/>
          <a:ext cx="9221222" cy="6915117"/>
        </p:xfrm>
        <a:graphic>
          <a:graphicData uri="http://schemas.openxmlformats.org/presentationml/2006/ole">
            <p:oleObj spid="_x0000_s63490" name="Presentation" r:id="rId3" imgW="4124050" imgH="3093589" progId="PowerPoint.Show.12">
              <p:embed/>
            </p:oleObj>
          </a:graphicData>
        </a:graphic>
      </p:graphicFrame>
      <p:sp>
        <p:nvSpPr>
          <p:cNvPr id="3" name="Rectangle 2"/>
          <p:cNvSpPr/>
          <p:nvPr/>
        </p:nvSpPr>
        <p:spPr>
          <a:xfrm>
            <a:off x="609600" y="4419600"/>
            <a:ext cx="4572000" cy="123110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Geometry</a:t>
            </a:r>
          </a:p>
          <a:p>
            <a:pPr lvl="1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Plate Length 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= 64 mm</a:t>
            </a:r>
          </a:p>
          <a:p>
            <a:pPr lvl="1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Plate separation 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= 30 mm</a:t>
            </a:r>
          </a:p>
          <a:p>
            <a:pPr lvl="1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Detector’s distance from plates 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= 668 mm,</a:t>
            </a:r>
          </a:p>
          <a:p>
            <a:pPr lvl="1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Distance from interaction to detection 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= 944 mm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Parallelogram 3"/>
          <p:cNvSpPr/>
          <p:nvPr/>
        </p:nvSpPr>
        <p:spPr>
          <a:xfrm>
            <a:off x="6477000" y="4724400"/>
            <a:ext cx="1295400" cy="1524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Parallelogram 4"/>
          <p:cNvSpPr/>
          <p:nvPr/>
        </p:nvSpPr>
        <p:spPr>
          <a:xfrm>
            <a:off x="6477000" y="5105400"/>
            <a:ext cx="1295400" cy="1524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rot="5400000" flipH="1" flipV="1">
            <a:off x="6515100" y="50673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6667500" y="50673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 flipH="1" flipV="1">
            <a:off x="6896894" y="5066506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 flipH="1" flipV="1">
            <a:off x="7124700" y="50673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 flipH="1" flipV="1">
            <a:off x="7353300" y="50673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 flipH="1" flipV="1">
            <a:off x="7543800" y="5029200"/>
            <a:ext cx="152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arallelogram 17"/>
          <p:cNvSpPr/>
          <p:nvPr/>
        </p:nvSpPr>
        <p:spPr>
          <a:xfrm>
            <a:off x="6477000" y="5791200"/>
            <a:ext cx="1295400" cy="1524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Parallelogram 18"/>
          <p:cNvSpPr/>
          <p:nvPr/>
        </p:nvSpPr>
        <p:spPr>
          <a:xfrm>
            <a:off x="6477000" y="6172200"/>
            <a:ext cx="1295400" cy="1524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6096000" y="5791200"/>
            <a:ext cx="490728" cy="451104"/>
          </a:xfrm>
          <a:custGeom>
            <a:avLst/>
            <a:gdLst>
              <a:gd name="connsiteX0" fmla="*/ 397764 w 490728"/>
              <a:gd name="connsiteY0" fmla="*/ 451104 h 451104"/>
              <a:gd name="connsiteX1" fmla="*/ 4572 w 490728"/>
              <a:gd name="connsiteY1" fmla="*/ 222504 h 451104"/>
              <a:gd name="connsiteX2" fmla="*/ 425196 w 490728"/>
              <a:gd name="connsiteY2" fmla="*/ 30480 h 451104"/>
              <a:gd name="connsiteX3" fmla="*/ 397764 w 490728"/>
              <a:gd name="connsiteY3" fmla="*/ 39624 h 451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0728" h="451104">
                <a:moveTo>
                  <a:pt x="397764" y="451104"/>
                </a:moveTo>
                <a:cubicBezTo>
                  <a:pt x="198882" y="371856"/>
                  <a:pt x="0" y="292608"/>
                  <a:pt x="4572" y="222504"/>
                </a:cubicBezTo>
                <a:cubicBezTo>
                  <a:pt x="9144" y="152400"/>
                  <a:pt x="359664" y="60960"/>
                  <a:pt x="425196" y="30480"/>
                </a:cubicBezTo>
                <a:cubicBezTo>
                  <a:pt x="490728" y="0"/>
                  <a:pt x="444246" y="19812"/>
                  <a:pt x="397764" y="3962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5690616" y="5763768"/>
            <a:ext cx="969264" cy="490728"/>
          </a:xfrm>
          <a:custGeom>
            <a:avLst/>
            <a:gdLst>
              <a:gd name="connsiteX0" fmla="*/ 801624 w 969264"/>
              <a:gd name="connsiteY0" fmla="*/ 490728 h 490728"/>
              <a:gd name="connsiteX1" fmla="*/ 6096 w 969264"/>
              <a:gd name="connsiteY1" fmla="*/ 307848 h 490728"/>
              <a:gd name="connsiteX2" fmla="*/ 838200 w 969264"/>
              <a:gd name="connsiteY2" fmla="*/ 42672 h 490728"/>
              <a:gd name="connsiteX3" fmla="*/ 792480 w 969264"/>
              <a:gd name="connsiteY3" fmla="*/ 51816 h 490728"/>
              <a:gd name="connsiteX4" fmla="*/ 810768 w 969264"/>
              <a:gd name="connsiteY4" fmla="*/ 42672 h 490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69264" h="490728">
                <a:moveTo>
                  <a:pt x="801624" y="490728"/>
                </a:moveTo>
                <a:cubicBezTo>
                  <a:pt x="400812" y="436626"/>
                  <a:pt x="0" y="382524"/>
                  <a:pt x="6096" y="307848"/>
                </a:cubicBezTo>
                <a:cubicBezTo>
                  <a:pt x="12192" y="233172"/>
                  <a:pt x="707136" y="85344"/>
                  <a:pt x="838200" y="42672"/>
                </a:cubicBezTo>
                <a:cubicBezTo>
                  <a:pt x="969264" y="0"/>
                  <a:pt x="797052" y="51816"/>
                  <a:pt x="792480" y="51816"/>
                </a:cubicBezTo>
                <a:cubicBezTo>
                  <a:pt x="787908" y="51816"/>
                  <a:pt x="799338" y="47244"/>
                  <a:pt x="810768" y="4267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5135880" y="5815584"/>
            <a:ext cx="1365504" cy="448056"/>
          </a:xfrm>
          <a:custGeom>
            <a:avLst/>
            <a:gdLst>
              <a:gd name="connsiteX0" fmla="*/ 1347216 w 1365504"/>
              <a:gd name="connsiteY0" fmla="*/ 448056 h 448056"/>
              <a:gd name="connsiteX1" fmla="*/ 3048 w 1365504"/>
              <a:gd name="connsiteY1" fmla="*/ 274320 h 448056"/>
              <a:gd name="connsiteX2" fmla="*/ 1365504 w 1365504"/>
              <a:gd name="connsiteY2" fmla="*/ 0 h 448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65504" h="448056">
                <a:moveTo>
                  <a:pt x="1347216" y="448056"/>
                </a:moveTo>
                <a:cubicBezTo>
                  <a:pt x="673608" y="398526"/>
                  <a:pt x="0" y="348996"/>
                  <a:pt x="3048" y="274320"/>
                </a:cubicBezTo>
                <a:cubicBezTo>
                  <a:pt x="6096" y="199644"/>
                  <a:pt x="685800" y="99822"/>
                  <a:pt x="1365504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7636764" y="5859780"/>
            <a:ext cx="769620" cy="376428"/>
          </a:xfrm>
          <a:custGeom>
            <a:avLst/>
            <a:gdLst>
              <a:gd name="connsiteX0" fmla="*/ 126492 w 769620"/>
              <a:gd name="connsiteY0" fmla="*/ 376428 h 376428"/>
              <a:gd name="connsiteX1" fmla="*/ 766572 w 769620"/>
              <a:gd name="connsiteY1" fmla="*/ 202692 h 376428"/>
              <a:gd name="connsiteX2" fmla="*/ 108204 w 769620"/>
              <a:gd name="connsiteY2" fmla="*/ 28956 h 376428"/>
              <a:gd name="connsiteX3" fmla="*/ 117348 w 769620"/>
              <a:gd name="connsiteY3" fmla="*/ 28956 h 376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9620" h="376428">
                <a:moveTo>
                  <a:pt x="126492" y="376428"/>
                </a:moveTo>
                <a:cubicBezTo>
                  <a:pt x="448056" y="318516"/>
                  <a:pt x="769620" y="260604"/>
                  <a:pt x="766572" y="202692"/>
                </a:cubicBezTo>
                <a:cubicBezTo>
                  <a:pt x="763524" y="144780"/>
                  <a:pt x="216408" y="57912"/>
                  <a:pt x="108204" y="28956"/>
                </a:cubicBezTo>
                <a:cubicBezTo>
                  <a:pt x="0" y="0"/>
                  <a:pt x="58674" y="14478"/>
                  <a:pt x="117348" y="28956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7744968" y="5852160"/>
            <a:ext cx="1036320" cy="429768"/>
          </a:xfrm>
          <a:custGeom>
            <a:avLst/>
            <a:gdLst>
              <a:gd name="connsiteX0" fmla="*/ 18288 w 1036320"/>
              <a:gd name="connsiteY0" fmla="*/ 429768 h 429768"/>
              <a:gd name="connsiteX1" fmla="*/ 1033272 w 1036320"/>
              <a:gd name="connsiteY1" fmla="*/ 192024 h 429768"/>
              <a:gd name="connsiteX2" fmla="*/ 0 w 1036320"/>
              <a:gd name="connsiteY2" fmla="*/ 0 h 429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6320" h="429768">
                <a:moveTo>
                  <a:pt x="18288" y="429768"/>
                </a:moveTo>
                <a:cubicBezTo>
                  <a:pt x="527304" y="346710"/>
                  <a:pt x="1036320" y="263652"/>
                  <a:pt x="1033272" y="192024"/>
                </a:cubicBezTo>
                <a:cubicBezTo>
                  <a:pt x="1030224" y="120396"/>
                  <a:pt x="515112" y="60198"/>
                  <a:pt x="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7726680" y="5824728"/>
            <a:ext cx="1395984" cy="457200"/>
          </a:xfrm>
          <a:custGeom>
            <a:avLst/>
            <a:gdLst>
              <a:gd name="connsiteX0" fmla="*/ 36576 w 1395984"/>
              <a:gd name="connsiteY0" fmla="*/ 457200 h 457200"/>
              <a:gd name="connsiteX1" fmla="*/ 1389888 w 1395984"/>
              <a:gd name="connsiteY1" fmla="*/ 219456 h 457200"/>
              <a:gd name="connsiteX2" fmla="*/ 0 w 1395984"/>
              <a:gd name="connsiteY2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95984" h="457200">
                <a:moveTo>
                  <a:pt x="36576" y="457200"/>
                </a:moveTo>
                <a:cubicBezTo>
                  <a:pt x="716280" y="376428"/>
                  <a:pt x="1395984" y="295656"/>
                  <a:pt x="1389888" y="219456"/>
                </a:cubicBezTo>
                <a:cubicBezTo>
                  <a:pt x="1383792" y="143256"/>
                  <a:pt x="691896" y="71628"/>
                  <a:pt x="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 rot="5400000" flipH="1" flipV="1">
            <a:off x="6515894" y="6133306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5400000" flipH="1" flipV="1">
            <a:off x="6744494" y="6133306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5400000" flipH="1" flipV="1">
            <a:off x="6973094" y="6133306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5400000" flipH="1" flipV="1">
            <a:off x="7201694" y="6133306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rot="5400000" flipH="1" flipV="1">
            <a:off x="7430294" y="6133306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096000" y="4267200"/>
            <a:ext cx="20837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Ideal Parallel Plate Deflector</a:t>
            </a:r>
            <a:endParaRPr lang="en-US" sz="1200" dirty="0"/>
          </a:p>
        </p:txBody>
      </p:sp>
      <p:sp>
        <p:nvSpPr>
          <p:cNvPr id="52" name="TextBox 51"/>
          <p:cNvSpPr txBox="1"/>
          <p:nvPr/>
        </p:nvSpPr>
        <p:spPr>
          <a:xfrm>
            <a:off x="6096000" y="5410200"/>
            <a:ext cx="20428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Real Parallel Plate Deflector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90800" y="1371600"/>
            <a:ext cx="3200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Deflection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0 </a:t>
            </a:r>
            <a:endParaRPr lang="en-US" dirty="0" smtClean="0"/>
          </a:p>
          <a:p>
            <a:pPr lvl="2">
              <a:buFont typeface="Wingdings" pitchFamily="2" charset="2"/>
              <a:buChar char="ü"/>
            </a:pPr>
            <a:r>
              <a:rPr lang="en-US" dirty="0" smtClean="0"/>
              <a:t>no modification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2286000"/>
            <a:ext cx="33337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yi</a:t>
            </a:r>
            <a:r>
              <a:rPr lang="en-US" i="1" dirty="0" smtClean="0"/>
              <a:t> and time of flight are coupled</a:t>
            </a:r>
            <a:endParaRPr lang="en-US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3505200"/>
            <a:ext cx="4514850" cy="6096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5334000" y="3581400"/>
            <a:ext cx="10342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/>
              <a:t>x</a:t>
            </a:r>
            <a:r>
              <a:rPr lang="en-US" dirty="0" smtClean="0"/>
              <a:t> = </a:t>
            </a:r>
            <a:r>
              <a:rPr lang="en-US" i="1" dirty="0" err="1" smtClean="0"/>
              <a:t>qV</a:t>
            </a:r>
            <a:r>
              <a:rPr lang="en-US" i="1" dirty="0" smtClean="0"/>
              <a:t>/E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371600" y="4343400"/>
            <a:ext cx="57342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≠ 0 after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0 correction error is reduced to about ± 71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yi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0 introduces an error of up to 2 ns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0" y="3048000"/>
            <a:ext cx="3346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TOF correction for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0,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yi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0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114800" y="2286000"/>
            <a:ext cx="41860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74320" lvl="0" indent="-274320" algn="ctr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yi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0, </a:t>
            </a:r>
            <a:r>
              <a:rPr lang="en-US" dirty="0" smtClean="0"/>
              <a:t>Deflection spread about ±40 mm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486400" y="1295400"/>
            <a:ext cx="2057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Deflection spread </a:t>
            </a:r>
          </a:p>
          <a:p>
            <a:pPr algn="ctr"/>
            <a:r>
              <a:rPr lang="en-US" dirty="0" smtClean="0"/>
              <a:t>±0.04 mm</a:t>
            </a:r>
            <a:endParaRPr lang="en-US" dirty="0"/>
          </a:p>
        </p:txBody>
      </p:sp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00200" y="457200"/>
            <a:ext cx="5791200" cy="745402"/>
          </a:xfrm>
          <a:prstGeom prst="rect">
            <a:avLst/>
          </a:prstGeom>
          <a:noFill/>
        </p:spPr>
      </p:pic>
      <p:sp>
        <p:nvSpPr>
          <p:cNvPr id="1116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1617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5200" y="5562600"/>
            <a:ext cx="1657350" cy="676275"/>
          </a:xfrm>
          <a:prstGeom prst="rect">
            <a:avLst/>
          </a:prstGeom>
          <a:noFill/>
        </p:spPr>
      </p:pic>
      <p:sp>
        <p:nvSpPr>
          <p:cNvPr id="111619" name="Rectangle 3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Future Directions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743200" y="4114800"/>
            <a:ext cx="3876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u="sng" dirty="0" smtClean="0"/>
              <a:t>Imaging</a:t>
            </a:r>
          </a:p>
          <a:p>
            <a:pPr algn="ctr"/>
            <a:r>
              <a:rPr lang="en-US" dirty="0" smtClean="0"/>
              <a:t>Rewrite equations to reconstruct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yi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19200" y="2819400"/>
            <a:ext cx="662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Simulations of </a:t>
            </a:r>
            <a:r>
              <a:rPr lang="en-US" sz="2400" i="1" dirty="0" err="1" smtClean="0"/>
              <a:t>v</a:t>
            </a:r>
            <a:r>
              <a:rPr lang="en-US" sz="2400" i="1" baseline="-25000" dirty="0" err="1" smtClean="0"/>
              <a:t>yi</a:t>
            </a:r>
            <a:r>
              <a:rPr lang="en-US" sz="2400" i="1" dirty="0" smtClean="0"/>
              <a:t> </a:t>
            </a:r>
            <a:r>
              <a:rPr lang="en-US" sz="2400" dirty="0" smtClean="0"/>
              <a:t>directed away from the detector should be run</a:t>
            </a: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2" descr="S:\BenItzhak\Bishwanath\DeflectorSetu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7239000" cy="5879940"/>
          </a:xfrm>
          <a:prstGeom prst="rect">
            <a:avLst/>
          </a:prstGeom>
          <a:noFill/>
        </p:spPr>
      </p:pic>
      <p:cxnSp>
        <p:nvCxnSpPr>
          <p:cNvPr id="20" name="Straight Arrow Connector 19"/>
          <p:cNvCxnSpPr/>
          <p:nvPr/>
        </p:nvCxnSpPr>
        <p:spPr>
          <a:xfrm rot="5400000" flipH="1" flipV="1">
            <a:off x="6248400" y="990600"/>
            <a:ext cx="1524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6200000" flipV="1">
            <a:off x="6438900" y="1181100"/>
            <a:ext cx="6096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477000" y="762000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ẑ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8001000" y="182880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dirty="0" smtClean="0">
                <a:latin typeface="Times"/>
              </a:rPr>
              <a:t>ŷ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7086600" y="152400"/>
            <a:ext cx="300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"/>
                <a:cs typeface="Arial"/>
              </a:rPr>
              <a:t>x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114800" y="6172200"/>
            <a:ext cx="4323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Ion Beam is run with an energy of 3-8 </a:t>
            </a:r>
            <a:r>
              <a:rPr lang="en-US" dirty="0" err="1" smtClean="0"/>
              <a:t>keV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52400" y="5181600"/>
            <a:ext cx="52650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Without a deflector</a:t>
            </a:r>
          </a:p>
          <a:p>
            <a:pPr algn="ctr"/>
            <a:r>
              <a:rPr lang="en-US" dirty="0" smtClean="0"/>
              <a:t>Fragments with a low Kinetic Energy Release (KER)</a:t>
            </a:r>
          </a:p>
          <a:p>
            <a:pPr algn="ctr"/>
            <a:r>
              <a:rPr lang="en-US" dirty="0" smtClean="0"/>
              <a:t> are lost in the faraday cup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7010400" y="1752600"/>
            <a:ext cx="1143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2" descr="S:\BenItzhak\Bishwanath\OpOKERSpecOnly.e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0" y="1524000"/>
            <a:ext cx="4968083" cy="41148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209800" y="6019800"/>
            <a:ext cx="4942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Low KER fragments are lost into the faraday cup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429000" y="838200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</a:t>
            </a:r>
            <a:r>
              <a:rPr lang="en-US" baseline="-25000" dirty="0" smtClean="0"/>
              <a:t>2</a:t>
            </a:r>
            <a:r>
              <a:rPr lang="en-US" baseline="30000" dirty="0" smtClean="0"/>
              <a:t>+</a:t>
            </a:r>
            <a:r>
              <a:rPr lang="en-US" dirty="0" smtClean="0"/>
              <a:t>  dissociation </a:t>
            </a:r>
          </a:p>
          <a:p>
            <a:r>
              <a:rPr lang="en-US" dirty="0" smtClean="0"/>
              <a:t>40 </a:t>
            </a:r>
            <a:r>
              <a:rPr lang="en-US" dirty="0" err="1" smtClean="0"/>
              <a:t>fs</a:t>
            </a:r>
            <a:r>
              <a:rPr lang="en-US" dirty="0" smtClean="0"/>
              <a:t> laser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4114800" y="1447800"/>
            <a:ext cx="5180881" cy="4291049"/>
            <a:chOff x="4114800" y="1524000"/>
            <a:chExt cx="5180881" cy="4291049"/>
          </a:xfrm>
        </p:grpSpPr>
        <p:pic>
          <p:nvPicPr>
            <p:cNvPr id="4" name="Picture 2" descr="S:\BenItzhak\Bishwanath\OpOKERSpecDeflBoth.e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114800" y="1524000"/>
              <a:ext cx="5180881" cy="4291049"/>
            </a:xfrm>
            <a:prstGeom prst="rect">
              <a:avLst/>
            </a:prstGeom>
            <a:noFill/>
          </p:spPr>
        </p:pic>
        <p:grpSp>
          <p:nvGrpSpPr>
            <p:cNvPr id="10" name="Group 9"/>
            <p:cNvGrpSpPr/>
            <p:nvPr/>
          </p:nvGrpSpPr>
          <p:grpSpPr>
            <a:xfrm>
              <a:off x="5344384" y="4243351"/>
              <a:ext cx="1971661" cy="786308"/>
              <a:chOff x="5344384" y="4038600"/>
              <a:chExt cx="1971661" cy="786308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6248400" y="4038600"/>
                <a:ext cx="5677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>
                    <a:latin typeface="Arial" pitchFamily="34" charset="0"/>
                    <a:cs typeface="Arial" pitchFamily="34" charset="0"/>
                  </a:rPr>
                  <a:t>0.075</a:t>
                </a:r>
                <a:endParaRPr lang="en-US" sz="12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" name="Oval 8"/>
              <p:cNvSpPr/>
              <p:nvPr/>
            </p:nvSpPr>
            <p:spPr>
              <a:xfrm rot="679936">
                <a:off x="5344384" y="4258683"/>
                <a:ext cx="1971661" cy="566225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3186" name="Object 2"/>
          <p:cNvGraphicFramePr>
            <a:graphicFrameLocks noChangeAspect="1"/>
          </p:cNvGraphicFramePr>
          <p:nvPr/>
        </p:nvGraphicFramePr>
        <p:xfrm>
          <a:off x="533400" y="1371600"/>
          <a:ext cx="7942539" cy="6027057"/>
        </p:xfrm>
        <a:graphic>
          <a:graphicData uri="http://schemas.openxmlformats.org/presentationml/2006/ole">
            <p:oleObj spid="_x0000_s93186" name="Presentation" r:id="rId3" imgW="4124050" imgH="3093589" progId="PowerPoint.Show.12">
              <p:embed/>
            </p:oleObj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457200" y="68580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What is the deflection with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y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= 0 and v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yi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= 0?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Equation for deflection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Slope with our geometry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qV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/E is a useful scaling factor between the beam and 	the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defelctor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24400" y="3429000"/>
            <a:ext cx="2476500" cy="619125"/>
          </a:xfrm>
          <a:prstGeom prst="rect">
            <a:avLst/>
          </a:prstGeom>
          <a:noFill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8200" y="4419600"/>
            <a:ext cx="2790825" cy="619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547" name="Picture 3"/>
          <p:cNvPicPr>
            <a:picLocks noChangeAspect="1" noChangeArrowheads="1"/>
          </p:cNvPicPr>
          <p:nvPr/>
        </p:nvPicPr>
        <p:blipFill>
          <a:blip r:embed="rId2" cstate="print"/>
          <a:srcRect l="6364" t="19319" r="7272" b="5682"/>
          <a:stretch>
            <a:fillRect/>
          </a:stretch>
        </p:blipFill>
        <p:spPr bwMode="auto">
          <a:xfrm>
            <a:off x="0" y="-28074"/>
            <a:ext cx="9144000" cy="6352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eft Arrow 4"/>
          <p:cNvSpPr/>
          <p:nvPr/>
        </p:nvSpPr>
        <p:spPr>
          <a:xfrm rot="19777472">
            <a:off x="1527065" y="710730"/>
            <a:ext cx="4191000" cy="1752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571" name="Picture 3"/>
          <p:cNvPicPr>
            <a:picLocks noChangeAspect="1" noChangeArrowheads="1"/>
          </p:cNvPicPr>
          <p:nvPr/>
        </p:nvPicPr>
        <p:blipFill>
          <a:blip r:embed="rId2" cstate="print"/>
          <a:srcRect l="21205" t="16867" r="17109" b="6024"/>
          <a:stretch>
            <a:fillRect/>
          </a:stretch>
        </p:blipFill>
        <p:spPr bwMode="auto">
          <a:xfrm>
            <a:off x="1219200" y="0"/>
            <a:ext cx="6781800" cy="678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" name="Straight Arrow Connector 14"/>
          <p:cNvCxnSpPr/>
          <p:nvPr/>
        </p:nvCxnSpPr>
        <p:spPr>
          <a:xfrm rot="5400000" flipH="1" flipV="1">
            <a:off x="153194" y="5180806"/>
            <a:ext cx="1524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 flipV="1">
            <a:off x="343694" y="5371306"/>
            <a:ext cx="6096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28600" y="5562600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ẑ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905794" y="6019006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dirty="0" smtClean="0">
                <a:latin typeface="Times"/>
              </a:rPr>
              <a:t>ŷ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33400" y="4267200"/>
            <a:ext cx="300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"/>
                <a:cs typeface="Arial"/>
              </a:rPr>
              <a:t>x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915194" y="5942806"/>
            <a:ext cx="1143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2667000" y="32766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3276600" y="32766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4495800" y="32766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4038600" y="32766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3810000" y="32766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3581400" y="3276600"/>
            <a:ext cx="228600" cy="2286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00" y="5715000"/>
            <a:ext cx="72741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Correction factor: ratio of real slope simulated in SIMION to ideal slope</a:t>
            </a:r>
          </a:p>
          <a:p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896.63/746.67 </a:t>
            </a:r>
            <a:r>
              <a:rPr lang="en-US" dirty="0"/>
              <a:t>= </a:t>
            </a:r>
            <a:r>
              <a:rPr lang="en-US" dirty="0" smtClean="0"/>
              <a:t>1.20</a:t>
            </a:r>
            <a:endParaRPr lang="en-US" dirty="0"/>
          </a:p>
        </p:txBody>
      </p:sp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685800" y="-228600"/>
          <a:ext cx="7531959" cy="5943600"/>
        </p:xfrm>
        <a:graphic>
          <a:graphicData uri="http://schemas.openxmlformats.org/presentationml/2006/ole">
            <p:oleObj spid="_x0000_s16388" name="Graph" r:id="rId3" imgW="4560480" imgH="3595680" progId="Origin50.Graph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593</TotalTime>
  <Words>551</Words>
  <Application>Microsoft Office PowerPoint</Application>
  <PresentationFormat>On-screen Show (4:3)</PresentationFormat>
  <Paragraphs>121</Paragraphs>
  <Slides>31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Flow</vt:lpstr>
      <vt:lpstr>Presentation</vt:lpstr>
      <vt:lpstr>Graph</vt:lpstr>
      <vt:lpstr>Origin Graph</vt:lpstr>
      <vt:lpstr>Corrections to H+ deflection and time of flight for an ideal parallel plate deflector using a real deflector simulated with SIMION</vt:lpstr>
      <vt:lpstr>Overview</vt:lpstr>
      <vt:lpstr>Slide 3</vt:lpstr>
      <vt:lpstr>Slide 4</vt:lpstr>
      <vt:lpstr>Slide 5</vt:lpstr>
      <vt:lpstr>Slide 6</vt:lpstr>
      <vt:lpstr>Slide 7</vt:lpstr>
      <vt:lpstr>Slide 8</vt:lpstr>
      <vt:lpstr>Slide 9</vt:lpstr>
      <vt:lpstr>What can we conclude?</vt:lpstr>
      <vt:lpstr>Effect of varying initial position </vt:lpstr>
      <vt:lpstr>Deflection along y axis by real deflector with  z = 668 mm simulated in SIMION</vt:lpstr>
      <vt:lpstr>   Result</vt:lpstr>
      <vt:lpstr>   Effect of varying initial transverse     velocity, vyi </vt:lpstr>
      <vt:lpstr>Slide 15</vt:lpstr>
      <vt:lpstr>Slide 16</vt:lpstr>
      <vt:lpstr>    Result</vt:lpstr>
      <vt:lpstr>Time of Flight (TOF)  yi = 0 and vyi = 0</vt:lpstr>
      <vt:lpstr>Slide 19</vt:lpstr>
      <vt:lpstr>Slide 20</vt:lpstr>
      <vt:lpstr>TOF dependence on initial position along y-axis, yi  </vt:lpstr>
      <vt:lpstr>Slide 22</vt:lpstr>
      <vt:lpstr>TOF dependence on initial y-velocity, vyi </vt:lpstr>
      <vt:lpstr>Slide 24</vt:lpstr>
      <vt:lpstr>Slide 25</vt:lpstr>
      <vt:lpstr>Slide 26</vt:lpstr>
      <vt:lpstr>Slide 27</vt:lpstr>
      <vt:lpstr>Slide 28</vt:lpstr>
      <vt:lpstr>Summary</vt:lpstr>
      <vt:lpstr>Slide 30</vt:lpstr>
      <vt:lpstr>Future Directions</vt:lpstr>
    </vt:vector>
  </TitlesOfParts>
  <Company>KSU, Department of Physics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Corrections to proton deflection for an ideal parallel plate deflector using a simulated real deflector</dc:title>
  <dc:creator>phys</dc:creator>
  <cp:lastModifiedBy>phys</cp:lastModifiedBy>
  <cp:revision>90</cp:revision>
  <dcterms:created xsi:type="dcterms:W3CDTF">2009-06-19T20:31:25Z</dcterms:created>
  <dcterms:modified xsi:type="dcterms:W3CDTF">2009-08-01T01:26:01Z</dcterms:modified>
</cp:coreProperties>
</file>