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64" r:id="rId4"/>
    <p:sldId id="268" r:id="rId5"/>
    <p:sldId id="258" r:id="rId6"/>
    <p:sldId id="269" r:id="rId7"/>
    <p:sldId id="270" r:id="rId8"/>
    <p:sldId id="272" r:id="rId9"/>
    <p:sldId id="260" r:id="rId10"/>
    <p:sldId id="276" r:id="rId11"/>
    <p:sldId id="273" r:id="rId12"/>
    <p:sldId id="266" r:id="rId13"/>
    <p:sldId id="277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D1D7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0" autoAdjust="0"/>
    <p:restoredTop sz="94668" autoAdjust="0"/>
  </p:normalViewPr>
  <p:slideViewPr>
    <p:cSldViewPr>
      <p:cViewPr varScale="1">
        <p:scale>
          <a:sx n="104" d="100"/>
          <a:sy n="104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F32ED-8AAD-4B13-84AD-3B6726B7C50D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9AC5-8DB5-4D3E-A3C5-3399153FC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 everyone?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AC5-8DB5-4D3E-A3C5-3399153FC9B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 Locked lasers produce series</a:t>
            </a:r>
            <a:r>
              <a:rPr lang="en-US" baseline="0" dirty="0" smtClean="0"/>
              <a:t> of optical pulses separated by the trip time. Spectrum of this pulse train is series of delta functions separated by rep rate. This is a frequency comb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9AC5-8DB5-4D3E-A3C5-3399153FC9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9EBFF6C-E21D-448A-9225-EEA25B45D176}" type="datetimeFigureOut">
              <a:rPr lang="en-US" smtClean="0"/>
              <a:pPr/>
              <a:t>7/27/2009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354D24-1D8C-4939-9062-6C95414DA9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Tyler McKean</a:t>
            </a:r>
          </a:p>
          <a:p>
            <a:endParaRPr lang="en-US" dirty="0" smtClean="0"/>
          </a:p>
          <a:p>
            <a:r>
              <a:rPr lang="en-US" dirty="0" smtClean="0"/>
              <a:t>Rose-</a:t>
            </a:r>
            <a:r>
              <a:rPr lang="en-US" dirty="0" err="1" smtClean="0"/>
              <a:t>Hulman</a:t>
            </a:r>
            <a:r>
              <a:rPr lang="en-US" dirty="0" smtClean="0"/>
              <a:t> Institute of Technology Terre Haute, IN</a:t>
            </a:r>
          </a:p>
          <a:p>
            <a:endParaRPr lang="en-US" dirty="0" smtClean="0"/>
          </a:p>
          <a:p>
            <a:r>
              <a:rPr lang="en-US" dirty="0" smtClean="0"/>
              <a:t>July 23,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Dynamic High Repetition Rate Carbon </a:t>
            </a:r>
            <a:r>
              <a:rPr lang="en-US" b="1" dirty="0" err="1" smtClean="0"/>
              <a:t>Nanotube</a:t>
            </a:r>
            <a:r>
              <a:rPr lang="en-US" b="1" dirty="0" smtClean="0"/>
              <a:t> Fiber Laser Frequency Comb</a:t>
            </a:r>
            <a:endParaRPr lang="en-US" dirty="0"/>
          </a:p>
        </p:txBody>
      </p:sp>
      <p:pic>
        <p:nvPicPr>
          <p:cNvPr id="27650" name="Picture 2" descr="http://www.phy.duke.edu/research/photon/qoptics/funding/n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2133600" cy="2133600"/>
          </a:xfrm>
          <a:prstGeom prst="rect">
            <a:avLst/>
          </a:prstGeom>
          <a:noFill/>
        </p:spPr>
      </p:pic>
      <p:pic>
        <p:nvPicPr>
          <p:cNvPr id="6" name="Picture 8" descr="PhysCa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980" y="4572000"/>
            <a:ext cx="2870420" cy="1719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Piezoelectric Transducer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Crystal that expands when electricity is applied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17.4 </a:t>
            </a:r>
            <a:r>
              <a:rPr lang="el-GR" dirty="0" smtClean="0"/>
              <a:t>μ</a:t>
            </a:r>
            <a:r>
              <a:rPr lang="en-US" dirty="0" smtClean="0"/>
              <a:t>m change in size</a:t>
            </a:r>
          </a:p>
          <a:p>
            <a:endParaRPr lang="en-US" dirty="0" smtClean="0"/>
          </a:p>
          <a:p>
            <a:r>
              <a:rPr lang="en-US" dirty="0" smtClean="0"/>
              <a:t>Used to stretch fiber</a:t>
            </a:r>
          </a:p>
        </p:txBody>
      </p:sp>
      <p:pic>
        <p:nvPicPr>
          <p:cNvPr id="7" name="Picture 6" descr="diagram 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2438400"/>
            <a:ext cx="4495800" cy="3833842"/>
          </a:xfrm>
          <a:prstGeom prst="rect">
            <a:avLst/>
          </a:prstGeom>
        </p:spPr>
      </p:pic>
      <p:pic>
        <p:nvPicPr>
          <p:cNvPr id="8" name="Picture 7" descr="pz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7200"/>
            <a:ext cx="2590800" cy="2011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Dynamic Rep. Rate Laser Design</a:t>
            </a:r>
            <a:endParaRPr lang="en-US" dirty="0"/>
          </a:p>
        </p:txBody>
      </p:sp>
      <p:pic>
        <p:nvPicPr>
          <p:cNvPr id="4" name="Content Placeholder 3" descr="Final pic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49440" y="1527175"/>
            <a:ext cx="520860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Rep. Rate Calculation</a:t>
            </a:r>
            <a:endParaRPr lang="en-US" dirty="0"/>
          </a:p>
        </p:txBody>
      </p:sp>
      <p:pic>
        <p:nvPicPr>
          <p:cNvPr id="6" name="Picture 5" descr="blegh.bmp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0" y="1981200"/>
            <a:ext cx="4123810" cy="39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 to do Frequency Comb Metrology</a:t>
            </a:r>
          </a:p>
          <a:p>
            <a:endParaRPr lang="en-US" dirty="0" smtClean="0"/>
          </a:p>
          <a:p>
            <a:r>
              <a:rPr lang="en-US" dirty="0" smtClean="0"/>
              <a:t>Stable Mode-Locked Frequency Comb Reference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Nanotubes</a:t>
            </a:r>
            <a:r>
              <a:rPr lang="en-US" dirty="0" smtClean="0"/>
              <a:t> as Mode-Locking Mechanism</a:t>
            </a:r>
          </a:p>
          <a:p>
            <a:endParaRPr lang="en-US" dirty="0" smtClean="0"/>
          </a:p>
          <a:p>
            <a:r>
              <a:rPr lang="en-US" dirty="0" smtClean="0"/>
              <a:t>Short Cavity Length for High Rep. Rate</a:t>
            </a:r>
          </a:p>
          <a:p>
            <a:endParaRPr lang="en-US" dirty="0" smtClean="0"/>
          </a:p>
          <a:p>
            <a:r>
              <a:rPr lang="en-US" dirty="0" smtClean="0"/>
              <a:t>Dynamic Control over Rep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Frequency Combs</a:t>
            </a:r>
          </a:p>
          <a:p>
            <a:endParaRPr lang="en-US" dirty="0" smtClean="0"/>
          </a:p>
          <a:p>
            <a:r>
              <a:rPr lang="en-US" dirty="0" smtClean="0"/>
              <a:t>Characterization of carbon </a:t>
            </a:r>
            <a:r>
              <a:rPr lang="en-US" dirty="0" err="1" smtClean="0"/>
              <a:t>nanotubes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Laser designs containing carbon </a:t>
            </a:r>
            <a:r>
              <a:rPr lang="en-US" dirty="0" err="1" smtClean="0"/>
              <a:t>nanotubes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 of these lasers to frequency combs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Comb</a:t>
            </a:r>
            <a:endParaRPr lang="en-US" dirty="0"/>
          </a:p>
        </p:txBody>
      </p:sp>
      <p:pic>
        <p:nvPicPr>
          <p:cNvPr id="4" name="Content Placeholder 3" descr="001.bmp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676400"/>
            <a:ext cx="4953000" cy="4611285"/>
          </a:xfrm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1100" dirty="0" err="1" smtClean="0"/>
              <a:t>Cundiff</a:t>
            </a:r>
            <a:r>
              <a:rPr lang="en-US" sz="1100" dirty="0" smtClean="0"/>
              <a:t>, Steven T. and Ye, Jun. ‘Phase stabilization of mode-locked lasers.’ Journal of Modern Optics, 52:2, 201-219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Comb Metrology</a:t>
            </a:r>
            <a:endParaRPr lang="en-US" dirty="0"/>
          </a:p>
        </p:txBody>
      </p:sp>
      <p:pic>
        <p:nvPicPr>
          <p:cNvPr id="4" name="Content Placeholder 3" descr="003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8686800" cy="4082863"/>
          </a:xfrm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876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1100" dirty="0" err="1" smtClean="0"/>
              <a:t>Cundiff</a:t>
            </a:r>
            <a:r>
              <a:rPr lang="en-US" sz="1100" dirty="0" smtClean="0"/>
              <a:t>, Steven T. and Ye, Jun. ‘Phase stabilization of mode-locked lasers.’ Journal of Modern Optics, 52:2, 201-219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Saturable</a:t>
            </a:r>
            <a:r>
              <a:rPr lang="en-US" dirty="0" smtClean="0"/>
              <a:t> Absorption</a:t>
            </a:r>
            <a:endParaRPr lang="en-US" dirty="0"/>
          </a:p>
        </p:txBody>
      </p:sp>
      <p:pic>
        <p:nvPicPr>
          <p:cNvPr id="5" name="Content Placeholder 4" descr="Graph6.em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5147973" cy="4572000"/>
          </a:xfrm>
          <a:solidFill>
            <a:schemeClr val="bg1"/>
          </a:solidFill>
        </p:spPr>
      </p:pic>
      <p:pic>
        <p:nvPicPr>
          <p:cNvPr id="8" name="Picture 7" descr="nanotub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38375"/>
            <a:ext cx="2962275" cy="195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41542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3-D Model of a Carbon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Nanotube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Threshold of Carbon </a:t>
            </a:r>
            <a:r>
              <a:rPr lang="en-US" dirty="0" err="1" smtClean="0"/>
              <a:t>Nanotubes</a:t>
            </a:r>
            <a:endParaRPr lang="en-US" dirty="0"/>
          </a:p>
        </p:txBody>
      </p:sp>
      <p:pic>
        <p:nvPicPr>
          <p:cNvPr id="8" name="Content Placeholder 7" descr="IMG_1209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399" y="3763787"/>
            <a:ext cx="2819401" cy="2637013"/>
          </a:xfrm>
        </p:spPr>
      </p:pic>
      <p:pic>
        <p:nvPicPr>
          <p:cNvPr id="9" name="Picture 8" descr="IMG_124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733800"/>
            <a:ext cx="2667000" cy="2667000"/>
          </a:xfrm>
          <a:prstGeom prst="rect">
            <a:avLst/>
          </a:prstGeom>
        </p:spPr>
      </p:pic>
      <p:pic>
        <p:nvPicPr>
          <p:cNvPr id="10" name="Picture 9" descr="IMG_147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733800"/>
            <a:ext cx="3352799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3352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Without Deposition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3352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 Deposition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3352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Damaged End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4196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8862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Wingdings 3" pitchFamily="18" charset="2"/>
              </a:rPr>
              <a:t>m</a:t>
            </a:r>
            <a:endParaRPr lang="en-US" sz="88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700" noProof="0" dirty="0" err="1" smtClean="0"/>
              <a:t>Nanotubes</a:t>
            </a:r>
            <a:r>
              <a:rPr lang="en-US" sz="2700" noProof="0" dirty="0" smtClean="0"/>
              <a:t> damage at 40-50mW CW laser light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Dependent Absorption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861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-</a:t>
            </a:r>
            <a:r>
              <a:rPr lang="en-US" sz="1100" dirty="0" err="1" smtClean="0"/>
              <a:t>Sze</a:t>
            </a:r>
            <a:r>
              <a:rPr lang="en-US" sz="1100" dirty="0" smtClean="0"/>
              <a:t> Y. Set et al. ‘ultrafast Fiber Pulsed Lasers Incorporating carbon </a:t>
            </a:r>
            <a:r>
              <a:rPr lang="en-US" sz="1100" dirty="0" err="1" smtClean="0"/>
              <a:t>nanotubes</a:t>
            </a:r>
            <a:r>
              <a:rPr lang="en-US" sz="1100" dirty="0" smtClean="0"/>
              <a:t>.’ IEEE Quantum Electronics vol. 10, No. 1 (2004)</a:t>
            </a:r>
            <a:endParaRPr lang="en-US" sz="1100" dirty="0"/>
          </a:p>
        </p:txBody>
      </p:sp>
      <p:pic>
        <p:nvPicPr>
          <p:cNvPr id="14" name="Content Placeholder 13" descr="Graph5.em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676400"/>
            <a:ext cx="5473855" cy="4572000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100 MHz Rep. Rate CNFL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57388" y="2568575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white"/>
                </a:solidFill>
              </a:rPr>
              <a:t>WDM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52788" y="2720975"/>
            <a:ext cx="1524000" cy="0"/>
          </a:xfrm>
          <a:prstGeom prst="line">
            <a:avLst/>
          </a:prstGeom>
          <a:ln w="63500">
            <a:solidFill>
              <a:srgbClr val="15931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66988" y="2720975"/>
            <a:ext cx="6858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633788" y="1958975"/>
            <a:ext cx="838200" cy="762000"/>
          </a:xfrm>
          <a:prstGeom prst="ellipse">
            <a:avLst/>
          </a:prstGeom>
          <a:noFill/>
          <a:ln w="63500">
            <a:solidFill>
              <a:srgbClr val="1593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4940300" y="3417887"/>
            <a:ext cx="587376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solidFill>
                  <a:prstClr val="white"/>
                </a:solidFill>
              </a:rPr>
              <a:t>90/10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>
            <a:off x="4319588" y="2720975"/>
            <a:ext cx="914400" cy="914400"/>
          </a:xfrm>
          <a:prstGeom prst="arc">
            <a:avLst>
              <a:gd name="adj1" fmla="val 16200000"/>
              <a:gd name="adj2" fmla="val 727587"/>
            </a:avLst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0160">
                <a:solidFill>
                  <a:srgbClr val="4F81BD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86188" y="4244975"/>
            <a:ext cx="533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319588" y="4397375"/>
            <a:ext cx="4572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400000">
            <a:off x="4319588" y="3482975"/>
            <a:ext cx="914400" cy="914400"/>
          </a:xfrm>
          <a:prstGeom prst="arc">
            <a:avLst>
              <a:gd name="adj1" fmla="val 15524540"/>
              <a:gd name="adj2" fmla="val 0"/>
            </a:avLst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20" name="Straight Arrow Connector 19"/>
          <p:cNvCxnSpPr>
            <a:endCxn id="14" idx="1"/>
          </p:cNvCxnSpPr>
          <p:nvPr/>
        </p:nvCxnSpPr>
        <p:spPr>
          <a:xfrm rot="10800000">
            <a:off x="3786188" y="4397375"/>
            <a:ext cx="457200" cy="15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3" idx="3"/>
          </p:cNvCxnSpPr>
          <p:nvPr/>
        </p:nvCxnSpPr>
        <p:spPr>
          <a:xfrm flipV="1">
            <a:off x="2286000" y="4397375"/>
            <a:ext cx="1500188" cy="22225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1104900" y="2705100"/>
            <a:ext cx="1157288" cy="1798638"/>
          </a:xfrm>
          <a:custGeom>
            <a:avLst/>
            <a:gdLst>
              <a:gd name="connsiteX0" fmla="*/ 830943 w 1157514"/>
              <a:gd name="connsiteY0" fmla="*/ 5443 h 1797957"/>
              <a:gd name="connsiteX1" fmla="*/ 177800 w 1157514"/>
              <a:gd name="connsiteY1" fmla="*/ 48986 h 1797957"/>
              <a:gd name="connsiteX2" fmla="*/ 112485 w 1157514"/>
              <a:gd name="connsiteY2" fmla="*/ 299358 h 1797957"/>
              <a:gd name="connsiteX3" fmla="*/ 90714 w 1157514"/>
              <a:gd name="connsiteY3" fmla="*/ 1562100 h 1797957"/>
              <a:gd name="connsiteX4" fmla="*/ 656771 w 1157514"/>
              <a:gd name="connsiteY4" fmla="*/ 1714500 h 1797957"/>
              <a:gd name="connsiteX5" fmla="*/ 1157514 w 1157514"/>
              <a:gd name="connsiteY5" fmla="*/ 1714500 h 179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514" h="1797957">
                <a:moveTo>
                  <a:pt x="830943" y="5443"/>
                </a:moveTo>
                <a:cubicBezTo>
                  <a:pt x="564243" y="2721"/>
                  <a:pt x="297543" y="0"/>
                  <a:pt x="177800" y="48986"/>
                </a:cubicBezTo>
                <a:cubicBezTo>
                  <a:pt x="58057" y="97972"/>
                  <a:pt x="126999" y="47172"/>
                  <a:pt x="112485" y="299358"/>
                </a:cubicBezTo>
                <a:cubicBezTo>
                  <a:pt x="97971" y="551544"/>
                  <a:pt x="0" y="1326243"/>
                  <a:pt x="90714" y="1562100"/>
                </a:cubicBezTo>
                <a:cubicBezTo>
                  <a:pt x="181428" y="1797957"/>
                  <a:pt x="478971" y="1689100"/>
                  <a:pt x="656771" y="1714500"/>
                </a:cubicBezTo>
                <a:cubicBezTo>
                  <a:pt x="834571" y="1739900"/>
                  <a:pt x="996042" y="1727200"/>
                  <a:pt x="1157514" y="1714500"/>
                </a:cubicBezTo>
              </a:path>
            </a:pathLst>
          </a:cu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Multiply 34"/>
          <p:cNvSpPr/>
          <p:nvPr/>
        </p:nvSpPr>
        <p:spPr>
          <a:xfrm>
            <a:off x="4700588" y="4300538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Multiply 35"/>
          <p:cNvSpPr/>
          <p:nvPr/>
        </p:nvSpPr>
        <p:spPr>
          <a:xfrm>
            <a:off x="3024188" y="4289425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33" name="TextBox 36"/>
          <p:cNvSpPr txBox="1">
            <a:spLocks noChangeArrowheads="1"/>
          </p:cNvSpPr>
          <p:nvPr/>
        </p:nvSpPr>
        <p:spPr bwMode="auto">
          <a:xfrm>
            <a:off x="3667125" y="1600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48 cm</a:t>
            </a:r>
          </a:p>
        </p:txBody>
      </p:sp>
      <p:sp>
        <p:nvSpPr>
          <p:cNvPr id="9234" name="TextBox 38"/>
          <p:cNvSpPr txBox="1">
            <a:spLocks noChangeArrowheads="1"/>
          </p:cNvSpPr>
          <p:nvPr/>
        </p:nvSpPr>
        <p:spPr bwMode="auto">
          <a:xfrm>
            <a:off x="5114925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20 cm</a:t>
            </a:r>
          </a:p>
        </p:txBody>
      </p:sp>
      <p:sp>
        <p:nvSpPr>
          <p:cNvPr id="9235" name="TextBox 39"/>
          <p:cNvSpPr txBox="1">
            <a:spLocks noChangeArrowheads="1"/>
          </p:cNvSpPr>
          <p:nvPr/>
        </p:nvSpPr>
        <p:spPr bwMode="auto">
          <a:xfrm>
            <a:off x="5191125" y="4038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13 cm</a:t>
            </a:r>
          </a:p>
        </p:txBody>
      </p:sp>
      <p:sp>
        <p:nvSpPr>
          <p:cNvPr id="9236" name="TextBox 40"/>
          <p:cNvSpPr txBox="1">
            <a:spLocks noChangeArrowheads="1"/>
          </p:cNvSpPr>
          <p:nvPr/>
        </p:nvSpPr>
        <p:spPr bwMode="auto">
          <a:xfrm>
            <a:off x="4276725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10 cm</a:t>
            </a:r>
          </a:p>
        </p:txBody>
      </p:sp>
      <p:sp>
        <p:nvSpPr>
          <p:cNvPr id="9237" name="TextBox 41"/>
          <p:cNvSpPr txBox="1">
            <a:spLocks noChangeArrowheads="1"/>
          </p:cNvSpPr>
          <p:nvPr/>
        </p:nvSpPr>
        <p:spPr bwMode="auto">
          <a:xfrm>
            <a:off x="2514600" y="2286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15 cm</a:t>
            </a:r>
          </a:p>
        </p:txBody>
      </p:sp>
      <p:sp>
        <p:nvSpPr>
          <p:cNvPr id="43" name="Freeform 42"/>
          <p:cNvSpPr/>
          <p:nvPr/>
        </p:nvSpPr>
        <p:spPr>
          <a:xfrm>
            <a:off x="5286375" y="3790950"/>
            <a:ext cx="1152525" cy="385763"/>
          </a:xfrm>
          <a:custGeom>
            <a:avLst/>
            <a:gdLst>
              <a:gd name="connsiteX0" fmla="*/ 0 w 1152525"/>
              <a:gd name="connsiteY0" fmla="*/ 85725 h 385762"/>
              <a:gd name="connsiteX1" fmla="*/ 771525 w 1152525"/>
              <a:gd name="connsiteY1" fmla="*/ 371475 h 385762"/>
              <a:gd name="connsiteX2" fmla="*/ 1152525 w 1152525"/>
              <a:gd name="connsiteY2" fmla="*/ 0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525" h="385762">
                <a:moveTo>
                  <a:pt x="0" y="85725"/>
                </a:moveTo>
                <a:cubicBezTo>
                  <a:pt x="289719" y="235743"/>
                  <a:pt x="579438" y="385762"/>
                  <a:pt x="771525" y="371475"/>
                </a:cubicBezTo>
                <a:cubicBezTo>
                  <a:pt x="963612" y="357188"/>
                  <a:pt x="1058068" y="178594"/>
                  <a:pt x="1152525" y="0"/>
                </a:cubicBezTo>
              </a:path>
            </a:pathLst>
          </a:cu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00800" y="36576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95/5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15200" y="3124200"/>
            <a:ext cx="609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</a:rPr>
              <a:t>PM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39000" y="42672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OSA</a:t>
            </a:r>
          </a:p>
        </p:txBody>
      </p:sp>
      <p:sp>
        <p:nvSpPr>
          <p:cNvPr id="47" name="Freeform 46"/>
          <p:cNvSpPr/>
          <p:nvPr/>
        </p:nvSpPr>
        <p:spPr>
          <a:xfrm>
            <a:off x="7019925" y="3271838"/>
            <a:ext cx="295275" cy="557212"/>
          </a:xfrm>
          <a:custGeom>
            <a:avLst/>
            <a:gdLst>
              <a:gd name="connsiteX0" fmla="*/ 0 w 295275"/>
              <a:gd name="connsiteY0" fmla="*/ 557212 h 557212"/>
              <a:gd name="connsiteX1" fmla="*/ 142875 w 295275"/>
              <a:gd name="connsiteY1" fmla="*/ 90487 h 557212"/>
              <a:gd name="connsiteX2" fmla="*/ 295275 w 295275"/>
              <a:gd name="connsiteY2" fmla="*/ 14287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" h="557212">
                <a:moveTo>
                  <a:pt x="0" y="557212"/>
                </a:moveTo>
                <a:cubicBezTo>
                  <a:pt x="46831" y="369093"/>
                  <a:pt x="93663" y="180974"/>
                  <a:pt x="142875" y="90487"/>
                </a:cubicBezTo>
                <a:cubicBezTo>
                  <a:pt x="192087" y="0"/>
                  <a:pt x="243681" y="7143"/>
                  <a:pt x="295275" y="14287"/>
                </a:cubicBezTo>
              </a:path>
            </a:pathLst>
          </a:cu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7021513" y="3838575"/>
            <a:ext cx="236537" cy="609600"/>
          </a:xfrm>
          <a:custGeom>
            <a:avLst/>
            <a:gdLst>
              <a:gd name="connsiteX0" fmla="*/ 17462 w 236537"/>
              <a:gd name="connsiteY0" fmla="*/ 0 h 609600"/>
              <a:gd name="connsiteX1" fmla="*/ 36512 w 236537"/>
              <a:gd name="connsiteY1" fmla="*/ 428625 h 609600"/>
              <a:gd name="connsiteX2" fmla="*/ 236537 w 236537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537" h="609600">
                <a:moveTo>
                  <a:pt x="17462" y="0"/>
                </a:moveTo>
                <a:cubicBezTo>
                  <a:pt x="8731" y="163512"/>
                  <a:pt x="0" y="327025"/>
                  <a:pt x="36512" y="428625"/>
                </a:cubicBezTo>
                <a:cubicBezTo>
                  <a:pt x="73024" y="530225"/>
                  <a:pt x="154780" y="569912"/>
                  <a:pt x="236537" y="609600"/>
                </a:cubicBezTo>
              </a:path>
            </a:pathLst>
          </a:cu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244" name="TextBox 48"/>
          <p:cNvSpPr txBox="1">
            <a:spLocks noChangeArrowheads="1"/>
          </p:cNvSpPr>
          <p:nvPr/>
        </p:nvSpPr>
        <p:spPr bwMode="auto">
          <a:xfrm>
            <a:off x="3124200" y="4038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12 cm</a:t>
            </a:r>
          </a:p>
        </p:txBody>
      </p:sp>
      <p:sp>
        <p:nvSpPr>
          <p:cNvPr id="9245" name="TextBox 49"/>
          <p:cNvSpPr txBox="1">
            <a:spLocks noChangeArrowheads="1"/>
          </p:cNvSpPr>
          <p:nvPr/>
        </p:nvSpPr>
        <p:spPr bwMode="auto">
          <a:xfrm>
            <a:off x="2362200" y="4038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16 cm</a:t>
            </a:r>
          </a:p>
        </p:txBody>
      </p:sp>
      <p:sp>
        <p:nvSpPr>
          <p:cNvPr id="51" name="Multiply 50"/>
          <p:cNvSpPr/>
          <p:nvPr/>
        </p:nvSpPr>
        <p:spPr>
          <a:xfrm>
            <a:off x="1066800" y="4038600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81200" y="4343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133600" y="434340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49" name="TextBox 55"/>
          <p:cNvSpPr txBox="1">
            <a:spLocks noChangeArrowheads="1"/>
          </p:cNvSpPr>
          <p:nvPr/>
        </p:nvSpPr>
        <p:spPr bwMode="auto">
          <a:xfrm>
            <a:off x="990600" y="4419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19 cm</a:t>
            </a:r>
          </a:p>
        </p:txBody>
      </p:sp>
      <p:sp>
        <p:nvSpPr>
          <p:cNvPr id="9250" name="TextBox 56"/>
          <p:cNvSpPr txBox="1">
            <a:spLocks noChangeArrowheads="1"/>
          </p:cNvSpPr>
          <p:nvPr/>
        </p:nvSpPr>
        <p:spPr bwMode="auto">
          <a:xfrm>
            <a:off x="1219200" y="3200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40 cm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086600" y="5257800"/>
            <a:ext cx="685800" cy="0"/>
          </a:xfrm>
          <a:prstGeom prst="line">
            <a:avLst/>
          </a:prstGeom>
          <a:ln w="63500">
            <a:solidFill>
              <a:srgbClr val="15931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86600" y="5562600"/>
            <a:ext cx="685800" cy="0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086600" y="5867400"/>
            <a:ext cx="685800" cy="0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254" name="TextBox 60"/>
          <p:cNvSpPr txBox="1">
            <a:spLocks noChangeArrowheads="1"/>
          </p:cNvSpPr>
          <p:nvPr/>
        </p:nvSpPr>
        <p:spPr bwMode="auto">
          <a:xfrm>
            <a:off x="7848600" y="50673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EDF</a:t>
            </a:r>
          </a:p>
        </p:txBody>
      </p:sp>
      <p:sp>
        <p:nvSpPr>
          <p:cNvPr id="9255" name="TextBox 61"/>
          <p:cNvSpPr txBox="1">
            <a:spLocks noChangeArrowheads="1"/>
          </p:cNvSpPr>
          <p:nvPr/>
        </p:nvSpPr>
        <p:spPr bwMode="auto">
          <a:xfrm>
            <a:off x="7848600" y="5381625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SMF</a:t>
            </a:r>
          </a:p>
        </p:txBody>
      </p:sp>
      <p:sp>
        <p:nvSpPr>
          <p:cNvPr id="9256" name="TextBox 62"/>
          <p:cNvSpPr txBox="1">
            <a:spLocks noChangeArrowheads="1"/>
          </p:cNvSpPr>
          <p:nvPr/>
        </p:nvSpPr>
        <p:spPr bwMode="auto">
          <a:xfrm>
            <a:off x="7848600" y="56959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HI 1060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2209800" y="3962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58" name="TextBox 65"/>
          <p:cNvSpPr txBox="1">
            <a:spLocks noChangeArrowheads="1"/>
          </p:cNvSpPr>
          <p:nvPr/>
        </p:nvSpPr>
        <p:spPr bwMode="auto">
          <a:xfrm>
            <a:off x="2209800" y="36576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CNs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667000" y="16764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LD </a:t>
            </a:r>
          </a:p>
        </p:txBody>
      </p:sp>
      <p:sp>
        <p:nvSpPr>
          <p:cNvPr id="68" name="Freeform 67"/>
          <p:cNvSpPr/>
          <p:nvPr/>
        </p:nvSpPr>
        <p:spPr>
          <a:xfrm>
            <a:off x="2378075" y="1862138"/>
            <a:ext cx="288925" cy="827087"/>
          </a:xfrm>
          <a:custGeom>
            <a:avLst/>
            <a:gdLst>
              <a:gd name="connsiteX0" fmla="*/ 288472 w 288472"/>
              <a:gd name="connsiteY0" fmla="*/ 0 h 827314"/>
              <a:gd name="connsiteX1" fmla="*/ 16329 w 288472"/>
              <a:gd name="connsiteY1" fmla="*/ 413657 h 827314"/>
              <a:gd name="connsiteX2" fmla="*/ 190501 w 288472"/>
              <a:gd name="connsiteY2" fmla="*/ 718457 h 827314"/>
              <a:gd name="connsiteX3" fmla="*/ 201386 w 288472"/>
              <a:gd name="connsiteY3" fmla="*/ 827314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472" h="827314">
                <a:moveTo>
                  <a:pt x="288472" y="0"/>
                </a:moveTo>
                <a:cubicBezTo>
                  <a:pt x="160565" y="146957"/>
                  <a:pt x="32658" y="293914"/>
                  <a:pt x="16329" y="413657"/>
                </a:cubicBezTo>
                <a:cubicBezTo>
                  <a:pt x="0" y="533400"/>
                  <a:pt x="159658" y="649514"/>
                  <a:pt x="190501" y="718457"/>
                </a:cubicBezTo>
                <a:cubicBezTo>
                  <a:pt x="221344" y="787400"/>
                  <a:pt x="211365" y="807357"/>
                  <a:pt x="201386" y="827314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of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Easily mode locked</a:t>
            </a:r>
          </a:p>
          <a:p>
            <a:endParaRPr lang="en-US" dirty="0" smtClean="0"/>
          </a:p>
          <a:p>
            <a:r>
              <a:rPr lang="en-US" dirty="0" smtClean="0"/>
              <a:t>Durable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Short cavity length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Light weight/portable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 Rep. Rate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equation.bmp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1800" y="5257800"/>
            <a:ext cx="1228572" cy="447619"/>
          </a:xfrm>
          <a:prstGeom prst="rect">
            <a:avLst/>
          </a:prstGeom>
        </p:spPr>
      </p:pic>
      <p:pic>
        <p:nvPicPr>
          <p:cNvPr id="5122" name="Picture 2" descr="http://www.phys.ksu.edu/personal/schulerj/laser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543424" cy="3286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2197</TotalTime>
  <Words>323</Words>
  <Application>Microsoft Office PowerPoint</Application>
  <PresentationFormat>On-screen Show (4:3)</PresentationFormat>
  <Paragraphs>87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Dynamic High Repetition Rate Carbon Nanotube Fiber Laser Frequency Comb</vt:lpstr>
      <vt:lpstr>Outline</vt:lpstr>
      <vt:lpstr>Frequency Comb</vt:lpstr>
      <vt:lpstr>Frequency Comb Metrology</vt:lpstr>
      <vt:lpstr>Saturable Absorption</vt:lpstr>
      <vt:lpstr>Damage Threshold of Carbon Nanotubes</vt:lpstr>
      <vt:lpstr>Wavelength Dependent Absorption</vt:lpstr>
      <vt:lpstr>100 MHz Rep. Rate CNFL</vt:lpstr>
      <vt:lpstr>Advantages of this</vt:lpstr>
      <vt:lpstr>Piezoelectric Transducer</vt:lpstr>
      <vt:lpstr>High Dynamic Rep. Rate Laser Design</vt:lpstr>
      <vt:lpstr>Dynamic Rep. Rate Calculation</vt:lpstr>
      <vt:lpstr>Recap</vt:lpstr>
      <vt:lpstr>Thank You!</vt:lpstr>
    </vt:vector>
  </TitlesOfParts>
  <Company>Rose-Hulman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Tyler D McKean</dc:creator>
  <cp:lastModifiedBy>phys</cp:lastModifiedBy>
  <cp:revision>174</cp:revision>
  <dcterms:created xsi:type="dcterms:W3CDTF">2009-07-22T14:55:32Z</dcterms:created>
  <dcterms:modified xsi:type="dcterms:W3CDTF">2009-07-27T21:54:58Z</dcterms:modified>
</cp:coreProperties>
</file>