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0" r:id="rId3"/>
    <p:sldId id="257" r:id="rId4"/>
    <p:sldId id="267" r:id="rId5"/>
    <p:sldId id="259" r:id="rId6"/>
    <p:sldId id="258" r:id="rId7"/>
    <p:sldId id="271" r:id="rId8"/>
    <p:sldId id="282" r:id="rId9"/>
    <p:sldId id="266" r:id="rId10"/>
    <p:sldId id="275" r:id="rId11"/>
    <p:sldId id="265" r:id="rId12"/>
    <p:sldId id="264" r:id="rId13"/>
    <p:sldId id="270" r:id="rId14"/>
    <p:sldId id="261" r:id="rId15"/>
    <p:sldId id="268" r:id="rId16"/>
    <p:sldId id="263" r:id="rId17"/>
    <p:sldId id="269" r:id="rId18"/>
    <p:sldId id="283" r:id="rId19"/>
    <p:sldId id="262" r:id="rId20"/>
    <p:sldId id="274" r:id="rId21"/>
    <p:sldId id="278" r:id="rId22"/>
    <p:sldId id="281" r:id="rId23"/>
    <p:sldId id="272" r:id="rId24"/>
    <p:sldId id="276" r:id="rId25"/>
    <p:sldId id="280" r:id="rId26"/>
    <p:sldId id="27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xperiment\Gold%20nanoparticles%20varying%20concentr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heory\Au%20layer%20July%202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tx>
            <c:v>Re </c:v>
          </c:tx>
          <c:xVal>
            <c:numRef>
              <c:f>Sheet2!$A$2:$A$6</c:f>
              <c:numCache>
                <c:formatCode>0.00</c:formatCode>
                <c:ptCount val="5"/>
                <c:pt idx="0">
                  <c:v>0</c:v>
                </c:pt>
                <c:pt idx="1">
                  <c:v>0.2</c:v>
                </c:pt>
                <c:pt idx="2">
                  <c:v>0.33333333333333331</c:v>
                </c:pt>
                <c:pt idx="3">
                  <c:v>0.42857142857142855</c:v>
                </c:pt>
                <c:pt idx="4">
                  <c:v>0.5</c:v>
                </c:pt>
              </c:numCache>
            </c:numRef>
          </c:xVal>
          <c:yVal>
            <c:numRef>
              <c:f>Sheet2!$B$2:$B$6</c:f>
              <c:numCache>
                <c:formatCode>General</c:formatCode>
                <c:ptCount val="5"/>
                <c:pt idx="0">
                  <c:v>1.4738599999999999E-2</c:v>
                </c:pt>
                <c:pt idx="1">
                  <c:v>8.2402599999999993E-3</c:v>
                </c:pt>
                <c:pt idx="2">
                  <c:v>4.6348600000000002E-3</c:v>
                </c:pt>
                <c:pt idx="3">
                  <c:v>5.1763499999999997E-3</c:v>
                </c:pt>
                <c:pt idx="4">
                  <c:v>1.4794000000000001E-3</c:v>
                </c:pt>
              </c:numCache>
            </c:numRef>
          </c:yVal>
        </c:ser>
        <c:ser>
          <c:idx val="1"/>
          <c:order val="1"/>
          <c:tx>
            <c:v>Im</c:v>
          </c:tx>
          <c:xVal>
            <c:numRef>
              <c:f>Sheet2!$A$2:$A$6</c:f>
              <c:numCache>
                <c:formatCode>0.00</c:formatCode>
                <c:ptCount val="5"/>
                <c:pt idx="0">
                  <c:v>0</c:v>
                </c:pt>
                <c:pt idx="1">
                  <c:v>0.2</c:v>
                </c:pt>
                <c:pt idx="2">
                  <c:v>0.33333333333333331</c:v>
                </c:pt>
                <c:pt idx="3">
                  <c:v>0.42857142857142855</c:v>
                </c:pt>
                <c:pt idx="4">
                  <c:v>0.5</c:v>
                </c:pt>
              </c:numCache>
            </c:numRef>
          </c:xVal>
          <c:yVal>
            <c:numRef>
              <c:f>Sheet2!$C$2:$C$6</c:f>
              <c:numCache>
                <c:formatCode>General</c:formatCode>
                <c:ptCount val="5"/>
                <c:pt idx="0">
                  <c:v>4.7993100000000002E-3</c:v>
                </c:pt>
                <c:pt idx="1">
                  <c:v>2.0982000000000002E-3</c:v>
                </c:pt>
                <c:pt idx="2">
                  <c:v>7.6466100000000003E-4</c:v>
                </c:pt>
                <c:pt idx="3">
                  <c:v>9.1585500000000003E-4</c:v>
                </c:pt>
                <c:pt idx="4">
                  <c:v>-3.9757300000000002E-4</c:v>
                </c:pt>
              </c:numCache>
            </c:numRef>
          </c:yVal>
        </c:ser>
        <c:axId val="89878912"/>
        <c:axId val="89881984"/>
      </c:scatterChart>
      <c:valAx>
        <c:axId val="898789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en-US">
                    <a:solidFill>
                      <a:schemeClr val="bg1"/>
                    </a:solidFill>
                  </a:rPr>
                  <a:t>Concentration</a:t>
                </a:r>
              </a:p>
            </c:rich>
          </c:tx>
          <c:layout/>
        </c:title>
        <c:numFmt formatCode="0.00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89881984"/>
        <c:crosses val="autoZero"/>
        <c:crossBetween val="midCat"/>
      </c:valAx>
      <c:valAx>
        <c:axId val="89881984"/>
        <c:scaling>
          <c:orientation val="minMax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en-US">
                    <a:solidFill>
                      <a:schemeClr val="bg1"/>
                    </a:solidFill>
                  </a:rPr>
                  <a:t>Rho</a:t>
                </a:r>
              </a:p>
            </c:rich>
          </c:tx>
          <c:layout/>
        </c:title>
        <c:numFmt formatCode="General" sourceLinked="1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89878912"/>
        <c:crosses val="autoZero"/>
        <c:crossBetween val="midCat"/>
      </c:valAx>
      <c:spPr>
        <a:ln>
          <a:solidFill>
            <a:schemeClr val="bg1"/>
          </a:solidFill>
        </a:ln>
      </c:spPr>
    </c:plotArea>
    <c:legend>
      <c:legendPos val="r"/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46715383966535468"/>
          <c:y val="2.8268551236749102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6.6910055160402368E-2"/>
          <c:y val="0.12544169611307421"/>
          <c:w val="0.78223937214797667"/>
          <c:h val="0.78798586572438167"/>
        </c:manualLayout>
      </c:layout>
      <c:scatterChart>
        <c:scatterStyle val="smoothMarker"/>
        <c:ser>
          <c:idx val="0"/>
          <c:order val="0"/>
          <c:tx>
            <c:v>Re vs Im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Sheet2!$G$25:$G$125</c:f>
              <c:numCache>
                <c:formatCode>General</c:formatCode>
                <c:ptCount val="101"/>
                <c:pt idx="0">
                  <c:v>0.17527826999999999</c:v>
                </c:pt>
                <c:pt idx="1">
                  <c:v>2.2400000000000198E-4</c:v>
                </c:pt>
                <c:pt idx="2">
                  <c:v>-9.2210999999999987E-2</c:v>
                </c:pt>
                <c:pt idx="3">
                  <c:v>-0.126004</c:v>
                </c:pt>
                <c:pt idx="4">
                  <c:v>-0.14113100000000001</c:v>
                </c:pt>
                <c:pt idx="5">
                  <c:v>-0.14915499999999998</c:v>
                </c:pt>
                <c:pt idx="6">
                  <c:v>-0.15395399999999998</c:v>
                </c:pt>
                <c:pt idx="7">
                  <c:v>-0.15708700000000003</c:v>
                </c:pt>
                <c:pt idx="8">
                  <c:v>-0.159271</c:v>
                </c:pt>
                <c:pt idx="9">
                  <c:v>-0.16087600000000002</c:v>
                </c:pt>
                <c:pt idx="10">
                  <c:v>-0.16210600000000003</c:v>
                </c:pt>
                <c:pt idx="11">
                  <c:v>-0.163082</c:v>
                </c:pt>
                <c:pt idx="12">
                  <c:v>-0.16388000000000003</c:v>
                </c:pt>
                <c:pt idx="13">
                  <c:v>-0.164549</c:v>
                </c:pt>
                <c:pt idx="14">
                  <c:v>-0.16512199999999999</c:v>
                </c:pt>
                <c:pt idx="15">
                  <c:v>-0.16562399999999999</c:v>
                </c:pt>
                <c:pt idx="16">
                  <c:v>-0.16606900000000002</c:v>
                </c:pt>
                <c:pt idx="17">
                  <c:v>-0.16647099999999998</c:v>
                </c:pt>
                <c:pt idx="18">
                  <c:v>-0.16683900000000002</c:v>
                </c:pt>
                <c:pt idx="19">
                  <c:v>-0.16717900000000002</c:v>
                </c:pt>
                <c:pt idx="20">
                  <c:v>-0.16749700000000001</c:v>
                </c:pt>
                <c:pt idx="21">
                  <c:v>-0.167796</c:v>
                </c:pt>
                <c:pt idx="22">
                  <c:v>-0.16808099999999998</c:v>
                </c:pt>
                <c:pt idx="23">
                  <c:v>-0.16835300000000003</c:v>
                </c:pt>
                <c:pt idx="24">
                  <c:v>-0.16861500000000001</c:v>
                </c:pt>
                <c:pt idx="25">
                  <c:v>-0.16886899999999999</c:v>
                </c:pt>
                <c:pt idx="26">
                  <c:v>-0.16911599999999999</c:v>
                </c:pt>
                <c:pt idx="27">
                  <c:v>-0.16935699999999998</c:v>
                </c:pt>
                <c:pt idx="28">
                  <c:v>-0.16959299999999999</c:v>
                </c:pt>
                <c:pt idx="29">
                  <c:v>-0.16982600000000003</c:v>
                </c:pt>
                <c:pt idx="30">
                  <c:v>-0.17005500000000001</c:v>
                </c:pt>
                <c:pt idx="31">
                  <c:v>-0.17028100000000002</c:v>
                </c:pt>
                <c:pt idx="32">
                  <c:v>-0.17050500000000002</c:v>
                </c:pt>
                <c:pt idx="33">
                  <c:v>-0.17072799999999999</c:v>
                </c:pt>
                <c:pt idx="34">
                  <c:v>-0.17094900000000002</c:v>
                </c:pt>
                <c:pt idx="35">
                  <c:v>-0.17116900000000002</c:v>
                </c:pt>
                <c:pt idx="36">
                  <c:v>-0.17138799999999998</c:v>
                </c:pt>
                <c:pt idx="37">
                  <c:v>-0.17160700000000001</c:v>
                </c:pt>
                <c:pt idx="38">
                  <c:v>-0.17182500000000001</c:v>
                </c:pt>
                <c:pt idx="39">
                  <c:v>-0.172043</c:v>
                </c:pt>
                <c:pt idx="40">
                  <c:v>-0.17226200000000003</c:v>
                </c:pt>
                <c:pt idx="41">
                  <c:v>-0.172481</c:v>
                </c:pt>
                <c:pt idx="42">
                  <c:v>-0.17270000000000002</c:v>
                </c:pt>
                <c:pt idx="43">
                  <c:v>-0.17291899999999999</c:v>
                </c:pt>
                <c:pt idx="44">
                  <c:v>-0.17313899999999999</c:v>
                </c:pt>
                <c:pt idx="45">
                  <c:v>-0.17336000000000001</c:v>
                </c:pt>
                <c:pt idx="46">
                  <c:v>-0.17358099999999999</c:v>
                </c:pt>
                <c:pt idx="47">
                  <c:v>-0.17380299999999999</c:v>
                </c:pt>
                <c:pt idx="48">
                  <c:v>-0.17402600000000001</c:v>
                </c:pt>
                <c:pt idx="49">
                  <c:v>-0.17425000000000002</c:v>
                </c:pt>
                <c:pt idx="50">
                  <c:v>-0.17447400000000002</c:v>
                </c:pt>
                <c:pt idx="51">
                  <c:v>-0.17470000000000002</c:v>
                </c:pt>
                <c:pt idx="52">
                  <c:v>-0.174927</c:v>
                </c:pt>
                <c:pt idx="53">
                  <c:v>-0.17515500000000001</c:v>
                </c:pt>
                <c:pt idx="54">
                  <c:v>-0.17538300000000001</c:v>
                </c:pt>
                <c:pt idx="55">
                  <c:v>-0.17561300000000002</c:v>
                </c:pt>
                <c:pt idx="56">
                  <c:v>-0.175844</c:v>
                </c:pt>
                <c:pt idx="57">
                  <c:v>-0.17607600000000001</c:v>
                </c:pt>
                <c:pt idx="58">
                  <c:v>-0.17631000000000002</c:v>
                </c:pt>
                <c:pt idx="59">
                  <c:v>-0.17654400000000003</c:v>
                </c:pt>
                <c:pt idx="60">
                  <c:v>-0.17677999999999999</c:v>
                </c:pt>
                <c:pt idx="61">
                  <c:v>-0.17701600000000001</c:v>
                </c:pt>
                <c:pt idx="62">
                  <c:v>-0.17725400000000002</c:v>
                </c:pt>
                <c:pt idx="63">
                  <c:v>-0.17749300000000001</c:v>
                </c:pt>
                <c:pt idx="64">
                  <c:v>-0.17773300000000003</c:v>
                </c:pt>
                <c:pt idx="65">
                  <c:v>-0.17797499999999999</c:v>
                </c:pt>
                <c:pt idx="66">
                  <c:v>-0.17821700000000001</c:v>
                </c:pt>
                <c:pt idx="67">
                  <c:v>-0.17846099999999998</c:v>
                </c:pt>
                <c:pt idx="68">
                  <c:v>-0.17870600000000003</c:v>
                </c:pt>
                <c:pt idx="69">
                  <c:v>-0.178952</c:v>
                </c:pt>
                <c:pt idx="70">
                  <c:v>-0.179199</c:v>
                </c:pt>
                <c:pt idx="71">
                  <c:v>-0.17944700000000002</c:v>
                </c:pt>
                <c:pt idx="72">
                  <c:v>-0.17969600000000002</c:v>
                </c:pt>
                <c:pt idx="73">
                  <c:v>-0.17994700000000002</c:v>
                </c:pt>
                <c:pt idx="74">
                  <c:v>-0.180199</c:v>
                </c:pt>
                <c:pt idx="75">
                  <c:v>-0.18045100000000003</c:v>
                </c:pt>
                <c:pt idx="76">
                  <c:v>-0.180705</c:v>
                </c:pt>
                <c:pt idx="77">
                  <c:v>-0.18096000000000001</c:v>
                </c:pt>
                <c:pt idx="78">
                  <c:v>-0.18121599999999999</c:v>
                </c:pt>
                <c:pt idx="79">
                  <c:v>-0.181473</c:v>
                </c:pt>
                <c:pt idx="80">
                  <c:v>-0.18173100000000003</c:v>
                </c:pt>
                <c:pt idx="81">
                  <c:v>-0.18198999999999999</c:v>
                </c:pt>
                <c:pt idx="82">
                  <c:v>-0.182251</c:v>
                </c:pt>
                <c:pt idx="83">
                  <c:v>-0.18251200000000001</c:v>
                </c:pt>
                <c:pt idx="84">
                  <c:v>-0.18277399999999999</c:v>
                </c:pt>
                <c:pt idx="85">
                  <c:v>-0.18303700000000001</c:v>
                </c:pt>
                <c:pt idx="86">
                  <c:v>-0.18330099999999999</c:v>
                </c:pt>
                <c:pt idx="87">
                  <c:v>-0.18356600000000001</c:v>
                </c:pt>
                <c:pt idx="88">
                  <c:v>-0.183832</c:v>
                </c:pt>
                <c:pt idx="89">
                  <c:v>-0.18409900000000001</c:v>
                </c:pt>
                <c:pt idx="90">
                  <c:v>-0.184367</c:v>
                </c:pt>
                <c:pt idx="91">
                  <c:v>-0.18463600000000002</c:v>
                </c:pt>
                <c:pt idx="92">
                  <c:v>-0.18490499999999999</c:v>
                </c:pt>
                <c:pt idx="93">
                  <c:v>-0.18517600000000001</c:v>
                </c:pt>
                <c:pt idx="94">
                  <c:v>-0.18544700000000003</c:v>
                </c:pt>
                <c:pt idx="95">
                  <c:v>-0.18571900000000002</c:v>
                </c:pt>
                <c:pt idx="96">
                  <c:v>-0.18599199999999999</c:v>
                </c:pt>
                <c:pt idx="97">
                  <c:v>-0.18626599999999999</c:v>
                </c:pt>
                <c:pt idx="98">
                  <c:v>-0.18654100000000001</c:v>
                </c:pt>
                <c:pt idx="99">
                  <c:v>-0.18681599999999998</c:v>
                </c:pt>
                <c:pt idx="100">
                  <c:v>-0.18709199999999998</c:v>
                </c:pt>
              </c:numCache>
            </c:numRef>
          </c:xVal>
          <c:yVal>
            <c:numRef>
              <c:f>Sheet2!$H$25:$H$125</c:f>
              <c:numCache>
                <c:formatCode>0.00E+00</c:formatCode>
                <c:ptCount val="101"/>
                <c:pt idx="0">
                  <c:v>3.99999999999993E-2</c:v>
                </c:pt>
                <c:pt idx="1">
                  <c:v>-0.11568199999999998</c:v>
                </c:pt>
                <c:pt idx="2">
                  <c:v>-8.6974999999999997E-2</c:v>
                </c:pt>
                <c:pt idx="3">
                  <c:v>-5.6365599999999995E-2</c:v>
                </c:pt>
                <c:pt idx="4">
                  <c:v>-3.5765600000000002E-2</c:v>
                </c:pt>
                <c:pt idx="5">
                  <c:v>-2.1833399999999996E-2</c:v>
                </c:pt>
                <c:pt idx="6">
                  <c:v>-1.2021299999999999E-2</c:v>
                </c:pt>
                <c:pt idx="7">
                  <c:v>-4.8453999999999997E-3</c:v>
                </c:pt>
                <c:pt idx="8">
                  <c:v>5.6540000000000062E-4</c:v>
                </c:pt>
                <c:pt idx="9">
                  <c:v>4.7446000000000016E-3</c:v>
                </c:pt>
                <c:pt idx="10">
                  <c:v>8.0336000000000019E-3</c:v>
                </c:pt>
                <c:pt idx="11">
                  <c:v>1.0659999999999999E-2</c:v>
                </c:pt>
                <c:pt idx="12">
                  <c:v>1.27805E-2</c:v>
                </c:pt>
                <c:pt idx="13">
                  <c:v>1.4506600000000001E-2</c:v>
                </c:pt>
                <c:pt idx="14">
                  <c:v>1.5919800000000001E-2</c:v>
                </c:pt>
                <c:pt idx="15">
                  <c:v>1.7080400000000003E-2</c:v>
                </c:pt>
                <c:pt idx="16">
                  <c:v>1.8034600000000001E-2</c:v>
                </c:pt>
                <c:pt idx="17">
                  <c:v>1.8818100000000001E-2</c:v>
                </c:pt>
                <c:pt idx="18">
                  <c:v>1.9458700000000002E-2</c:v>
                </c:pt>
                <c:pt idx="19">
                  <c:v>1.9978900000000001E-2</c:v>
                </c:pt>
                <c:pt idx="20">
                  <c:v>2.0396500000000001E-2</c:v>
                </c:pt>
                <c:pt idx="21">
                  <c:v>2.07263E-2</c:v>
                </c:pt>
                <c:pt idx="22">
                  <c:v>2.0980100000000002E-2</c:v>
                </c:pt>
                <c:pt idx="23">
                  <c:v>2.1167999999999999E-2</c:v>
                </c:pt>
                <c:pt idx="24">
                  <c:v>2.1298500000000001E-2</c:v>
                </c:pt>
                <c:pt idx="25">
                  <c:v>2.1378500000000002E-2</c:v>
                </c:pt>
                <c:pt idx="26">
                  <c:v>2.1414000000000002E-2</c:v>
                </c:pt>
                <c:pt idx="27">
                  <c:v>2.1410200000000001E-2</c:v>
                </c:pt>
                <c:pt idx="28">
                  <c:v>2.1371600000000001E-2</c:v>
                </c:pt>
                <c:pt idx="29">
                  <c:v>2.1301799999999999E-2</c:v>
                </c:pt>
                <c:pt idx="30">
                  <c:v>2.1204300000000002E-2</c:v>
                </c:pt>
                <c:pt idx="31">
                  <c:v>2.1081900000000001E-2</c:v>
                </c:pt>
                <c:pt idx="32">
                  <c:v>2.0937300000000002E-2</c:v>
                </c:pt>
                <c:pt idx="33">
                  <c:v>2.0772499999999999E-2</c:v>
                </c:pt>
                <c:pt idx="34">
                  <c:v>2.0589700000000002E-2</c:v>
                </c:pt>
                <c:pt idx="35">
                  <c:v>2.0390600000000002E-2</c:v>
                </c:pt>
                <c:pt idx="36">
                  <c:v>2.0176700000000002E-2</c:v>
                </c:pt>
                <c:pt idx="37">
                  <c:v>1.9949500000000002E-2</c:v>
                </c:pt>
                <c:pt idx="38">
                  <c:v>1.97103E-2</c:v>
                </c:pt>
                <c:pt idx="39">
                  <c:v>1.9460100000000001E-2</c:v>
                </c:pt>
                <c:pt idx="40">
                  <c:v>1.9200000000000002E-2</c:v>
                </c:pt>
                <c:pt idx="41">
                  <c:v>1.8931E-2</c:v>
                </c:pt>
                <c:pt idx="42">
                  <c:v>1.8653900000000001E-2</c:v>
                </c:pt>
                <c:pt idx="43">
                  <c:v>1.8369400000000001E-2</c:v>
                </c:pt>
                <c:pt idx="44">
                  <c:v>1.8078199999999999E-2</c:v>
                </c:pt>
                <c:pt idx="45">
                  <c:v>1.7781100000000001E-2</c:v>
                </c:pt>
                <c:pt idx="46">
                  <c:v>1.74786E-2</c:v>
                </c:pt>
                <c:pt idx="47">
                  <c:v>1.7171100000000002E-2</c:v>
                </c:pt>
                <c:pt idx="48">
                  <c:v>1.6859300000000001E-2</c:v>
                </c:pt>
                <c:pt idx="49">
                  <c:v>1.6543600000000002E-2</c:v>
                </c:pt>
                <c:pt idx="50">
                  <c:v>1.62244E-2</c:v>
                </c:pt>
                <c:pt idx="51">
                  <c:v>1.5901999999999999E-2</c:v>
                </c:pt>
                <c:pt idx="52">
                  <c:v>1.5576900000000001E-2</c:v>
                </c:pt>
                <c:pt idx="53">
                  <c:v>1.5249499999999999E-2</c:v>
                </c:pt>
                <c:pt idx="54">
                  <c:v>1.49199E-2</c:v>
                </c:pt>
                <c:pt idx="55">
                  <c:v>1.4588500000000001E-2</c:v>
                </c:pt>
                <c:pt idx="56">
                  <c:v>1.42556E-2</c:v>
                </c:pt>
                <c:pt idx="57">
                  <c:v>1.39215E-2</c:v>
                </c:pt>
                <c:pt idx="58">
                  <c:v>1.35862E-2</c:v>
                </c:pt>
                <c:pt idx="59">
                  <c:v>1.32502E-2</c:v>
                </c:pt>
                <c:pt idx="60">
                  <c:v>1.2913600000000001E-2</c:v>
                </c:pt>
                <c:pt idx="61">
                  <c:v>1.25766E-2</c:v>
                </c:pt>
                <c:pt idx="62">
                  <c:v>1.2239300000000002E-2</c:v>
                </c:pt>
                <c:pt idx="63">
                  <c:v>1.1901999999999999E-2</c:v>
                </c:pt>
                <c:pt idx="64">
                  <c:v>1.15648E-2</c:v>
                </c:pt>
                <c:pt idx="65">
                  <c:v>1.1227900000000002E-2</c:v>
                </c:pt>
                <c:pt idx="66">
                  <c:v>1.0891400000000002E-2</c:v>
                </c:pt>
                <c:pt idx="67">
                  <c:v>1.05554E-2</c:v>
                </c:pt>
                <c:pt idx="68">
                  <c:v>1.0220099999999999E-2</c:v>
                </c:pt>
                <c:pt idx="69">
                  <c:v>9.8856000000000013E-3</c:v>
                </c:pt>
                <c:pt idx="70">
                  <c:v>9.5521000000000009E-3</c:v>
                </c:pt>
                <c:pt idx="71">
                  <c:v>9.219500000000002E-3</c:v>
                </c:pt>
                <c:pt idx="72">
                  <c:v>8.8880999999999995E-3</c:v>
                </c:pt>
                <c:pt idx="73">
                  <c:v>8.5579000000000002E-3</c:v>
                </c:pt>
                <c:pt idx="74">
                  <c:v>8.2291000000000031E-3</c:v>
                </c:pt>
                <c:pt idx="75">
                  <c:v>7.9016000000000017E-3</c:v>
                </c:pt>
                <c:pt idx="76">
                  <c:v>7.5756999999999977E-3</c:v>
                </c:pt>
                <c:pt idx="77">
                  <c:v>7.2513999999999981E-3</c:v>
                </c:pt>
                <c:pt idx="78">
                  <c:v>6.9287000000000029E-3</c:v>
                </c:pt>
                <c:pt idx="79">
                  <c:v>6.6077000000000011E-3</c:v>
                </c:pt>
                <c:pt idx="80">
                  <c:v>6.2885000000000024E-3</c:v>
                </c:pt>
                <c:pt idx="81">
                  <c:v>5.9712999999999988E-3</c:v>
                </c:pt>
                <c:pt idx="82">
                  <c:v>5.6558999999999984E-3</c:v>
                </c:pt>
                <c:pt idx="83">
                  <c:v>5.3426000000000029E-3</c:v>
                </c:pt>
                <c:pt idx="84">
                  <c:v>5.0311999999999996E-3</c:v>
                </c:pt>
                <c:pt idx="85">
                  <c:v>4.722000000000004E-3</c:v>
                </c:pt>
                <c:pt idx="86">
                  <c:v>4.4150000000000023E-3</c:v>
                </c:pt>
                <c:pt idx="87">
                  <c:v>4.1102000000000014E-3</c:v>
                </c:pt>
                <c:pt idx="88">
                  <c:v>3.8076000000000013E-3</c:v>
                </c:pt>
                <c:pt idx="89">
                  <c:v>3.5074000000000008E-3</c:v>
                </c:pt>
                <c:pt idx="90">
                  <c:v>3.209500000000004E-3</c:v>
                </c:pt>
                <c:pt idx="91">
                  <c:v>2.913900000000004E-3</c:v>
                </c:pt>
                <c:pt idx="92">
                  <c:v>2.6209000000000024E-3</c:v>
                </c:pt>
                <c:pt idx="93">
                  <c:v>2.3301999999999976E-3</c:v>
                </c:pt>
                <c:pt idx="94">
                  <c:v>2.0420999999999981E-3</c:v>
                </c:pt>
                <c:pt idx="95">
                  <c:v>1.756600000000004E-3</c:v>
                </c:pt>
                <c:pt idx="96">
                  <c:v>1.4735999999999985E-3</c:v>
                </c:pt>
                <c:pt idx="97">
                  <c:v>1.1931999999999984E-3</c:v>
                </c:pt>
                <c:pt idx="98">
                  <c:v>9.1549999999999965E-4</c:v>
                </c:pt>
                <c:pt idx="99">
                  <c:v>6.403999999999993E-4</c:v>
                </c:pt>
                <c:pt idx="100">
                  <c:v>3.6810000000000315E-4</c:v>
                </c:pt>
              </c:numCache>
            </c:numRef>
          </c:yVal>
          <c:smooth val="1"/>
        </c:ser>
        <c:axId val="77904128"/>
        <c:axId val="80112256"/>
      </c:scatterChart>
      <c:valAx>
        <c:axId val="779041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Re</a:t>
                </a:r>
              </a:p>
            </c:rich>
          </c:tx>
          <c:layout>
            <c:manualLayout>
              <c:xMode val="edge"/>
              <c:yMode val="edge"/>
              <c:x val="0.44525600343104121"/>
              <c:y val="0.9328621908127204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112256"/>
        <c:crosses val="autoZero"/>
        <c:crossBetween val="midCat"/>
      </c:valAx>
      <c:valAx>
        <c:axId val="8011225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Im</a:t>
                </a:r>
              </a:p>
            </c:rich>
          </c:tx>
          <c:layout>
            <c:manualLayout>
              <c:xMode val="edge"/>
              <c:yMode val="edge"/>
              <c:x val="1.9464743319389789E-2"/>
              <c:y val="0.50176678445229639"/>
            </c:manualLayout>
          </c:layout>
          <c:spPr>
            <a:noFill/>
            <a:ln w="25400">
              <a:noFill/>
            </a:ln>
          </c:spPr>
        </c:title>
        <c:numFmt formatCode="0.0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0412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819961816598495"/>
          <c:y val="0.5"/>
          <c:w val="0.10827263471410567"/>
          <c:h val="3.8869257950530041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6A8B62B-0B64-4759-9248-DDB3339DC101}" type="datetimeFigureOut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C4E37C-5A0F-4742-8C35-B5863A857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E37C-5A0F-4742-8C35-B5863A8573F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48D8E-5C52-450B-9108-D4D0F7576093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B0538-C852-472F-991A-87334E602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99E1-A6B2-4FF4-8408-DA55F49C525B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D5F51-5822-4589-8D77-6C2FF3B7C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33061-E978-47D5-B4C4-33165870700C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F819-158C-4B69-B45E-531D64D16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27F43-D03E-49DB-9848-3E7E52A93E28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75579-9B6B-4415-AB65-74287ACC1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269DE-5898-4FD3-9307-976AEF56ABB9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68D1A-596D-4E26-82FD-BBB6AD531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5D527-03D1-46FC-BED6-B81A6641EE4A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35909-A490-4C53-A6EF-D4CE29E63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3DF95-36D6-4F92-B714-050C48A003AD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EC758-E55F-4AAE-ADDD-926ED5A20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51CE-054D-4AED-9937-D397D7DB2750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94098-D9F4-4567-A353-877B01DB2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39B66-9678-4E54-ACA4-C182A3FDCD6A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8196-D910-4082-9D21-2FA4B68EC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BAB7A-0413-4FE1-BFC4-C4F7CB6149DA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14B93-8461-41DA-84E1-40A7D96B7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E6FAE-6D15-43C8-8780-76C3E6047786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FB989-1582-44E4-854A-2B04B9976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1172D1-19DF-44DB-957A-8295B90138FF}" type="datetime1">
              <a:rPr lang="en-US"/>
              <a:pPr>
                <a:defRPr/>
              </a:pPr>
              <a:t>7/30/2008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33E09C-DC98-4CE7-A98B-44D7E8482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jpeg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Chart2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Chart3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chart" Target="../charts/char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e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Surface Optical </a:t>
            </a:r>
            <a:r>
              <a:rPr lang="en-US" dirty="0" smtClean="0"/>
              <a:t>Properties of Gold Nanoparticles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Emily Walker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Rose-Hulman Institute of Technology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Kansas State University Physics REU 2008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Dr. Bruce Law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Dr. Chris Sorensen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BBC1F-31BC-43D3-8390-7CA4ADEF62D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Fresnel Reflection</a:t>
            </a:r>
          </a:p>
        </p:txBody>
      </p:sp>
      <p:sp>
        <p:nvSpPr>
          <p:cNvPr id="205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occurs at each surface, so we use the equation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beta is the </a:t>
            </a:r>
            <a:r>
              <a:rPr lang="en-US" dirty="0" smtClean="0"/>
              <a:t>phase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shift upon reflection expressed by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35A00-50D9-49FF-A2CB-021A04873C5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62000" y="2667000"/>
          <a:ext cx="3459163" cy="1066800"/>
        </p:xfrm>
        <a:graphic>
          <a:graphicData uri="http://schemas.openxmlformats.org/presentationml/2006/ole">
            <p:oleObj spid="_x0000_s2050" name="Equation" r:id="rId3" imgW="1358640" imgH="41904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066800" y="5029200"/>
          <a:ext cx="3097212" cy="1066800"/>
        </p:xfrm>
        <a:graphic>
          <a:graphicData uri="http://schemas.openxmlformats.org/presentationml/2006/ole">
            <p:oleObj spid="_x0000_s2051" name="Equation" r:id="rId4" imgW="1143000" imgH="393480" progId="Equation.3">
              <p:embed/>
            </p:oleObj>
          </a:graphicData>
        </a:graphic>
      </p:graphicFrame>
      <p:pic>
        <p:nvPicPr>
          <p:cNvPr id="7" name="Picture 6" descr="fresnel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2133600"/>
            <a:ext cx="2984500" cy="2332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Inconsistent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9EC84-4B07-494A-9754-E39155816463}" type="slidenum">
              <a:rPr lang="en-US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1676400" y="2220913"/>
          <a:ext cx="6124575" cy="4637087"/>
        </p:xfrm>
        <a:graphic>
          <a:graphicData uri="http://schemas.openxmlformats.org/presentationml/2006/ole">
            <p:oleObj spid="_x0000_s12294" name="Chart" r:id="rId3" imgW="6353175" imgH="4810125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Cleaning Methods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Method 1:</a:t>
            </a:r>
            <a:endParaRPr lang="en-US" sz="2800" dirty="0" smtClean="0"/>
          </a:p>
          <a:p>
            <a:pPr>
              <a:buFont typeface="Arial" charset="0"/>
              <a:buNone/>
            </a:pPr>
            <a:r>
              <a:rPr lang="en-US" sz="2800" dirty="0" smtClean="0"/>
              <a:t>			1. Detergent clean</a:t>
            </a:r>
          </a:p>
          <a:p>
            <a:pPr>
              <a:buFont typeface="Arial" charset="0"/>
              <a:buNone/>
            </a:pPr>
            <a:r>
              <a:rPr lang="en-US" sz="2800" dirty="0" smtClean="0"/>
              <a:t>			2. Acetone, ethanol and toluene</a:t>
            </a:r>
          </a:p>
          <a:p>
            <a:pPr>
              <a:buFont typeface="Arial" charset="0"/>
              <a:buNone/>
            </a:pPr>
            <a:r>
              <a:rPr lang="en-US" sz="2800" dirty="0" smtClean="0"/>
              <a:t>			3. Ultra-high purity (UHP) nitrogen</a:t>
            </a:r>
          </a:p>
          <a:p>
            <a:pPr>
              <a:buFont typeface="Arial" charset="0"/>
              <a:buNone/>
            </a:pPr>
            <a:r>
              <a:rPr lang="en-US" sz="2800" dirty="0" smtClean="0"/>
              <a:t>			4. </a:t>
            </a:r>
            <a:r>
              <a:rPr lang="en-US" sz="2800" dirty="0" smtClean="0"/>
              <a:t>Ozone cleaning</a:t>
            </a:r>
          </a:p>
          <a:p>
            <a:pPr>
              <a:buFont typeface="Arial" charset="0"/>
              <a:buNone/>
            </a:pPr>
            <a:r>
              <a:rPr lang="en-US" sz="2800" dirty="0" smtClean="0"/>
              <a:t>Method 2:</a:t>
            </a:r>
          </a:p>
          <a:p>
            <a:pPr>
              <a:buNone/>
            </a:pPr>
            <a:r>
              <a:rPr lang="en-US" sz="2800" dirty="0" smtClean="0"/>
              <a:t>			1. Detergent clean</a:t>
            </a:r>
          </a:p>
          <a:p>
            <a:pPr>
              <a:buNone/>
            </a:pPr>
            <a:r>
              <a:rPr lang="en-US" sz="2800" dirty="0" smtClean="0"/>
              <a:t>			2. Acetone, ethanol and toluene</a:t>
            </a:r>
          </a:p>
          <a:p>
            <a:pPr>
              <a:buNone/>
            </a:pPr>
            <a:r>
              <a:rPr lang="en-US" sz="2800" dirty="0" smtClean="0"/>
              <a:t>			3. Ultra-high purity (UHP) nitrogen</a:t>
            </a:r>
          </a:p>
          <a:p>
            <a:pPr>
              <a:buNone/>
            </a:pPr>
            <a:r>
              <a:rPr lang="en-US" sz="2800" dirty="0" smtClean="0"/>
              <a:t>			4. Plasma cleaning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	5. Millipore water</a:t>
            </a:r>
            <a:endParaRPr lang="en-US" sz="2800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r>
              <a:rPr lang="en-US" dirty="0" smtClean="0"/>
              <a:t>	</a:t>
            </a:r>
          </a:p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96316-20B6-4EB4-A664-34D1D55988C3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Cells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Microscope slides</a:t>
            </a:r>
          </a:p>
          <a:p>
            <a:r>
              <a:rPr lang="en-US" dirty="0" smtClean="0"/>
              <a:t>Glass rings attached with UV-curing glue</a:t>
            </a:r>
          </a:p>
          <a:p>
            <a:r>
              <a:rPr lang="en-US" dirty="0" smtClean="0"/>
              <a:t>Hold less than </a:t>
            </a:r>
          </a:p>
          <a:p>
            <a:pPr>
              <a:buFont typeface="Arial" charset="0"/>
              <a:buNone/>
            </a:pPr>
            <a:r>
              <a:rPr lang="en-US" dirty="0" smtClean="0"/>
              <a:t>2  ml liquid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BB0A60-4623-4543-A236-56A5D86BE54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pic>
        <p:nvPicPr>
          <p:cNvPr id="15366" name="Picture 6" descr="IMG_07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857500"/>
            <a:ext cx="5070475" cy="3802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B8302-CA00-42DF-BFDD-047080FFA0B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1452563" y="1352550"/>
          <a:ext cx="6238875" cy="4152900"/>
        </p:xfrm>
        <a:graphic>
          <a:graphicData uri="http://schemas.openxmlformats.org/presentationml/2006/ole">
            <p:oleObj spid="_x0000_s21510" name="Chart" r:id="rId3" imgW="6238875" imgH="4152900" progId="MSGraph.Chart.8">
              <p:embed followColorScheme="full"/>
            </p:oleObj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381000" y="395288"/>
          <a:ext cx="8382000" cy="5900737"/>
        </p:xfrm>
        <a:graphic>
          <a:graphicData uri="http://schemas.openxmlformats.org/presentationml/2006/ole">
            <p:oleObj spid="_x0000_s21511" name="Chart" r:id="rId4" imgW="7172325" imgH="4772025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Computer Modeling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used two simple models to characterize the behavior of the particles at varying concentrations</a:t>
            </a:r>
          </a:p>
          <a:p>
            <a:r>
              <a:rPr lang="en-US" dirty="0" smtClean="0"/>
              <a:t>Python </a:t>
            </a:r>
            <a:r>
              <a:rPr lang="en-US" dirty="0" smtClean="0"/>
              <a:t>script written by Frank, edited by me, was used to model the ellipsometer readings for different </a:t>
            </a:r>
            <a:r>
              <a:rPr lang="en-US" dirty="0" smtClean="0"/>
              <a:t>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0172C3-DB8D-49ED-BA79-46A49A2D194B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1 (Bulk Effect)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gold nanoparticles stay in solution</a:t>
            </a:r>
          </a:p>
          <a:p>
            <a:r>
              <a:rPr lang="en-US" smtClean="0"/>
              <a:t>The dielectric constant of the solution changes as a function of concentration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E44F1-5704-4AC5-8539-2D2FF431661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pic>
        <p:nvPicPr>
          <p:cNvPr id="17414" name="Picture 6" descr="bulk effe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3276600"/>
            <a:ext cx="5524500" cy="3452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9" name="Content Placeholder 2"/>
          <p:cNvGraphicFramePr>
            <a:graphicFrameLocks noGrp="1"/>
          </p:cNvGraphicFramePr>
          <p:nvPr>
            <p:ph idx="1"/>
          </p:nvPr>
        </p:nvGraphicFramePr>
        <p:xfrm>
          <a:off x="690563" y="547688"/>
          <a:ext cx="7762875" cy="5305425"/>
        </p:xfrm>
        <a:graphic>
          <a:graphicData uri="http://schemas.openxmlformats.org/presentationml/2006/ole">
            <p:oleObj spid="_x0000_s19459" name="Chart" r:id="rId4" imgW="7762875" imgH="5305425" progId="Excel.Chart.8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D6C89-8A91-4F9F-8B54-4D064E2B6A80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B8302-CA00-42DF-BFDD-047080FFA0B8}" type="slidenum">
              <a:rPr lang="en-US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3429000" y="6629400"/>
          <a:ext cx="6238875" cy="4152900"/>
        </p:xfrm>
        <a:graphic>
          <a:graphicData uri="http://schemas.openxmlformats.org/presentationml/2006/ole">
            <p:oleObj spid="_x0000_s48130" name="Chart" r:id="rId3" imgW="6238875" imgH="4152900" progId="MSGraph.Chart.8">
              <p:embed followColorScheme="full"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457200" y="381000"/>
            <a:ext cx="8229600" cy="6019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533400" y="762000"/>
          <a:ext cx="80772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676400" y="533400"/>
            <a:ext cx="586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Gold at Varying Concentrations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2 (Layer Effect)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The particles form a layer on the bottom of the container</a:t>
            </a:r>
          </a:p>
          <a:p>
            <a:r>
              <a:rPr lang="en-US" dirty="0" smtClean="0"/>
              <a:t>The layer becomes thicker as more particles are added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7DAFD-B6BB-4E5F-BF4B-56D01C0CFE9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pic>
        <p:nvPicPr>
          <p:cNvPr id="18438" name="Picture 6" descr="thin fil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276600"/>
            <a:ext cx="5524500" cy="345281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715000" y="43434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638800" y="4267200"/>
            <a:ext cx="228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h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Project Goals</a:t>
            </a:r>
          </a:p>
          <a:p>
            <a:r>
              <a:rPr lang="en-US" smtClean="0"/>
              <a:t>Gold Nanoparticles</a:t>
            </a:r>
          </a:p>
          <a:p>
            <a:r>
              <a:rPr lang="en-US" smtClean="0"/>
              <a:t>Research Method</a:t>
            </a:r>
          </a:p>
          <a:p>
            <a:r>
              <a:rPr lang="en-US" smtClean="0"/>
              <a:t>Ellipsometry</a:t>
            </a:r>
          </a:p>
          <a:p>
            <a:r>
              <a:rPr lang="en-US" smtClean="0"/>
              <a:t>Theoretical Models</a:t>
            </a:r>
          </a:p>
          <a:p>
            <a:r>
              <a:rPr lang="en-US" smtClean="0"/>
              <a:t>Results</a:t>
            </a:r>
          </a:p>
          <a:p>
            <a:r>
              <a:rPr lang="en-US" smtClean="0"/>
              <a:t>Contact Angle</a:t>
            </a:r>
          </a:p>
          <a:p>
            <a:r>
              <a:rPr lang="en-US" smtClean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43552-5B51-4811-8294-589B940CEA9A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2 (Layer Effect)</a:t>
            </a:r>
            <a:endParaRPr lang="en-US" dirty="0" smtClean="0"/>
          </a:p>
        </p:txBody>
      </p:sp>
      <p:pic>
        <p:nvPicPr>
          <p:cNvPr id="10" name="Content Placeholder 9" descr="np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200" y="1143000"/>
            <a:ext cx="3848986" cy="2042319"/>
          </a:xfrm>
          <a:ln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358EE-FE2B-487B-BB17-55A0BE93E3B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610600" y="1828800"/>
            <a:ext cx="152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534400" y="1676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h</a:t>
            </a:r>
            <a:endParaRPr lang="en-US" sz="1200" dirty="0">
              <a:solidFill>
                <a:schemeClr val="bg1"/>
              </a:solidFill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/>
        </p:nvGraphicFramePr>
        <p:xfrm>
          <a:off x="381000" y="3200400"/>
          <a:ext cx="5715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Contact Angle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Angle a liquid or vapor makes with a solid </a:t>
            </a:r>
            <a:r>
              <a:rPr lang="en-US" dirty="0" smtClean="0"/>
              <a:t>surface</a:t>
            </a:r>
          </a:p>
          <a:p>
            <a:r>
              <a:rPr lang="en-US" dirty="0" smtClean="0"/>
              <a:t>First, tested with the cleaning method that yielded consistent results</a:t>
            </a:r>
          </a:p>
          <a:p>
            <a:r>
              <a:rPr lang="en-US" dirty="0" smtClean="0"/>
              <a:t>Next, tested without the plasma cleaning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597C-958A-4B26-BA5C-235FF5E63363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Nanoparticle Contact Angle </a:t>
            </a:r>
            <a:r>
              <a:rPr lang="en-US" dirty="0" smtClean="0"/>
              <a:t>W</a:t>
            </a:r>
            <a:r>
              <a:rPr lang="en-US" dirty="0" smtClean="0"/>
              <a:t>ithout Plasma Cleaning</a:t>
            </a:r>
            <a:endParaRPr lang="en-US" dirty="0"/>
          </a:p>
        </p:txBody>
      </p:sp>
      <p:pic>
        <p:nvPicPr>
          <p:cNvPr id="5" name="Content Placeholder 4" descr="gold bubb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524000"/>
            <a:ext cx="3759200" cy="2819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75579-9B6B-4415-AB65-74287ACC1C1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 descr="gold 54 secon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124200"/>
            <a:ext cx="3657600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44958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nanoparticle solution was dropped on glass slide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6019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54 seconds after solution was dropped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Neither of the two models used to characterize the data fit well</a:t>
            </a:r>
          </a:p>
          <a:p>
            <a:r>
              <a:rPr lang="en-US" dirty="0" smtClean="0"/>
              <a:t>The nanoparticle solution completely wets the surface of the glass regardless of whether it has been plasma cleaned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7226E-04AD-4381-B25B-4B38799E308A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third model could be applied to the system</a:t>
            </a:r>
          </a:p>
          <a:p>
            <a:r>
              <a:rPr lang="en-US" dirty="0" smtClean="0"/>
              <a:t>The spacing between particles varies rather than the thickness of the layer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BC467-0AE7-40AF-A087-A860892BD19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pic>
        <p:nvPicPr>
          <p:cNvPr id="5" name="Picture 4" descr="model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886200"/>
            <a:ext cx="5499100" cy="1930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495800" y="4419600"/>
            <a:ext cx="762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24400" y="4419600"/>
            <a:ext cx="7620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501662" y="4632290"/>
            <a:ext cx="362552" cy="140677"/>
          </a:xfrm>
          <a:custGeom>
            <a:avLst/>
            <a:gdLst>
              <a:gd name="connsiteX0" fmla="*/ 0 w 362552"/>
              <a:gd name="connsiteY0" fmla="*/ 0 h 140677"/>
              <a:gd name="connsiteX1" fmla="*/ 60290 w 362552"/>
              <a:gd name="connsiteY1" fmla="*/ 70339 h 140677"/>
              <a:gd name="connsiteX2" fmla="*/ 120580 w 362552"/>
              <a:gd name="connsiteY2" fmla="*/ 110532 h 140677"/>
              <a:gd name="connsiteX3" fmla="*/ 190918 w 362552"/>
              <a:gd name="connsiteY3" fmla="*/ 140677 h 140677"/>
              <a:gd name="connsiteX4" fmla="*/ 261257 w 362552"/>
              <a:gd name="connsiteY4" fmla="*/ 130629 h 140677"/>
              <a:gd name="connsiteX5" fmla="*/ 291402 w 362552"/>
              <a:gd name="connsiteY5" fmla="*/ 110532 h 140677"/>
              <a:gd name="connsiteX6" fmla="*/ 331595 w 362552"/>
              <a:gd name="connsiteY6" fmla="*/ 90435 h 140677"/>
              <a:gd name="connsiteX7" fmla="*/ 351692 w 362552"/>
              <a:gd name="connsiteY7" fmla="*/ 60290 h 140677"/>
              <a:gd name="connsiteX8" fmla="*/ 361740 w 362552"/>
              <a:gd name="connsiteY8" fmla="*/ 10048 h 14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2552" h="140677">
                <a:moveTo>
                  <a:pt x="0" y="0"/>
                </a:moveTo>
                <a:cubicBezTo>
                  <a:pt x="21732" y="32599"/>
                  <a:pt x="25480" y="42491"/>
                  <a:pt x="60290" y="70339"/>
                </a:cubicBezTo>
                <a:cubicBezTo>
                  <a:pt x="79150" y="85427"/>
                  <a:pt x="97666" y="102894"/>
                  <a:pt x="120580" y="110532"/>
                </a:cubicBezTo>
                <a:cubicBezTo>
                  <a:pt x="164935" y="125317"/>
                  <a:pt x="141251" y="115843"/>
                  <a:pt x="190918" y="140677"/>
                </a:cubicBezTo>
                <a:cubicBezTo>
                  <a:pt x="214364" y="137328"/>
                  <a:pt x="238571" y="137435"/>
                  <a:pt x="261257" y="130629"/>
                </a:cubicBezTo>
                <a:cubicBezTo>
                  <a:pt x="272824" y="127159"/>
                  <a:pt x="280917" y="116524"/>
                  <a:pt x="291402" y="110532"/>
                </a:cubicBezTo>
                <a:cubicBezTo>
                  <a:pt x="304407" y="103100"/>
                  <a:pt x="318197" y="97134"/>
                  <a:pt x="331595" y="90435"/>
                </a:cubicBezTo>
                <a:cubicBezTo>
                  <a:pt x="338294" y="80387"/>
                  <a:pt x="346935" y="71390"/>
                  <a:pt x="351692" y="60290"/>
                </a:cubicBezTo>
                <a:cubicBezTo>
                  <a:pt x="362552" y="34949"/>
                  <a:pt x="361740" y="29516"/>
                  <a:pt x="361740" y="10048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 Learned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Ellipsometry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 smtClean="0"/>
              <a:t>to hook up a gas </a:t>
            </a:r>
            <a:r>
              <a:rPr lang="en-US" dirty="0" smtClean="0"/>
              <a:t>regulator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to work with other people</a:t>
            </a:r>
          </a:p>
          <a:p>
            <a:r>
              <a:rPr lang="en-US" dirty="0" smtClean="0"/>
              <a:t>How the dielectric constant of a medium depends </a:t>
            </a:r>
            <a:r>
              <a:rPr lang="en-US" dirty="0" smtClean="0"/>
              <a:t>upon concentration</a:t>
            </a:r>
          </a:p>
          <a:p>
            <a:r>
              <a:rPr lang="en-US" dirty="0" smtClean="0"/>
              <a:t>Consistent results are a precious </a:t>
            </a:r>
            <a:r>
              <a:rPr lang="en-US" dirty="0" err="1" smtClean="0"/>
              <a:t>commoditiy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 smtClean="0"/>
              <a:t>Dr. Law</a:t>
            </a:r>
          </a:p>
          <a:p>
            <a:r>
              <a:rPr lang="en-US" sz="3600" smtClean="0"/>
              <a:t>Dr. Sorensen</a:t>
            </a:r>
          </a:p>
          <a:p>
            <a:r>
              <a:rPr lang="en-US" sz="3600" smtClean="0"/>
              <a:t>Dr. Weaver</a:t>
            </a:r>
          </a:p>
          <a:p>
            <a:r>
              <a:rPr lang="en-US" sz="3600" smtClean="0"/>
              <a:t>Dr. Corwin</a:t>
            </a:r>
          </a:p>
          <a:p>
            <a:r>
              <a:rPr lang="en-US" sz="3600" smtClean="0"/>
              <a:t>Frank Male</a:t>
            </a:r>
          </a:p>
          <a:p>
            <a:r>
              <a:rPr lang="en-US" sz="3600" smtClean="0"/>
              <a:t>Sean McBride</a:t>
            </a:r>
          </a:p>
        </p:txBody>
      </p:sp>
      <p:sp>
        <p:nvSpPr>
          <p:cNvPr id="25604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600" dirty="0" smtClean="0"/>
              <a:t>Erik Stalcup </a:t>
            </a:r>
          </a:p>
          <a:p>
            <a:r>
              <a:rPr lang="en-US" sz="3600" dirty="0" smtClean="0"/>
              <a:t>Ashley Cetnar</a:t>
            </a:r>
          </a:p>
          <a:p>
            <a:r>
              <a:rPr lang="en-US" sz="3600" dirty="0" err="1" smtClean="0"/>
              <a:t>Sreeram</a:t>
            </a:r>
            <a:r>
              <a:rPr lang="en-US" sz="3600" dirty="0" smtClean="0"/>
              <a:t> </a:t>
            </a:r>
            <a:r>
              <a:rPr lang="en-US" sz="3600" dirty="0" err="1" smtClean="0"/>
              <a:t>Cingarapu</a:t>
            </a:r>
            <a:endParaRPr lang="en-US" sz="3600" dirty="0" smtClean="0"/>
          </a:p>
          <a:p>
            <a:r>
              <a:rPr lang="en-US" sz="3600" dirty="0" smtClean="0"/>
              <a:t>Dr. </a:t>
            </a:r>
            <a:r>
              <a:rPr lang="en-US" sz="3600" dirty="0" err="1" smtClean="0"/>
              <a:t>Aakeroy</a:t>
            </a:r>
            <a:endParaRPr lang="en-US" sz="3600" dirty="0" smtClean="0"/>
          </a:p>
          <a:p>
            <a:r>
              <a:rPr lang="en-US" sz="3600" dirty="0" err="1" smtClean="0"/>
              <a:t>Tahereh</a:t>
            </a:r>
            <a:r>
              <a:rPr lang="en-US" sz="3600" dirty="0" smtClean="0"/>
              <a:t> </a:t>
            </a:r>
            <a:r>
              <a:rPr lang="en-US" sz="3600" dirty="0" err="1" smtClean="0"/>
              <a:t>Mokhtari</a:t>
            </a:r>
            <a:endParaRPr lang="en-US" sz="3600" dirty="0" smtClean="0"/>
          </a:p>
          <a:p>
            <a:endParaRPr lang="en-US" sz="3600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64A26-341F-4F06-8A15-B9AD87EB2A8A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Goals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Examine how concentration affects optical properties of gold nanoparticles.</a:t>
            </a:r>
          </a:p>
          <a:p>
            <a:r>
              <a:rPr lang="en-US" smtClean="0"/>
              <a:t>Determine if the particles form a layer on the surface of the glass.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FE10F-E375-4EFA-B6E0-C7A6B6084AA4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Gold Nanoparticles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5 nm in diameter</a:t>
            </a:r>
          </a:p>
          <a:p>
            <a:r>
              <a:rPr lang="en-US" dirty="0" smtClean="0"/>
              <a:t>Dissolved in </a:t>
            </a:r>
            <a:r>
              <a:rPr lang="en-US" dirty="0" err="1" smtClean="0"/>
              <a:t>tert</a:t>
            </a:r>
            <a:r>
              <a:rPr lang="en-US" dirty="0" smtClean="0"/>
              <a:t>-butyl </a:t>
            </a:r>
            <a:r>
              <a:rPr lang="en-US" dirty="0" smtClean="0"/>
              <a:t>toluene (</a:t>
            </a:r>
            <a:r>
              <a:rPr lang="en-US" dirty="0" err="1" smtClean="0"/>
              <a:t>tBT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Kept separate by </a:t>
            </a:r>
            <a:r>
              <a:rPr lang="en-US" dirty="0" err="1" smtClean="0"/>
              <a:t>dodecane</a:t>
            </a:r>
            <a:r>
              <a:rPr lang="en-US" dirty="0" smtClean="0"/>
              <a:t> </a:t>
            </a:r>
            <a:r>
              <a:rPr lang="en-US" dirty="0" err="1" smtClean="0"/>
              <a:t>thiol</a:t>
            </a:r>
            <a:r>
              <a:rPr lang="en-US" dirty="0" smtClean="0"/>
              <a:t> ligands</a:t>
            </a:r>
          </a:p>
          <a:p>
            <a:r>
              <a:rPr lang="en-US" dirty="0" smtClean="0"/>
              <a:t>Ligands </a:t>
            </a:r>
            <a:r>
              <a:rPr lang="en-US" dirty="0" smtClean="0"/>
              <a:t>increase overall size to ~7.4 </a:t>
            </a:r>
            <a:r>
              <a:rPr lang="en-US" dirty="0" smtClean="0"/>
              <a:t>nm</a:t>
            </a:r>
          </a:p>
          <a:p>
            <a:pPr>
              <a:buNone/>
            </a:pPr>
            <a:endParaRPr lang="en-US" sz="1200" dirty="0" smtClean="0">
              <a:solidFill>
                <a:schemeClr val="bg1"/>
              </a:solidFill>
            </a:endParaRPr>
          </a:p>
        </p:txBody>
      </p:sp>
      <p:sp>
        <p:nvSpPr>
          <p:cNvPr id="8196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endParaRPr lang="en-US" smtClean="0"/>
          </a:p>
          <a:p>
            <a:pPr lvl="4">
              <a:buFont typeface="Arial" charset="0"/>
              <a:buNone/>
            </a:pPr>
            <a:r>
              <a:rPr lang="en-US" smtClean="0"/>
              <a:t>5 nm      1.2 nm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2B0D0E-17C7-4125-9BD0-AE72681A1A6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96000" y="2743200"/>
            <a:ext cx="1219200" cy="1219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10800000" flipH="1">
            <a:off x="6096000" y="4648200"/>
            <a:ext cx="1219200" cy="1588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5400000" flipH="1" flipV="1">
            <a:off x="6972300" y="2552700"/>
            <a:ext cx="304800" cy="2286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flipV="1">
            <a:off x="7239000" y="2895600"/>
            <a:ext cx="381000" cy="1524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0" idx="6"/>
          </p:cNvCxnSpPr>
          <p:nvPr/>
        </p:nvCxnSpPr>
        <p:spPr>
          <a:xfrm>
            <a:off x="7315200" y="3352800"/>
            <a:ext cx="304800" cy="1524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0" idx="5"/>
          </p:cNvCxnSpPr>
          <p:nvPr/>
        </p:nvCxnSpPr>
        <p:spPr>
          <a:xfrm rot="16200000" flipH="1">
            <a:off x="7137400" y="3784600"/>
            <a:ext cx="254000" cy="2540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16200000" flipV="1">
            <a:off x="6515100" y="2552700"/>
            <a:ext cx="304800" cy="762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0" idx="1"/>
          </p:cNvCxnSpPr>
          <p:nvPr/>
        </p:nvCxnSpPr>
        <p:spPr>
          <a:xfrm rot="16200000" flipV="1">
            <a:off x="5981700" y="2628900"/>
            <a:ext cx="330200" cy="2540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rot="10800000">
            <a:off x="5638800" y="3124200"/>
            <a:ext cx="457200" cy="2286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rot="10800000" flipV="1">
            <a:off x="5791200" y="3657600"/>
            <a:ext cx="381000" cy="1524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10800000" flipV="1">
            <a:off x="6096000" y="3886200"/>
            <a:ext cx="304800" cy="2286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0" idx="4"/>
          </p:cNvCxnSpPr>
          <p:nvPr/>
        </p:nvCxnSpPr>
        <p:spPr>
          <a:xfrm rot="16200000" flipH="1">
            <a:off x="6629400" y="4038600"/>
            <a:ext cx="304800" cy="15240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315200" y="4648200"/>
            <a:ext cx="304800" cy="1588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Research Method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Ellipsometry readings at different concentrations</a:t>
            </a:r>
          </a:p>
          <a:p>
            <a:r>
              <a:rPr lang="en-US" smtClean="0"/>
              <a:t>Theoretical models of ellipsometry results</a:t>
            </a:r>
          </a:p>
          <a:p>
            <a:r>
              <a:rPr lang="en-US" smtClean="0"/>
              <a:t>Contact angle measurements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4C7EC-DFB5-4F55-973C-B30051EB39DE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Ellipsometry</a:t>
            </a:r>
          </a:p>
        </p:txBody>
      </p:sp>
      <p:sp>
        <p:nvSpPr>
          <p:cNvPr id="9224" name="Rectangle 8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sz="2800" dirty="0" smtClean="0"/>
              <a:t>Able to see </a:t>
            </a:r>
            <a:r>
              <a:rPr lang="en-US" sz="2800" dirty="0" smtClean="0"/>
              <a:t>sub mono-layers </a:t>
            </a:r>
            <a:r>
              <a:rPr lang="en-US" sz="2800" dirty="0" smtClean="0"/>
              <a:t>of molecules</a:t>
            </a:r>
          </a:p>
          <a:p>
            <a:r>
              <a:rPr lang="en-US" sz="2800" dirty="0" smtClean="0"/>
              <a:t>Non-destructive</a:t>
            </a:r>
          </a:p>
          <a:p>
            <a:r>
              <a:rPr lang="en-US" sz="2800" dirty="0" smtClean="0"/>
              <a:t>Measures the change of polarization after surface reflection</a:t>
            </a:r>
          </a:p>
        </p:txBody>
      </p:sp>
      <p:pic>
        <p:nvPicPr>
          <p:cNvPr id="9222" name="Picture 6" descr="ellips schem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600325"/>
            <a:ext cx="4038600" cy="25241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1F92F-C1B8-4A83-B313-410B0E07479E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Ellipsometry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F39977-E9AA-449B-87CF-158C5FD0B309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10246" name="Picture 6" descr="IMG_0725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554163" y="1600200"/>
            <a:ext cx="603567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</a:t>
            </a:r>
            <a:r>
              <a:rPr lang="en-US" dirty="0" smtClean="0"/>
              <a:t> = 6328.0 Å</a:t>
            </a:r>
          </a:p>
          <a:p>
            <a:r>
              <a:rPr lang="en-US" dirty="0" smtClean="0"/>
              <a:t>θ = 45°</a:t>
            </a:r>
          </a:p>
          <a:p>
            <a:r>
              <a:rPr lang="en-US" dirty="0" smtClean="0"/>
              <a:t>n</a:t>
            </a:r>
            <a:r>
              <a:rPr lang="en-US" dirty="0" smtClean="0"/>
              <a:t>1 (glass) = 1.472</a:t>
            </a:r>
          </a:p>
          <a:p>
            <a:r>
              <a:rPr lang="el-GR" dirty="0" smtClean="0"/>
              <a:t>ε</a:t>
            </a:r>
            <a:r>
              <a:rPr lang="en-US" dirty="0" smtClean="0"/>
              <a:t>2 (gold) = 11.0 + 1.37i</a:t>
            </a:r>
          </a:p>
          <a:p>
            <a:r>
              <a:rPr lang="en-US" dirty="0" smtClean="0"/>
              <a:t>ε</a:t>
            </a:r>
            <a:r>
              <a:rPr lang="en-US" dirty="0" smtClean="0"/>
              <a:t>3 (</a:t>
            </a:r>
            <a:r>
              <a:rPr lang="en-US" dirty="0" err="1" smtClean="0"/>
              <a:t>tBT</a:t>
            </a:r>
            <a:r>
              <a:rPr lang="en-US" dirty="0" smtClean="0"/>
              <a:t>) = 2.18744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75579-9B6B-4415-AB65-74287ACC1C1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Fresnel Reflection</a:t>
            </a:r>
          </a:p>
        </p:txBody>
      </p:sp>
      <p:sp>
        <p:nvSpPr>
          <p:cNvPr id="102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reflectance of a thin film can be modeled using Fresnel’s equations.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BAAC9-AFED-4851-8A30-2DE190B5C381}" type="slidenum">
              <a:rPr lang="en-US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62000" y="2667000"/>
          <a:ext cx="3738563" cy="971550"/>
        </p:xfrm>
        <a:graphic>
          <a:graphicData uri="http://schemas.openxmlformats.org/presentationml/2006/ole">
            <p:oleObj spid="_x0000_s1026" name="Equation" r:id="rId3" imgW="1612800" imgH="4190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85800" y="4191000"/>
          <a:ext cx="3841750" cy="990600"/>
        </p:xfrm>
        <a:graphic>
          <a:graphicData uri="http://schemas.openxmlformats.org/presentationml/2006/ole">
            <p:oleObj spid="_x0000_s1027" name="Equation" r:id="rId4" imgW="1625400" imgH="419040" progId="Equation.3">
              <p:embed/>
            </p:oleObj>
          </a:graphicData>
        </a:graphic>
      </p:graphicFrame>
      <p:pic>
        <p:nvPicPr>
          <p:cNvPr id="7" name="Picture 6" descr="fresnel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600" y="2286000"/>
            <a:ext cx="33147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524</Words>
  <Application>Microsoft Office PowerPoint</Application>
  <PresentationFormat>On-screen Show (4:3)</PresentationFormat>
  <Paragraphs>155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Calibri</vt:lpstr>
      <vt:lpstr>Arial</vt:lpstr>
      <vt:lpstr>Office Theme</vt:lpstr>
      <vt:lpstr>Microsoft Equation 3.0</vt:lpstr>
      <vt:lpstr>Microsoft Graph Chart</vt:lpstr>
      <vt:lpstr>Microsoft Office Excel Chart</vt:lpstr>
      <vt:lpstr>Surface Optical Properties of Gold Nanoparticles</vt:lpstr>
      <vt:lpstr>Outline</vt:lpstr>
      <vt:lpstr>Project Goals</vt:lpstr>
      <vt:lpstr>Gold Nanoparticles</vt:lpstr>
      <vt:lpstr>Research Method</vt:lpstr>
      <vt:lpstr>Ellipsometry</vt:lpstr>
      <vt:lpstr>Ellipsometry</vt:lpstr>
      <vt:lpstr>System Properties</vt:lpstr>
      <vt:lpstr>Fresnel Reflection</vt:lpstr>
      <vt:lpstr>Fresnel Reflection</vt:lpstr>
      <vt:lpstr>Problem</vt:lpstr>
      <vt:lpstr>Better Cleaning Methods</vt:lpstr>
      <vt:lpstr>Sample Cells</vt:lpstr>
      <vt:lpstr>Results</vt:lpstr>
      <vt:lpstr>Computer Modeling</vt:lpstr>
      <vt:lpstr>Model 1 (Bulk Effect)</vt:lpstr>
      <vt:lpstr>Slide 17</vt:lpstr>
      <vt:lpstr>Slide 18</vt:lpstr>
      <vt:lpstr>Model 2 (Layer Effect)</vt:lpstr>
      <vt:lpstr>Model 2 (Layer Effect)</vt:lpstr>
      <vt:lpstr>Contact Angle</vt:lpstr>
      <vt:lpstr>Nanoparticle Contact Angle Without Plasma Cleaning</vt:lpstr>
      <vt:lpstr>Conclusions</vt:lpstr>
      <vt:lpstr>Future work</vt:lpstr>
      <vt:lpstr>What I Learned</vt:lpstr>
      <vt:lpstr>Thank you</vt:lpstr>
    </vt:vector>
  </TitlesOfParts>
  <Company>KSU, Department of Physics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Optical Properties of Gold Nanoparticles</dc:title>
  <dc:creator>phys</dc:creator>
  <cp:lastModifiedBy>phys</cp:lastModifiedBy>
  <cp:revision>111</cp:revision>
  <dcterms:created xsi:type="dcterms:W3CDTF">2008-07-26T20:33:17Z</dcterms:created>
  <dcterms:modified xsi:type="dcterms:W3CDTF">2008-07-30T20:18:50Z</dcterms:modified>
</cp:coreProperties>
</file>