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20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88"/>
  </p:normalViewPr>
  <p:slideViewPr>
    <p:cSldViewPr snapToGrid="0" snapToObjects="1">
      <p:cViewPr varScale="1">
        <p:scale>
          <a:sx n="129" d="100"/>
          <a:sy n="129" d="100"/>
        </p:scale>
        <p:origin x="624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20563-6183-7649-9A6D-2EBD672A693E}" type="datetimeFigureOut">
              <a:rPr lang="en-US" smtClean="0"/>
              <a:t>8/3/23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F6D8E-D696-8440-B046-85C517C78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26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CBC20-67F4-9243-B263-111679245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70B52B-19F3-2D42-947C-08DDDCACCEB5}" type="datetime1">
              <a:rPr lang="en-US" altLang="en-US" smtClean="0"/>
              <a:t>8/3/23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F7EBE-3D90-A040-A930-BCC21C53B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F6DE8-E370-CE41-B1AF-6D852D04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7390B-674D-D84A-8D8C-4EDA7BBD06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81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" y="874712"/>
            <a:ext cx="8229600" cy="3394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DED75-D61C-084A-83A2-D163F5925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61C773-A378-1440-BF58-1553064A1C80}" type="datetime1">
              <a:rPr lang="en-US" altLang="en-US" smtClean="0"/>
              <a:t>8/3/23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B7CDA-1DB4-8D42-8893-703BAB504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AED9B-CD5F-8C48-B667-3FEB330B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F2238-E2A9-3646-AE36-254516B2E63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647BA73-4DAF-5E4A-8534-9D9645673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45720"/>
            <a:ext cx="8229600" cy="457200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29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37693"/>
            <a:ext cx="1913351" cy="3868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37693"/>
            <a:ext cx="5598323" cy="38681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FF10-CAF0-1E47-A1F2-D858F49B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FAD3FD-161C-2540-8B8F-044E485F1691}" type="datetime1">
              <a:rPr lang="en-US" altLang="en-US" smtClean="0"/>
              <a:t>8/3/23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AF80A-262F-864D-A0AC-3538E56A5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23A50-6A54-2848-9209-ACEB22011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50282-A637-A841-BAC6-6E5B26841D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85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45720"/>
            <a:ext cx="8229600" cy="457200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731520"/>
            <a:ext cx="8229600" cy="3394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5D826-DDB8-D24E-A84F-4467C2022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6C486B-8B7F-E646-886A-7808B3E89E3E}" type="datetime1">
              <a:rPr lang="en-US" altLang="en-US" smtClean="0"/>
              <a:t>8/3/23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44CCA-174A-3744-8C6E-A9DBF9F5B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2DC80-B586-3042-8549-42FC550D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21D09-E2E8-7442-AC2A-C17B561ACE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19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2FCCE-3C5A-614F-A602-EB991E250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74BA05-9DD9-6F44-80CD-21AFA75D7788}" type="datetime1">
              <a:rPr lang="en-US" altLang="en-US" smtClean="0"/>
              <a:t>8/3/23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31562-1A7A-3543-AB21-C73AB5D13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04326-FD0D-AC44-9A85-FC045F1D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DD229-A6E0-1C4B-BC37-3197B08B8F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45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" y="73152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3152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25851C-65AE-3945-B4A4-5C6CBFF41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A03BC8-2F2D-E24A-BE4E-5A52AFDC8F0A}" type="datetime1">
              <a:rPr lang="en-US" altLang="en-US" smtClean="0"/>
              <a:t>8/3/23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5E22F4-F371-9C4B-B108-979D62B60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4DE5FD-9DDF-3349-B8BB-8B8EC66E7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6EA69-1F00-A645-9A0D-A4775062045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9637ADE-912B-734C-A8CD-86C46C1A2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45720"/>
            <a:ext cx="8229600" cy="457200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951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79" y="73152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79" y="125537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803" y="73152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803" y="125537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6B1F3CC-1B08-334B-B713-35390EA88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AECFEB-B917-B246-9E6C-AF8DE41B9C03}" type="datetime1">
              <a:rPr lang="en-US" altLang="en-US" smtClean="0"/>
              <a:t>8/3/23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D32E90-BE10-4444-B774-07B30C107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C877E1B-3927-6A41-A15B-CAEE6E7A0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896CB-93B7-014E-847C-14175976430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EA321B-18B6-7A43-A72C-5E49A9E54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45720"/>
            <a:ext cx="8229600" cy="457200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29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DD99CF7-CC34-6C47-8149-8ED08EB2C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B867C1-83FA-934E-8F35-73A29B24B059}" type="datetime1">
              <a:rPr lang="en-US" altLang="en-US" smtClean="0"/>
              <a:t>8/3/23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B964ABC-BF4C-A448-A4B8-315147185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A85D2B-0440-8842-BD95-E6B02ADF7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4DBB1-8D62-814E-8556-58D32545C96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EE95A1E-349E-9548-8E92-7E8A37A6A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45720"/>
            <a:ext cx="8229600" cy="457200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23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889C9F1-16AD-9C4F-8BF3-AB0A70D5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27875F-00E6-3C40-840C-F16BDB78417B}" type="datetime1">
              <a:rPr lang="en-US" altLang="en-US" smtClean="0"/>
              <a:t>8/3/23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7663ACA-88E8-7546-B7FD-CDEA8A638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C1D6CB0-70C9-BB45-B929-333854925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59AE8-BD6F-0C46-A207-5E67130681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16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0"/>
            <a:ext cx="3008313" cy="5274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0415" y="731520"/>
            <a:ext cx="5111750" cy="37806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91537"/>
            <a:ext cx="3008313" cy="32206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29153-9613-AA47-A7D4-114473C51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28F861-E8D8-7441-9332-073BC2807AA5}" type="datetime1">
              <a:rPr lang="en-US" altLang="en-US" smtClean="0"/>
              <a:t>8/3/23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D1BCB-CA1E-1544-BCA5-14287C746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A78F6-3507-9540-B2EC-5F9506C60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30543-ED1C-8347-B378-D5C6CDC9BA71}" type="slidenum">
              <a:rPr lang="en-US" altLang="en-US"/>
              <a:pPr/>
              <a:t>‹#›</a:t>
            </a:fld>
            <a:endParaRPr lang="en-US" altLang="en-US">
              <a:solidFill>
                <a:srgbClr val="88A4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99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38028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31520"/>
            <a:ext cx="5486400" cy="285674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13186"/>
            <a:ext cx="5486400" cy="4250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E325AE-F0E8-3341-970A-FB5B18F12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F29A29-4F07-944A-AE8E-C4D2433C1C4F}" type="datetime1">
              <a:rPr lang="en-US" altLang="en-US" smtClean="0"/>
              <a:t>8/3/23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20830B-8BD9-9B49-AC9D-1AA4478E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E43D2D-9BF6-2B41-ACCF-21DB937EF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32602-62F0-F143-8054-55F6804BD1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580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53581A9-911B-FD40-98B6-FA0387892E0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F78568A-2587-8742-839A-071B4E5803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29EB8-F11E-DA46-B960-62BDA450A5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21BDC69C-3410-374C-9A2F-CB93D753524C}" type="datetime1">
              <a:rPr lang="en-US" altLang="en-US" smtClean="0"/>
              <a:t>8/3/23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28A48-F085-6B43-96BB-9267014825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08BBE-DF4D-8944-9C72-48CEA7691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5D67083-FF9E-A349-B938-AD7B1239AE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504" r:id="rId1"/>
    <p:sldLayoutId id="2147493505" r:id="rId2"/>
    <p:sldLayoutId id="2147493506" r:id="rId3"/>
    <p:sldLayoutId id="2147493507" r:id="rId4"/>
    <p:sldLayoutId id="2147493508" r:id="rId5"/>
    <p:sldLayoutId id="2147493509" r:id="rId6"/>
    <p:sldLayoutId id="2147493510" r:id="rId7"/>
    <p:sldLayoutId id="2147493514" r:id="rId8"/>
    <p:sldLayoutId id="2147493511" r:id="rId9"/>
    <p:sldLayoutId id="2147493512" r:id="rId10"/>
    <p:sldLayoutId id="2147493513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Lucida San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anose="020B0602030504020204" pitchFamily="34" charset="77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anose="020B0602030504020204" pitchFamily="34" charset="77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anose="020B0602030504020204" pitchFamily="34" charset="77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anose="020B0602030504020204" pitchFamily="34" charset="77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Lucida San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Lucida San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Lucida San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Lucida San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Lucid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751E8-83E9-D046-A2AC-1A2F176F6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8279296" cy="110251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Dark Matter Halo Mass Correction in Mock Universe Simulations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7D3F5C-EB8B-494B-9E55-9CD4AA74A2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Weston Schwartz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Kansas State University REU </a:t>
            </a:r>
          </a:p>
        </p:txBody>
      </p:sp>
    </p:spTree>
    <p:extLst>
      <p:ext uri="{BB962C8B-B14F-4D97-AF65-F5344CB8AC3E}">
        <p14:creationId xmlns:p14="http://schemas.microsoft.com/office/powerpoint/2010/main" val="1785025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62DAA-1DC6-6177-FCCE-5EB0872DA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 Correcting the Correction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11905-9AEE-6FCF-6DD1-417039422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Realized these correction methods are still dependent on FPS data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 to reformulate: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86E70D2-A35A-8838-2AD8-76CD9C6C5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458811"/>
            <a:ext cx="4842880" cy="148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DED34F-44BD-16F1-0308-7079C0047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654" y="2738662"/>
            <a:ext cx="6228833" cy="171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CF3B20-BF1A-F588-846D-3CD8E75E1CB0}"/>
              </a:ext>
            </a:extLst>
          </p:cNvPr>
          <p:cNvSpPr txBox="1"/>
          <p:nvPr/>
        </p:nvSpPr>
        <p:spPr>
          <a:xfrm>
            <a:off x="79513" y="4253476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Equations by Weston Schwartz</a:t>
            </a:r>
            <a:endParaRPr lang="en-US" sz="12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22E99-77A8-D8CF-1668-B3CC6C790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1D09-E2E8-7442-AC2A-C17B561ACE37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43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38649-34AD-C789-D953-7E806269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AbacusSummit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272A8-4FA0-E13D-1E38-49D860175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Correction: 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estimated number of pairs are small distances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Underestimated for larger distances 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Correction: 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Gradual Descent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Follows a quasi-power law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Corresponds to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IllustrisTNG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results</a:t>
            </a:r>
          </a:p>
          <a:p>
            <a:pPr lvl="1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Found, on average, DMOS produces halo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masses ~15% higher than FPS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0601638-2785-9790-D33E-E27F7442B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0610"/>
            <a:ext cx="4266064" cy="291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8581E1-0E36-9279-55F9-3CEBFA4C7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1D09-E2E8-7442-AC2A-C17B561ACE37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33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800A6-2A4B-C667-AEC8-2C5685EBE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Discussion/Future 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68275-28D0-6090-166C-6E2D019F85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Novel methods of correcting halo masses seem to be successful for simulations using Planck 2018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CDM cosmologies at redshift </a:t>
                </a:r>
                <a:r>
                  <a:rPr 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0.1 </a:t>
                </a:r>
              </a:p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Correction methods applied to DMOS and then were ran through HOD module</a:t>
                </a:r>
              </a:p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Apply correction method to HOD module itself (?) </a:t>
                </a:r>
              </a:p>
              <a:p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Future Work</a:t>
                </a:r>
              </a:p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Determining the 𝜃 dependence for the correction function </a:t>
                </a:r>
              </a:p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Generalize this method</a:t>
                </a:r>
              </a:p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Corrections for other halo variables (position, velocity, luminosity, etc.)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68275-28D0-6090-166C-6E2D019F85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0" t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E7305-17F5-1A4C-4121-0A189A892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1D09-E2E8-7442-AC2A-C17B561ACE37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31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92A6D-A40C-CD6C-5F6C-EF2861269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0" u="none" strike="noStrike" dirty="0">
                <a:effectLst/>
                <a:latin typeface="Times New Roman" panose="02020603050405020304" pitchFamily="18" charset="0"/>
              </a:rPr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FE7B3-9782-E3F9-ADB2-CA6323D3B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Mock Universe Simulations: </a:t>
            </a:r>
          </a:p>
          <a:p>
            <a:pPr marL="742950" lvl="1" indent="-285750" algn="l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Invaluable to understanding large scale structure formation</a:t>
            </a:r>
          </a:p>
          <a:p>
            <a:pPr marL="742950" lvl="1" indent="-285750" algn="l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Helps understand overall structure of the Universe</a:t>
            </a:r>
          </a:p>
          <a:p>
            <a:pPr marL="742950" lvl="1" indent="-285750" algn="l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Dark Matter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Successful FPS reproduction via modified DMOS data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Modification methods offers possibility of optimizing modules such as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AbacusHOD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efficient Mock Universe Simulations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41B7D-8AAC-592B-C41A-94608A375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1D09-E2E8-7442-AC2A-C17B561ACE37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08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8C729-64B1-C481-3E3D-8654AA212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0" u="none" strike="noStrike" dirty="0">
                <a:effectLst/>
                <a:latin typeface="Times New Roman" panose="02020603050405020304" pitchFamily="18" charset="0"/>
              </a:rPr>
              <a:t>Acknowledgements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B842B-11EE-DE9D-BAE2-9C449BB07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Thank you to: </a:t>
            </a:r>
            <a:endParaRPr lang="en-US" sz="1600" b="0" i="0" u="none" strike="noStrike" dirty="0">
              <a:solidFill>
                <a:srgbClr val="000000"/>
              </a:solidFill>
              <a:effectLst/>
            </a:endParaRP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National Science Foundation</a:t>
            </a:r>
          </a:p>
          <a:p>
            <a:pPr algn="l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K-State Physics Department and Faculty</a:t>
            </a:r>
          </a:p>
          <a:p>
            <a:pPr algn="l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Kim Coy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Dr. Loren Greenman, Dr. J.T. Laverty, Dr. Lado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Samushia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B786DCE-8338-0787-EB3C-A5200D019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88" y="2076286"/>
            <a:ext cx="3499592" cy="190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4DEF5A-8179-DF5A-7A6C-927715AB5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73237"/>
            <a:ext cx="1905001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B0E0B6-F191-8777-A3C5-3CE945535079}"/>
              </a:ext>
            </a:extLst>
          </p:cNvPr>
          <p:cNvSpPr txBox="1"/>
          <p:nvPr/>
        </p:nvSpPr>
        <p:spPr>
          <a:xfrm>
            <a:off x="79512" y="3978238"/>
            <a:ext cx="92483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"This material is based upon work supported by the National Science Foundation under Grant No. #2244539. Any opinions, findings, and conclusions or recommendations expressed in this material are those of the author(s) and do not necessarily reflect the views of the National Science Foundation."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B40590B-613B-D148-739B-C1177EF9A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1D09-E2E8-7442-AC2A-C17B561ACE37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633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521D8-E5BD-E3DC-BD98-61A5C27B6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4712"/>
            <a:ext cx="8229600" cy="3394075"/>
          </a:xfrm>
        </p:spPr>
        <p:txBody>
          <a:bodyPr/>
          <a:lstStyle/>
          <a:p>
            <a:pPr algn="ctr"/>
            <a:endParaRPr lang="en-US" dirty="0"/>
          </a:p>
          <a:p>
            <a:pPr marL="0" indent="0" algn="ctr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C66F6-C83D-5082-E716-FC71B5F17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1D09-E2E8-7442-AC2A-C17B561ACE37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621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73518-5A99-D847-A5A0-523710899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0" u="none" strike="noStrike" dirty="0">
                <a:effectLst/>
                <a:latin typeface="Times New Roman" panose="02020603050405020304" pitchFamily="18" charset="0"/>
              </a:rPr>
              <a:t>Introduction/Motivation: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FDF7A-9105-9F4F-878F-F4D602820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Widespread Homogeneity to Cosmic Webs</a:t>
            </a:r>
          </a:p>
          <a:p>
            <a:pPr lvl="1"/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Unknown as to how transition happened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Simulations can help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Full Physics Simulation (FPS) vs. Dark Matter Only Simulations (DMOS)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Full physics is a lot….but just gravity?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E776665-0F0C-F7B1-66E1-D4ADD9E66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312" y="2428557"/>
            <a:ext cx="2827421" cy="178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1515AA9-6A1E-C259-711A-4267CDF47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47" y="2428557"/>
            <a:ext cx="3566160" cy="178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297315-E116-61D2-EE06-D2A2E1961B40}"/>
              </a:ext>
            </a:extLst>
          </p:cNvPr>
          <p:cNvSpPr txBox="1"/>
          <p:nvPr/>
        </p:nvSpPr>
        <p:spPr>
          <a:xfrm>
            <a:off x="776247" y="4234229"/>
            <a:ext cx="35661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Image provided by NASA: </a:t>
            </a:r>
            <a:r>
              <a:rPr lang="en-US" sz="100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Wilkinson Microwave Anisotropy Probe June 28, 2016</a:t>
            </a:r>
          </a:p>
          <a:p>
            <a:endParaRPr lang="en-US" sz="10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978108-48B8-75F9-9448-2F552C3673FB}"/>
              </a:ext>
            </a:extLst>
          </p:cNvPr>
          <p:cNvSpPr txBox="1"/>
          <p:nvPr/>
        </p:nvSpPr>
        <p:spPr>
          <a:xfrm>
            <a:off x="4826442" y="4277360"/>
            <a:ext cx="386035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Image provided by Millennium Simulation Project;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Springel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V., et al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316674-B541-A85A-8C1C-8218F6C21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1D09-E2E8-7442-AC2A-C17B561ACE3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66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5BEF-5D84-867E-95FC-4FD233565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Motivating Literature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302DE-F481-CDF4-4922-D003027AF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731520"/>
            <a:ext cx="8229600" cy="3711271"/>
          </a:xfrm>
        </p:spPr>
        <p:txBody>
          <a:bodyPr/>
          <a:lstStyle/>
          <a:p>
            <a:pPr algn="l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Based on one of the five papers produced from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IllustrisTNG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project</a:t>
            </a:r>
          </a:p>
          <a:p>
            <a:pPr marL="742950" lvl="1" indent="-285750" algn="l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“First Results from the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IllustrisTNG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simulations: Matter and Galaxy Clustering” 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en-US" sz="13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Springel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V. et al., </a:t>
            </a:r>
            <a:r>
              <a:rPr lang="en-US" sz="1300" b="1" i="0" u="none" strike="noStrike" dirty="0">
                <a:solidFill>
                  <a:srgbClr val="2A2A2A"/>
                </a:solidFill>
                <a:effectLst/>
                <a:latin typeface="Times New Roman" panose="02020603050405020304" pitchFamily="18" charset="0"/>
              </a:rPr>
              <a:t>Monthly Notices of the Royal Astronomical Society, Volume 475, </a:t>
            </a:r>
            <a:r>
              <a:rPr lang="en-US" sz="1300" b="1" i="0" u="none" strike="noStrike" dirty="0" err="1">
                <a:solidFill>
                  <a:srgbClr val="2A2A2A"/>
                </a:solidFill>
                <a:effectLst/>
                <a:latin typeface="Times New Roman" panose="02020603050405020304" pitchFamily="18" charset="0"/>
              </a:rPr>
              <a:t>pg</a:t>
            </a:r>
            <a:r>
              <a:rPr lang="en-US" sz="1300" b="1" i="0" u="none" strike="noStrike" dirty="0">
                <a:solidFill>
                  <a:srgbClr val="2A2A2A"/>
                </a:solidFill>
                <a:effectLst/>
                <a:latin typeface="Times New Roman" panose="02020603050405020304" pitchFamily="18" charset="0"/>
              </a:rPr>
              <a:t> 676-698, 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(2017))</a:t>
            </a:r>
            <a:endParaRPr lang="en-US" sz="1800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IllustrisTNG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Successor to the pre-existing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Illustris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Suite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Larger (TNG300) Higher Resolution (TNG50) Updated Cosmology (TNG100)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FPS has an identical DMOS counterpart</a:t>
            </a:r>
          </a:p>
          <a:p>
            <a:pPr marL="0" indent="0"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Results: FPS Strongly Correspond to Extant Observations</a:t>
            </a:r>
          </a:p>
          <a:p>
            <a:pPr lvl="1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4CA0D-192F-E9FD-1999-32FF9A177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1D09-E2E8-7442-AC2A-C17B561ACE37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13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904BC-7355-B92C-8DB3-7D1290685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69FAC8-CFBF-D1FB-9ACD-135B5283D7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2880" y="731520"/>
                <a:ext cx="8229600" cy="3830541"/>
              </a:xfrm>
            </p:spPr>
            <p:txBody>
              <a:bodyPr/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IllustrisTNG FPS shown to be successful</a:t>
                </a:r>
              </a:p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DMOS shown to be systematically skewed</a:t>
                </a:r>
              </a:p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Systematic Correction — Given DMOS results, can we reconstruct FPS results?</a:t>
                </a:r>
              </a:p>
              <a:p>
                <a:pPr lvl="1"/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Plot FPS v. DMOS</a:t>
                </a:r>
              </a:p>
              <a:p>
                <a:pPr lvl="1"/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Assume a map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inverse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transformation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s.t.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map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→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Assessment: Direct Comparison</a:t>
                </a:r>
              </a:p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Apply to other simulations</a:t>
                </a:r>
              </a:p>
              <a:p>
                <a:pPr lvl="1"/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AbacusSummit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1400" b="0" i="0" u="none" strike="noStrike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DMOS designed to meet cosmological requirements of Dark Energy Spectroscopic Instrument (DESI) Survey)</a:t>
                </a:r>
              </a:p>
              <a:p>
                <a:pPr lvl="1"/>
                <a:r>
                  <a:rPr lang="en-US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Apply found transformation </a:t>
                </a:r>
              </a:p>
              <a:p>
                <a:pPr lvl="1"/>
                <a:r>
                  <a:rPr lang="en-US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Assessment: Find Correlation Function* (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𝜉</m:t>
                    </m:r>
                    <m:r>
                      <a:rPr lang="en-US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before and after transformation</a:t>
                </a:r>
              </a:p>
              <a:p>
                <a:pPr marL="457200" lvl="1" indent="0">
                  <a:buNone/>
                </a:pPr>
                <a:r>
                  <a:rPr lang="en-US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*Correlation Function: “Given a galaxy of mass </a:t>
                </a:r>
                <a:r>
                  <a:rPr lang="en-US" sz="1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M, </a:t>
                </a:r>
                <a:r>
                  <a:rPr lang="en-US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what’s the probability of finding another galaxy a distance </a:t>
                </a:r>
                <a:r>
                  <a:rPr lang="en-US" sz="1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en-US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away?”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69FAC8-CFBF-D1FB-9ACD-135B5283D7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731520"/>
                <a:ext cx="8229600" cy="3830541"/>
              </a:xfrm>
              <a:blipFill>
                <a:blip r:embed="rId2"/>
                <a:stretch>
                  <a:fillRect l="-462" t="-660" b="-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06EE37-608D-69F8-596E-DB5F11F05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1D09-E2E8-7442-AC2A-C17B561ACE37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41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3748F-EA62-818C-7919-2E820255F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26FCA-3254-CDC1-70F3-82135E544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731520"/>
            <a:ext cx="8229600" cy="391999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IllustrisTNG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construct sought after map, we plot relevant data points on an FPS v. DMOS scatter plot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line of best fit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 of linear algebra and trigonometry to correct trend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Rotation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DMOS Rotation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Drop Method 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AbacusSummit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Correction Methods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Halo Occupancy Distribution (HOD) module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85017-9DAD-4C53-D8F1-0F9B26D4C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1D09-E2E8-7442-AC2A-C17B561ACE37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4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19FDE-650F-45B3-C7EE-772709CD6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Collection/Analysis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B4B1DF-EBBB-13A5-5DEF-7448A2F0B0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2880" y="731520"/>
                <a:ext cx="8229600" cy="3900115"/>
              </a:xfrm>
            </p:spPr>
            <p:txBody>
              <a:bodyPr/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Both Simulations provided data via website or Globus file transfer site </a:t>
                </a:r>
              </a:p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Same Cosmologies; Planck 2018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CDM</a:t>
                </a:r>
              </a:p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Same Red-Shift;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=0.1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 would be present day)</a:t>
                </a:r>
              </a:p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Analysis done using Python modules produced by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IllustrisTNG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team and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AbacusSummit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Team</a:t>
                </a:r>
              </a:p>
              <a:p>
                <a:pPr lvl="1"/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IllustrisTNG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lvl="2"/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subhalo_matching_to_dark.py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used to assign each FPS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subhalo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a corresponding DMOS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subhalo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similar properties </a:t>
                </a:r>
              </a:p>
              <a:p>
                <a:pPr lvl="1"/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AbacusSummit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lvl="2"/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AbacusHOD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module is used to imbed baryonic matter in DMOS results</a:t>
                </a:r>
              </a:p>
              <a:p>
                <a:pPr lvl="2"/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a DMOS to FPS conversion</a:t>
                </a:r>
              </a:p>
              <a:p>
                <a:pPr lvl="2"/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“Given this distribution of dark matter halos, we expect baryonic matter to be distributed in these places”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B4B1DF-EBBB-13A5-5DEF-7448A2F0B0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731520"/>
                <a:ext cx="8229600" cy="3900115"/>
              </a:xfrm>
              <a:blipFill>
                <a:blip r:embed="rId2"/>
                <a:stretch>
                  <a:fillRect l="-462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2DD39-88B1-E8D7-3F31-94A185683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1D09-E2E8-7442-AC2A-C17B561ACE3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39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D3B4A-339B-304B-9D61-CDE067C16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IllustrisTNG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67CCD-BE57-BE57-4D7D-C91D69D24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Rotation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4F3D9FAB-0B5F-4571-E3BF-3E300D50A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531" y="548363"/>
            <a:ext cx="1719470" cy="91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2126712-453A-F904-6960-FF9FA39A7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08" y="1405592"/>
            <a:ext cx="3655144" cy="27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EA4A845-E5F2-A064-D395-741F2AF11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280" y="1405592"/>
            <a:ext cx="3730272" cy="284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98B4AF-A7E9-9E44-7E06-E262A8CECAB0}"/>
              </a:ext>
            </a:extLst>
          </p:cNvPr>
          <p:cNvSpPr txBox="1"/>
          <p:nvPr/>
        </p:nvSpPr>
        <p:spPr>
          <a:xfrm>
            <a:off x="0" y="4308751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Source: Plots made by Weston Schwartz</a:t>
            </a:r>
            <a:endParaRPr lang="en-US" sz="12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F6A47B-BF2F-F745-D97B-970AA53BD662}"/>
              </a:ext>
            </a:extLst>
          </p:cNvPr>
          <p:cNvSpPr txBox="1"/>
          <p:nvPr/>
        </p:nvSpPr>
        <p:spPr>
          <a:xfrm>
            <a:off x="7573618" y="1362241"/>
            <a:ext cx="1570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slope of best fit)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DEB2E-C2AE-B2B2-A35E-E65E883A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1D09-E2E8-7442-AC2A-C17B561ACE37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21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9C9DE-F3D1-0DF9-5402-6A4179CD5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IllustrisTNG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AC70F-9353-AE3D-6902-3593A9E1B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DMOS Rotation:</a:t>
            </a:r>
            <a:endParaRPr lang="en-US" sz="1800" b="0" i="0" u="none" strike="noStrike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  <p:pic>
        <p:nvPicPr>
          <p:cNvPr id="4" name="Picture 2" descr="A graph of a mass&#10;&#10;Description automatically generated">
            <a:extLst>
              <a:ext uri="{FF2B5EF4-FFF2-40B4-BE49-F238E27FC236}">
                <a16:creationId xmlns:a16="http://schemas.microsoft.com/office/drawing/2014/main" id="{74424DDB-1EA9-1500-DFF5-81C50E7B1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379751"/>
            <a:ext cx="3650471" cy="273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aph of a graph with numbers and a red dot&#10;&#10;Description automatically generated with medium confidence">
            <a:extLst>
              <a:ext uri="{FF2B5EF4-FFF2-40B4-BE49-F238E27FC236}">
                <a16:creationId xmlns:a16="http://schemas.microsoft.com/office/drawing/2014/main" id="{D6D91D76-7728-0E5F-C5AE-D6BA4C2B8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263" y="1379751"/>
            <a:ext cx="3772931" cy="277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 group of math equations&#10;&#10;Description automatically generated">
            <a:extLst>
              <a:ext uri="{FF2B5EF4-FFF2-40B4-BE49-F238E27FC236}">
                <a16:creationId xmlns:a16="http://schemas.microsoft.com/office/drawing/2014/main" id="{9B56CF6F-3187-D55F-0454-EFE5F39F1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322" y="601679"/>
            <a:ext cx="1934678" cy="111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6C1E21-4DFD-56B9-D6DF-34AA9B9A892F}"/>
              </a:ext>
            </a:extLst>
          </p:cNvPr>
          <p:cNvSpPr txBox="1"/>
          <p:nvPr/>
        </p:nvSpPr>
        <p:spPr>
          <a:xfrm>
            <a:off x="0" y="4258091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Source: Plots and matrix made by Weston Schwartz</a:t>
            </a:r>
            <a:endParaRPr lang="en-US" sz="12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969A4-AD3F-971A-CB6A-1903B9838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1D09-E2E8-7442-AC2A-C17B561ACE3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25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CB0A7-7516-5712-676E-BFBAFB75A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IllustrisTNG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F6200-4C23-1C36-417A-2FFB2638C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Drop Method</a:t>
            </a:r>
          </a:p>
        </p:txBody>
      </p:sp>
      <p:pic>
        <p:nvPicPr>
          <p:cNvPr id="4" name="Picture 2" descr="A graph of a mass&#10;&#10;Description automatically generated">
            <a:extLst>
              <a:ext uri="{FF2B5EF4-FFF2-40B4-BE49-F238E27FC236}">
                <a16:creationId xmlns:a16="http://schemas.microsoft.com/office/drawing/2014/main" id="{1A8CC07B-A092-536D-B863-030E974D4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62" y="1391539"/>
            <a:ext cx="3650471" cy="273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4918FB-353A-C307-A4BB-4DC7875C9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058" y="1339263"/>
            <a:ext cx="3655145" cy="283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97D15B-384A-0792-4B20-9BA9A406268B}"/>
              </a:ext>
            </a:extLst>
          </p:cNvPr>
          <p:cNvSpPr txBox="1"/>
          <p:nvPr/>
        </p:nvSpPr>
        <p:spPr>
          <a:xfrm>
            <a:off x="0" y="4354195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Source: Plots and eq. made by Weston Schwartz</a:t>
            </a:r>
            <a:endParaRPr lang="en-US" sz="1200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9" name="Picture 8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E7282794-18CB-671A-C685-0E9CE7D2A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0076" y="555195"/>
            <a:ext cx="1863924" cy="93567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8E680-A665-5A9C-333D-9C7E6550A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1D09-E2E8-7442-AC2A-C17B561ACE37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161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niversity_Widescreen_Template_Horiz_July2020.potx" id="{3459171C-7422-D447-8EC6-0D4BD2EA01CB}" vid="{0E0B95AE-4A22-BB4E-AFBE-94B43768EE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3597</TotalTime>
  <Words>814</Words>
  <Application>Microsoft Macintosh PowerPoint</Application>
  <PresentationFormat>On-screen Show (16:9)</PresentationFormat>
  <Paragraphs>122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Lucida Sans</vt:lpstr>
      <vt:lpstr>Times New Roman</vt:lpstr>
      <vt:lpstr>Office Theme</vt:lpstr>
      <vt:lpstr>Dark Matter Halo Mass Correction in Mock Universe Simulations</vt:lpstr>
      <vt:lpstr>Introduction/Motivation: </vt:lpstr>
      <vt:lpstr>Motivating Literature</vt:lpstr>
      <vt:lpstr>Theory</vt:lpstr>
      <vt:lpstr>Methods</vt:lpstr>
      <vt:lpstr>Data Collection/Analysis</vt:lpstr>
      <vt:lpstr>Results: IllustrisTNG</vt:lpstr>
      <vt:lpstr>Results: IllustrisTNG (Cont.)</vt:lpstr>
      <vt:lpstr>Results: IllustrisTNG (Cont.)</vt:lpstr>
      <vt:lpstr>Results: Correcting the Correction</vt:lpstr>
      <vt:lpstr>Results: AbacusSummit</vt:lpstr>
      <vt:lpstr>Discussion/Future Work</vt:lpstr>
      <vt:lpstr>Conclusion</vt:lpstr>
      <vt:lpstr>Acknowledgements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Halo Mass Correction in Mock Universe Simulations</dc:title>
  <dc:creator>weston schwartz</dc:creator>
  <cp:lastModifiedBy>weston schwartz</cp:lastModifiedBy>
  <cp:revision>51</cp:revision>
  <dcterms:created xsi:type="dcterms:W3CDTF">2023-08-01T14:06:16Z</dcterms:created>
  <dcterms:modified xsi:type="dcterms:W3CDTF">2023-08-04T02:18:34Z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