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11" Type="http://schemas.openxmlformats.org/officeDocument/2006/relationships/slide" Target="slides/slide6.xml"/><Relationship Id="rId22" Type="http://schemas.openxmlformats.org/officeDocument/2006/relationships/font" Target="fonts/Raleway-italic.fntdata"/><Relationship Id="rId10" Type="http://schemas.openxmlformats.org/officeDocument/2006/relationships/slide" Target="slides/slide5.xml"/><Relationship Id="rId21" Type="http://schemas.openxmlformats.org/officeDocument/2006/relationships/font" Target="fonts/Raleway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d704a9de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d704a9de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9b418d5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9b418d5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d704a9de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d704a9de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70a1171a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70a1171a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911deba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911deba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70a1171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70a1171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70a1171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70a1171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70a1171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70a1171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70a1171a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70a1171a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d704a9de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d704a9de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d704a9de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d704a9de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806a380bc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806a380bc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d704a9de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d704a9de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 Event Selection in Doubly Charged Higgs Simulations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Reese Sanders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KSU REU 2023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Quantifying Signal and Background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 Contribution =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Luminosity ✕ CS ✕ BR ✕ (3e Acceptance) ≈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Contribution 3e =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Luminosity ✕ CS ✕ (BR)</a:t>
            </a:r>
            <a:r>
              <a:rPr baseline="30000" lang="en"/>
              <a:t>2</a:t>
            </a:r>
            <a:r>
              <a:rPr lang="en"/>
              <a:t> ✕ (3e Acceptance) ≈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Contribution 4e =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Luminosity ✕ CS ✕ (BR)</a:t>
            </a:r>
            <a:r>
              <a:rPr baseline="30000" lang="en"/>
              <a:t>2</a:t>
            </a:r>
            <a:r>
              <a:rPr lang="en"/>
              <a:t> ✕ (4e Acceptance) ≈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Acceptance = N</a:t>
            </a:r>
            <a:r>
              <a:rPr baseline="-25000" lang="en"/>
              <a:t>passing</a:t>
            </a:r>
            <a:r>
              <a:rPr lang="en"/>
              <a:t>/N</a:t>
            </a:r>
            <a:r>
              <a:rPr baseline="-25000" lang="en"/>
              <a:t>total</a:t>
            </a:r>
            <a:endParaRPr baseline="-25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4435350" y="1459950"/>
            <a:ext cx="22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5409 events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572000" y="2020025"/>
            <a:ext cx="30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1.6313 events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4572000" y="2580100"/>
            <a:ext cx="27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2.7062 events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4010"/>
            <a:ext cx="4572000" cy="310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000" y="1336355"/>
            <a:ext cx="4453001" cy="298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749011" y="0"/>
            <a:ext cx="7645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Future Work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11700" y="1152475"/>
            <a:ext cx="85206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do we cut our data?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</a:t>
            </a:r>
            <a:r>
              <a:rPr baseline="-25000" lang="en"/>
              <a:t>T </a:t>
            </a:r>
            <a:r>
              <a:rPr lang="en"/>
              <a:t>&gt; 200 GeV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Expectations for future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1 to 3 H</a:t>
            </a:r>
            <a:r>
              <a:rPr baseline="30000" lang="en"/>
              <a:t>±± </a:t>
            </a:r>
            <a:r>
              <a:rPr lang="en"/>
              <a:t>related electron 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Significantly More Background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580150" y="3365575"/>
            <a:ext cx="42078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Analyze the other backgrounds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ZZ, WW, etc.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Analyze taus similarly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Analyze selected events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Kansas State University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Kim Coy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J.T. Laverty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Loren Greenman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Andrew Ivanov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CERN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Science Foundation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This material is based upon work supported by the National Science Foundation under Grant No. #2244539. Any opinions, findings, and conclusions or recommendations expressed in this material are those of the author(s) and do not necessarily reflect the views of the National Science Foundation.</a:t>
            </a:r>
            <a:endParaRPr sz="1150"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673" y="177838"/>
            <a:ext cx="1139700" cy="11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400" y="56112"/>
            <a:ext cx="1393150" cy="14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7700" y="0"/>
            <a:ext cx="1536300" cy="15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3484200" y="1952550"/>
            <a:ext cx="2175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Questions?</a:t>
            </a:r>
            <a:endParaRPr sz="3100"/>
          </a:p>
        </p:txBody>
      </p:sp>
      <p:sp>
        <p:nvSpPr>
          <p:cNvPr id="190" name="Google Shape;190;p26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600" y="0"/>
            <a:ext cx="53788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 rot="1302542">
            <a:off x="1532321" y="2906861"/>
            <a:ext cx="4871946" cy="22107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II Seesaw Model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489403" y="2983158"/>
            <a:ext cx="957300" cy="11340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825086" y="2723510"/>
            <a:ext cx="286200" cy="5883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 rot="1267179">
            <a:off x="1801294" y="1638483"/>
            <a:ext cx="646098" cy="49244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aseline="-25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ν</a:t>
            </a:r>
            <a:endParaRPr baseline="-25000" i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 txBox="1"/>
          <p:nvPr/>
        </p:nvSpPr>
        <p:spPr>
          <a:xfrm rot="1267179">
            <a:off x="5714594" y="3192508"/>
            <a:ext cx="646098" cy="49244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aseline="-25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30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30000" i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741450" y="2571750"/>
            <a:ext cx="3653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Times New Roman"/>
                <a:ea typeface="Times New Roman"/>
                <a:cs typeface="Times New Roman"/>
                <a:sym typeface="Times New Roman"/>
              </a:rPr>
              <a:t>∝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891800" y="4497000"/>
            <a:ext cx="418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[1] Stefan Antusch, et al., </a:t>
            </a:r>
            <a:r>
              <a:rPr b="1" lang="en" sz="1000">
                <a:latin typeface="Source Sans Pro"/>
                <a:ea typeface="Source Sans Pro"/>
                <a:cs typeface="Source Sans Pro"/>
                <a:sym typeface="Source Sans Pro"/>
              </a:rPr>
              <a:t>arXiv:1811.03476 [hep-ph] (2018)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, “Low scale type II seesaw: Present constraints and prospects for displaced vertex searches.”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Modes of Decay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649050" y="1056150"/>
            <a:ext cx="154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aseline="30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±±</a:t>
            </a:r>
            <a:r>
              <a:rPr i="1" lang="en" sz="2000"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i="1" lang="en" sz="2000">
                <a:latin typeface="Times New Roman"/>
                <a:ea typeface="Times New Roman"/>
                <a:cs typeface="Times New Roman"/>
                <a:sym typeface="Times New Roman"/>
              </a:rPr>
              <a:t>𝓁 </a:t>
            </a:r>
            <a:r>
              <a:rPr baseline="30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±</a:t>
            </a:r>
            <a:r>
              <a:rPr i="1" lang="en" sz="2000">
                <a:latin typeface="Times New Roman"/>
                <a:ea typeface="Times New Roman"/>
                <a:cs typeface="Times New Roman"/>
                <a:sym typeface="Times New Roman"/>
              </a:rPr>
              <a:t>𝓁</a:t>
            </a:r>
            <a:r>
              <a:rPr baseline="-25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aseline="30000" i="1" lang="en" sz="2000">
                <a:latin typeface="Times New Roman"/>
                <a:ea typeface="Times New Roman"/>
                <a:cs typeface="Times New Roman"/>
                <a:sym typeface="Times New Roman"/>
              </a:rPr>
              <a:t>±</a:t>
            </a:r>
            <a:endParaRPr baseline="30000" i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355319" y="1800625"/>
            <a:ext cx="823200" cy="9516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6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747063" y="1800625"/>
            <a:ext cx="823200" cy="951600"/>
          </a:xfrm>
          <a:prstGeom prst="ellipse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aseline="30000" lang="en" sz="26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4136108" y="1800625"/>
            <a:ext cx="823200" cy="951600"/>
          </a:xfrm>
          <a:prstGeom prst="ellipse">
            <a:avLst/>
          </a:prstGeom>
          <a:gradFill>
            <a:gsLst>
              <a:gs pos="0">
                <a:srgbClr val="F9DFF5"/>
              </a:gs>
              <a:gs pos="100000">
                <a:srgbClr val="EE9DE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aseline="30000" lang="en" sz="26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339550" y="3171648"/>
            <a:ext cx="823200" cy="951600"/>
          </a:xfrm>
          <a:prstGeom prst="ellipse">
            <a:avLst/>
          </a:prstGeom>
          <a:gradFill>
            <a:gsLst>
              <a:gs pos="0">
                <a:srgbClr val="B967DB"/>
              </a:gs>
              <a:gs pos="100000">
                <a:srgbClr val="49285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136108" y="3171648"/>
            <a:ext cx="823200" cy="951600"/>
          </a:xfrm>
          <a:prstGeom prst="ellipse">
            <a:avLst/>
          </a:prstGeom>
          <a:gradFill>
            <a:gsLst>
              <a:gs pos="0">
                <a:srgbClr val="2AE448"/>
              </a:gs>
              <a:gs pos="100000">
                <a:srgbClr val="11621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 </a:t>
            </a:r>
            <a:r>
              <a:rPr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baseline="30000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5747063" y="3171648"/>
            <a:ext cx="823200" cy="951600"/>
          </a:xfrm>
          <a:prstGeom prst="ellipse">
            <a:avLst/>
          </a:prstGeom>
          <a:gradFill>
            <a:gsLst>
              <a:gs pos="0">
                <a:srgbClr val="DA931D"/>
              </a:gs>
              <a:gs pos="100000">
                <a:srgbClr val="5B3D0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 </a:t>
            </a:r>
            <a:r>
              <a:rPr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aseline="30000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729400" y="4620300"/>
            <a:ext cx="641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[2] The CMS Collaboration,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CMS Physics Analysis Summary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., “A search for doubly-charged Higgs boson production in three and four lepton final states at √ s = 13 TeV”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Leptons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electrons — 4e events in particular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Examine Triggers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Examine Cuts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 Signal and Background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Triggers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38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Two Triggers — 3 ways to apply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Single Electron Trigger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Double Electron Trigger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	Both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350" y="950800"/>
            <a:ext cx="6157975" cy="40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1614850" y="980125"/>
            <a:ext cx="2356500" cy="383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3971350" y="980125"/>
            <a:ext cx="1830600" cy="380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5801950" y="980125"/>
            <a:ext cx="1950900" cy="380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2660000" y="4812325"/>
            <a:ext cx="760200" cy="15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4427300" y="4793375"/>
            <a:ext cx="817200" cy="15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6378275" y="4780825"/>
            <a:ext cx="608100" cy="23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518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Cuts—Signal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174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Levels of Cut: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Medium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these look like?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passes for reconstruction?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6183525" y="2530200"/>
            <a:ext cx="653400" cy="7056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</a:t>
            </a:r>
            <a:r>
              <a:rPr baseline="30000" lang="en">
                <a:solidFill>
                  <a:schemeClr val="lt1"/>
                </a:solidFill>
              </a:rPr>
              <a:t>- -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736725" y="1819950"/>
            <a:ext cx="681000" cy="657900"/>
          </a:xfrm>
          <a:prstGeom prst="ellipse">
            <a:avLst/>
          </a:prstGeom>
          <a:gradFill>
            <a:gsLst>
              <a:gs pos="0">
                <a:srgbClr val="45ACAC"/>
              </a:gs>
              <a:gs pos="100000">
                <a:srgbClr val="66FFFF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30000" lang="en"/>
              <a:t>++</a:t>
            </a:r>
            <a:endParaRPr baseline="30000"/>
          </a:p>
        </p:txBody>
      </p:sp>
      <p:cxnSp>
        <p:nvCxnSpPr>
          <p:cNvPr id="123" name="Google Shape;123;p19"/>
          <p:cNvCxnSpPr/>
          <p:nvPr/>
        </p:nvCxnSpPr>
        <p:spPr>
          <a:xfrm flipH="1">
            <a:off x="6468175" y="3235800"/>
            <a:ext cx="21600" cy="7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9"/>
          <p:cNvCxnSpPr/>
          <p:nvPr/>
        </p:nvCxnSpPr>
        <p:spPr>
          <a:xfrm rot="10800000">
            <a:off x="5498325" y="2914800"/>
            <a:ext cx="6852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9"/>
          <p:cNvCxnSpPr>
            <a:stCxn id="122" idx="0"/>
          </p:cNvCxnSpPr>
          <p:nvPr/>
        </p:nvCxnSpPr>
        <p:spPr>
          <a:xfrm flipH="1" rot="10800000">
            <a:off x="7077225" y="1289250"/>
            <a:ext cx="12600" cy="5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9"/>
          <p:cNvCxnSpPr>
            <a:stCxn id="122" idx="6"/>
          </p:cNvCxnSpPr>
          <p:nvPr/>
        </p:nvCxnSpPr>
        <p:spPr>
          <a:xfrm>
            <a:off x="7417725" y="2148900"/>
            <a:ext cx="5874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19"/>
          <p:cNvSpPr/>
          <p:nvPr/>
        </p:nvSpPr>
        <p:spPr>
          <a:xfrm>
            <a:off x="4842475" y="2618100"/>
            <a:ext cx="587400" cy="5955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6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185275" y="4070400"/>
            <a:ext cx="587400" cy="5955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6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aseline="30000"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756825" y="541924"/>
            <a:ext cx="653400" cy="705600"/>
          </a:xfrm>
          <a:prstGeom prst="ellipse">
            <a:avLst/>
          </a:prstGeom>
          <a:gradFill>
            <a:gsLst>
              <a:gs pos="0">
                <a:srgbClr val="B967DB"/>
              </a:gs>
              <a:gs pos="100000">
                <a:srgbClr val="49285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8049950" y="1772249"/>
            <a:ext cx="653400" cy="705600"/>
          </a:xfrm>
          <a:prstGeom prst="ellipse">
            <a:avLst/>
          </a:prstGeom>
          <a:gradFill>
            <a:gsLst>
              <a:gs pos="0">
                <a:srgbClr val="B967DB"/>
              </a:gs>
              <a:gs pos="100000">
                <a:srgbClr val="49285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139" y="66600"/>
            <a:ext cx="3804862" cy="24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8" y="56925"/>
            <a:ext cx="3783101" cy="24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50" y="2645150"/>
            <a:ext cx="3811825" cy="249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0900" y="2647989"/>
            <a:ext cx="3783099" cy="2495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Cuts—Background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2849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backgrounds to analyze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False electron 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 boson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Bottom quark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events pass 3+ loose electrons?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050" y="2125360"/>
            <a:ext cx="3627250" cy="244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0" y="4743300"/>
            <a:ext cx="3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