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93455" r:id="rId4"/>
  </p:sldMasterIdLst>
  <p:notesMasterIdLst>
    <p:notesMasterId r:id="rId27"/>
  </p:notesMasterIdLst>
  <p:sldIdLst>
    <p:sldId id="256" r:id="rId5"/>
    <p:sldId id="278" r:id="rId6"/>
    <p:sldId id="258" r:id="rId7"/>
    <p:sldId id="259" r:id="rId8"/>
    <p:sldId id="257" r:id="rId9"/>
    <p:sldId id="260" r:id="rId10"/>
    <p:sldId id="261" r:id="rId11"/>
    <p:sldId id="264" r:id="rId12"/>
    <p:sldId id="263" r:id="rId13"/>
    <p:sldId id="262" r:id="rId14"/>
    <p:sldId id="274" r:id="rId15"/>
    <p:sldId id="272" r:id="rId16"/>
    <p:sldId id="268" r:id="rId17"/>
    <p:sldId id="271" r:id="rId18"/>
    <p:sldId id="270" r:id="rId19"/>
    <p:sldId id="269" r:id="rId20"/>
    <p:sldId id="273" r:id="rId21"/>
    <p:sldId id="276" r:id="rId22"/>
    <p:sldId id="266" r:id="rId23"/>
    <p:sldId id="279" r:id="rId24"/>
    <p:sldId id="265" r:id="rId25"/>
    <p:sldId id="275" r:id="rId2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33"/>
    <p:restoredTop sz="95588"/>
  </p:normalViewPr>
  <p:slideViewPr>
    <p:cSldViewPr snapToGrid="0" snapToObjects="1">
      <p:cViewPr varScale="1">
        <p:scale>
          <a:sx n="139" d="100"/>
          <a:sy n="139" d="100"/>
        </p:scale>
        <p:origin x="168" y="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AA358-8DC2-184E-AB51-311F286C4405}" type="datetimeFigureOut">
              <a:rPr lang="en-US" smtClean="0"/>
              <a:t>8/4/23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1B972-FF16-B541-92AE-331780A48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1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CBC20-67F4-9243-B263-111679245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AB5702-1FD0-A744-B6D6-0B3C6EA28B4B}" type="datetime1">
              <a:rPr lang="en-US" altLang="en-US" smtClean="0"/>
              <a:t>8/4/23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F7EBE-3D90-A040-A930-BCC21C53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F6DE8-E370-CE41-B1AF-6D852D04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7390B-674D-D84A-8D8C-4EDA7BBD06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81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" y="874712"/>
            <a:ext cx="8229600" cy="3394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DED75-D61C-084A-83A2-D163F5925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03272D-7372-3A46-80F1-AC9764A7E2D8}" type="datetime1">
              <a:rPr lang="en-US" altLang="en-US" smtClean="0"/>
              <a:t>8/4/23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B7CDA-1DB4-8D42-8893-703BAB504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AED9B-CD5F-8C48-B667-3FEB330B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F2238-E2A9-3646-AE36-254516B2E63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47BA73-4DAF-5E4A-8534-9D964567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45720"/>
            <a:ext cx="8229600" cy="457200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2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37693"/>
            <a:ext cx="1913351" cy="3868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37693"/>
            <a:ext cx="5598323" cy="3868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FF10-CAF0-1E47-A1F2-D858F49B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10DC3B-5E2D-2F4E-87C6-CFB99ABDAB6E}" type="datetime1">
              <a:rPr lang="en-US" altLang="en-US" smtClean="0"/>
              <a:t>8/4/23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AF80A-262F-864D-A0AC-3538E56A5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23A50-6A54-2848-9209-ACEB2201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50282-A637-A841-BAC6-6E5B26841D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85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45720"/>
            <a:ext cx="8229600" cy="457200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731520"/>
            <a:ext cx="8229600" cy="3394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5D826-DDB8-D24E-A84F-4467C2022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CC2E33-A2F1-064F-B8B5-0733096E6B91}" type="datetime1">
              <a:rPr lang="en-US" altLang="en-US" smtClean="0"/>
              <a:t>8/4/23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44CCA-174A-3744-8C6E-A9DBF9F5B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2DC80-B586-3042-8549-42FC550D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21D09-E2E8-7442-AC2A-C17B561ACE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19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2FCCE-3C5A-614F-A602-EB991E25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0CB9BF-00D4-9F49-B9F9-551DFB4153A3}" type="datetime1">
              <a:rPr lang="en-US" altLang="en-US" smtClean="0"/>
              <a:t>8/4/23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31562-1A7A-3543-AB21-C73AB5D13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04326-FD0D-AC44-9A85-FC045F1D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DD229-A6E0-1C4B-BC37-3197B08B8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4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73152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3152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25851C-65AE-3945-B4A4-5C6CBFF41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1E2FCF-FF26-944F-B699-E72F2DAB8556}" type="datetime1">
              <a:rPr lang="en-US" altLang="en-US" smtClean="0"/>
              <a:t>8/4/23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5E22F4-F371-9C4B-B108-979D62B60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4DE5FD-9DDF-3349-B8BB-8B8EC66E7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6EA69-1F00-A645-9A0D-A4775062045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637ADE-912B-734C-A8CD-86C46C1A2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45720"/>
            <a:ext cx="8229600" cy="457200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5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79" y="73152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79" y="125537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803" y="73152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803" y="125537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6B1F3CC-1B08-334B-B713-35390EA88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FAB53D-29B6-E943-A799-C27619AE2E77}" type="datetime1">
              <a:rPr lang="en-US" altLang="en-US" smtClean="0"/>
              <a:t>8/4/23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D32E90-BE10-4444-B774-07B30C107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877E1B-3927-6A41-A15B-CAEE6E7A0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896CB-93B7-014E-847C-1417597643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EA321B-18B6-7A43-A72C-5E49A9E54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45720"/>
            <a:ext cx="8229600" cy="457200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9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DD99CF7-CC34-6C47-8149-8ED08EB2C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899A27-C83B-3A43-ABA6-A016BB31ED38}" type="datetime1">
              <a:rPr lang="en-US" altLang="en-US" smtClean="0"/>
              <a:t>8/4/23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964ABC-BF4C-A448-A4B8-315147185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A85D2B-0440-8842-BD95-E6B02ADF7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4DBB1-8D62-814E-8556-58D32545C96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E95A1E-349E-9548-8E92-7E8A37A6A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45720"/>
            <a:ext cx="8229600" cy="457200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3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889C9F1-16AD-9C4F-8BF3-AB0A70D5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95C380-5A8E-1146-AE9C-F628A9DF8A88}" type="datetime1">
              <a:rPr lang="en-US" altLang="en-US" smtClean="0"/>
              <a:t>8/4/23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7663ACA-88E8-7546-B7FD-CDEA8A638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1D6CB0-70C9-BB45-B929-33385492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59AE8-BD6F-0C46-A207-5E67130681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1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0"/>
            <a:ext cx="3008313" cy="5274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0415" y="731520"/>
            <a:ext cx="5111750" cy="37806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91537"/>
            <a:ext cx="3008313" cy="32206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29153-9613-AA47-A7D4-114473C51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55964B-F42F-194D-91F7-0428FE1B9C82}" type="datetime1">
              <a:rPr lang="en-US" altLang="en-US" smtClean="0"/>
              <a:t>8/4/23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D1BCB-CA1E-1544-BCA5-14287C746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A78F6-3507-9540-B2EC-5F9506C6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30543-ED1C-8347-B378-D5C6CDC9BA71}" type="slidenum">
              <a:rPr lang="en-US" altLang="en-US"/>
              <a:pPr/>
              <a:t>‹#›</a:t>
            </a:fld>
            <a:endParaRPr lang="en-US" altLang="en-US">
              <a:solidFill>
                <a:srgbClr val="88A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9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38028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31520"/>
            <a:ext cx="5486400" cy="285674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13186"/>
            <a:ext cx="5486400" cy="4250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E325AE-F0E8-3341-970A-FB5B18F12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C99215-6D22-8043-B7D6-D5EB58468098}" type="datetime1">
              <a:rPr lang="en-US" altLang="en-US" smtClean="0"/>
              <a:t>8/4/23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20830B-8BD9-9B49-AC9D-1AA4478E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E43D2D-9BF6-2B41-ACCF-21DB937E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32602-62F0-F143-8054-55F6804BD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58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53581A9-911B-FD40-98B6-FA0387892E0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F78568A-2587-8742-839A-071B4E5803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29EB8-F11E-DA46-B960-62BDA450A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A08003FB-ECBC-0C43-9383-3DB30D1531F7}" type="datetime1">
              <a:rPr lang="en-US" altLang="en-US" smtClean="0"/>
              <a:t>8/4/23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28A48-F085-6B43-96BB-926701482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08BBE-DF4D-8944-9C72-48CEA7691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5D67083-FF9E-A349-B938-AD7B1239AE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04" r:id="rId1"/>
    <p:sldLayoutId id="2147493505" r:id="rId2"/>
    <p:sldLayoutId id="2147493506" r:id="rId3"/>
    <p:sldLayoutId id="2147493507" r:id="rId4"/>
    <p:sldLayoutId id="2147493508" r:id="rId5"/>
    <p:sldLayoutId id="2147493509" r:id="rId6"/>
    <p:sldLayoutId id="2147493510" r:id="rId7"/>
    <p:sldLayoutId id="2147493514" r:id="rId8"/>
    <p:sldLayoutId id="2147493511" r:id="rId9"/>
    <p:sldLayoutId id="2147493512" r:id="rId10"/>
    <p:sldLayoutId id="2147493513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Lucida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Lucida San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Lucida San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Lucida San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Lucida San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Lucid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751E8-83E9-D046-A2AC-1A2F176F6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14040"/>
            <a:ext cx="7772400" cy="1102519"/>
          </a:xfrm>
        </p:spPr>
        <p:txBody>
          <a:bodyPr/>
          <a:lstStyle/>
          <a:p>
            <a:r>
              <a:rPr lang="en-US" dirty="0"/>
              <a:t>Selecting Muon Identification Criteria for the Search for Doubly-Charged Higgs Signals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7D3F5C-EB8B-494B-9E55-9CD4AA74A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126581"/>
            <a:ext cx="6400800" cy="1314450"/>
          </a:xfrm>
        </p:spPr>
        <p:txBody>
          <a:bodyPr/>
          <a:lstStyle/>
          <a:p>
            <a:r>
              <a:rPr lang="en-US" sz="2800" dirty="0"/>
              <a:t>Gabi Kennedy Orive</a:t>
            </a:r>
          </a:p>
          <a:p>
            <a:r>
              <a:rPr lang="en-US" sz="2800" dirty="0"/>
              <a:t>K-State Physics REU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1B3DB-9C17-8999-1D7E-43BFD49BB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390B-674D-D84A-8D8C-4EDA7BBD065D}" type="slidenum">
              <a:rPr lang="en-US" altLang="en-US" smtClean="0"/>
              <a:pPr/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025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DD61A-4108-98B5-7744-EA04D66A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Criteria, Tight (Signal)</a:t>
            </a:r>
          </a:p>
        </p:txBody>
      </p:sp>
      <p:pic>
        <p:nvPicPr>
          <p:cNvPr id="4" name="Content Placeholder 11">
            <a:extLst>
              <a:ext uri="{FF2B5EF4-FFF2-40B4-BE49-F238E27FC236}">
                <a16:creationId xmlns:a16="http://schemas.microsoft.com/office/drawing/2014/main" id="{FF563EFB-56FF-E7D7-6855-F90C30251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2880" y="731519"/>
            <a:ext cx="2923350" cy="21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915D5D-D4A7-4883-E90A-8176CF661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325" y="731520"/>
            <a:ext cx="2923350" cy="21925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5DE5E8-B242-2873-F37C-F0A91BE6D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675" y="731519"/>
            <a:ext cx="2923350" cy="2192513"/>
          </a:xfrm>
          <a:prstGeom prst="rect">
            <a:avLst/>
          </a:prstGeom>
        </p:spPr>
      </p:pic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CB428DEC-1F4D-AB2B-53AB-D19D828C76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224845"/>
              </p:ext>
            </p:extLst>
          </p:nvPr>
        </p:nvGraphicFramePr>
        <p:xfrm>
          <a:off x="405065" y="2948941"/>
          <a:ext cx="2481826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0913">
                  <a:extLst>
                    <a:ext uri="{9D8B030D-6E8A-4147-A177-3AD203B41FA5}">
                      <a16:colId xmlns:a16="http://schemas.microsoft.com/office/drawing/2014/main" val="1682436981"/>
                    </a:ext>
                  </a:extLst>
                </a:gridCol>
                <a:gridCol w="1240913">
                  <a:extLst>
                    <a:ext uri="{9D8B030D-6E8A-4147-A177-3AD203B41FA5}">
                      <a16:colId xmlns:a16="http://schemas.microsoft.com/office/drawing/2014/main" val="3577077727"/>
                    </a:ext>
                  </a:extLst>
                </a:gridCol>
              </a:tblGrid>
              <a:tr h="203290">
                <a:tc>
                  <a:txBody>
                    <a:bodyPr/>
                    <a:lstStyle/>
                    <a:p>
                      <a:r>
                        <a:rPr lang="en-US" sz="1000" b="0" dirty="0"/>
                        <a:t>1 (+ or  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406081"/>
                  </a:ext>
                </a:extLst>
              </a:tr>
              <a:tr h="203290">
                <a:tc>
                  <a:txBody>
                    <a:bodyPr/>
                    <a:lstStyle/>
                    <a:p>
                      <a:r>
                        <a:rPr lang="en-US" sz="1000" dirty="0"/>
                        <a:t>2 (++, +-, or 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221542"/>
                  </a:ext>
                </a:extLst>
              </a:tr>
              <a:tr h="203290">
                <a:tc>
                  <a:txBody>
                    <a:bodyPr/>
                    <a:lstStyle/>
                    <a:p>
                      <a:r>
                        <a:rPr lang="en-US" sz="1000" dirty="0"/>
                        <a:t>3 (++- or 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5844"/>
                  </a:ext>
                </a:extLst>
              </a:tr>
              <a:tr h="203290">
                <a:tc>
                  <a:txBody>
                    <a:bodyPr/>
                    <a:lstStyle/>
                    <a:p>
                      <a:r>
                        <a:rPr lang="en-US" sz="1000" dirty="0"/>
                        <a:t>4 (++--)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379943"/>
                  </a:ext>
                </a:extLst>
              </a:tr>
              <a:tr h="203290">
                <a:tc>
                  <a:txBody>
                    <a:bodyPr/>
                    <a:lstStyle/>
                    <a:p>
                      <a:r>
                        <a:rPr lang="en-US" sz="10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4046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86658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42D64D4-BD8A-098C-3358-3BBFC94A79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75103"/>
              </p:ext>
            </p:extLst>
          </p:nvPr>
        </p:nvGraphicFramePr>
        <p:xfrm>
          <a:off x="3331087" y="2921984"/>
          <a:ext cx="2481826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0913">
                  <a:extLst>
                    <a:ext uri="{9D8B030D-6E8A-4147-A177-3AD203B41FA5}">
                      <a16:colId xmlns:a16="http://schemas.microsoft.com/office/drawing/2014/main" val="1682436981"/>
                    </a:ext>
                  </a:extLst>
                </a:gridCol>
                <a:gridCol w="1240913">
                  <a:extLst>
                    <a:ext uri="{9D8B030D-6E8A-4147-A177-3AD203B41FA5}">
                      <a16:colId xmlns:a16="http://schemas.microsoft.com/office/drawing/2014/main" val="3577077727"/>
                    </a:ext>
                  </a:extLst>
                </a:gridCol>
              </a:tblGrid>
              <a:tr h="243476">
                <a:tc>
                  <a:txBody>
                    <a:bodyPr/>
                    <a:lstStyle/>
                    <a:p>
                      <a:r>
                        <a:rPr lang="en-US" sz="1000" b="0" dirty="0"/>
                        <a:t>1 (+ or  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406081"/>
                  </a:ext>
                </a:extLst>
              </a:tr>
              <a:tr h="243476">
                <a:tc>
                  <a:txBody>
                    <a:bodyPr/>
                    <a:lstStyle/>
                    <a:p>
                      <a:r>
                        <a:rPr lang="en-US" sz="1000" dirty="0"/>
                        <a:t>2 (++, +-, or 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221542"/>
                  </a:ext>
                </a:extLst>
              </a:tr>
              <a:tr h="243476">
                <a:tc>
                  <a:txBody>
                    <a:bodyPr/>
                    <a:lstStyle/>
                    <a:p>
                      <a:r>
                        <a:rPr lang="en-US" sz="1000" dirty="0"/>
                        <a:t>3 (++- or 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5844"/>
                  </a:ext>
                </a:extLst>
              </a:tr>
              <a:tr h="243476">
                <a:tc>
                  <a:txBody>
                    <a:bodyPr/>
                    <a:lstStyle/>
                    <a:p>
                      <a:r>
                        <a:rPr lang="en-US" sz="1000" dirty="0"/>
                        <a:t>4 (++--)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763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379943"/>
                  </a:ext>
                </a:extLst>
              </a:tr>
              <a:tr h="243476">
                <a:tc>
                  <a:txBody>
                    <a:bodyPr/>
                    <a:lstStyle/>
                    <a:p>
                      <a:r>
                        <a:rPr lang="en-US" sz="10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4066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866584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2B40357C-E37D-7F47-9E2E-BC667F3C68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495382"/>
              </p:ext>
            </p:extLst>
          </p:nvPr>
        </p:nvGraphicFramePr>
        <p:xfrm>
          <a:off x="6254437" y="2921984"/>
          <a:ext cx="2481826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0913">
                  <a:extLst>
                    <a:ext uri="{9D8B030D-6E8A-4147-A177-3AD203B41FA5}">
                      <a16:colId xmlns:a16="http://schemas.microsoft.com/office/drawing/2014/main" val="1682436981"/>
                    </a:ext>
                  </a:extLst>
                </a:gridCol>
                <a:gridCol w="1240913">
                  <a:extLst>
                    <a:ext uri="{9D8B030D-6E8A-4147-A177-3AD203B41FA5}">
                      <a16:colId xmlns:a16="http://schemas.microsoft.com/office/drawing/2014/main" val="3577077727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r>
                        <a:rPr lang="en-US" sz="1000" b="0" dirty="0"/>
                        <a:t>1 (+ or  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40608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000" dirty="0"/>
                        <a:t>2 (++, +-, or 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22154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000" dirty="0"/>
                        <a:t>3 (++- or 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584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000" dirty="0"/>
                        <a:t>4 (++--)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779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37994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0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4085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86658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82CA45-F50A-E67D-8480-C12C01C65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55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678F4-BF72-54ED-E7E8-C7F632DBB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Triggers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9DC26C-7A40-EA08-73EA-6350C0188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1046" y="874712"/>
            <a:ext cx="4525433" cy="3394075"/>
          </a:xfr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C906D1C-6C88-B0F3-D95F-BDCD2FBB7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565747"/>
              </p:ext>
            </p:extLst>
          </p:nvPr>
        </p:nvGraphicFramePr>
        <p:xfrm>
          <a:off x="537521" y="1121870"/>
          <a:ext cx="3301498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50749">
                  <a:extLst>
                    <a:ext uri="{9D8B030D-6E8A-4147-A177-3AD203B41FA5}">
                      <a16:colId xmlns:a16="http://schemas.microsoft.com/office/drawing/2014/main" val="3511390980"/>
                    </a:ext>
                  </a:extLst>
                </a:gridCol>
                <a:gridCol w="1650749">
                  <a:extLst>
                    <a:ext uri="{9D8B030D-6E8A-4147-A177-3AD203B41FA5}">
                      <a16:colId xmlns:a16="http://schemas.microsoft.com/office/drawing/2014/main" val="1273519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Single Trigger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288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Double Trigger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374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74339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1421BC7-E42B-802A-171E-20969B26DD6B}"/>
              </a:ext>
            </a:extLst>
          </p:cNvPr>
          <p:cNvSpPr/>
          <p:nvPr/>
        </p:nvSpPr>
        <p:spPr>
          <a:xfrm>
            <a:off x="7633830" y="3950711"/>
            <a:ext cx="132113" cy="17635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D76DFAD-1D50-ABA6-6756-8EDC7742D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3C551D-D296-E3B2-FDB7-0D26D45A5A62}"/>
              </a:ext>
            </a:extLst>
          </p:cNvPr>
          <p:cNvSpPr txBox="1"/>
          <p:nvPr/>
        </p:nvSpPr>
        <p:spPr>
          <a:xfrm>
            <a:off x="537521" y="2571749"/>
            <a:ext cx="330149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By using only Single, we lose 1 event.</a:t>
            </a:r>
          </a:p>
          <a:p>
            <a:r>
              <a:rPr lang="en-US" sz="1500" dirty="0"/>
              <a:t>By using only Double, we lose 4 events.</a:t>
            </a:r>
          </a:p>
          <a:p>
            <a:r>
              <a:rPr lang="en-US" sz="1500" dirty="0"/>
              <a:t>By using both, we lose 5 events.</a:t>
            </a:r>
          </a:p>
          <a:p>
            <a:endParaRPr lang="en-US" sz="1500" dirty="0"/>
          </a:p>
          <a:p>
            <a:r>
              <a:rPr lang="en-US" sz="1500" dirty="0"/>
              <a:t>Using both presents 99.55% accuracy.</a:t>
            </a:r>
          </a:p>
        </p:txBody>
      </p:sp>
    </p:spTree>
    <p:extLst>
      <p:ext uri="{BB962C8B-B14F-4D97-AF65-F5344CB8AC3E}">
        <p14:creationId xmlns:p14="http://schemas.microsoft.com/office/powerpoint/2010/main" val="9518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D9E85-DD73-FD8D-D78D-D529F955C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(Signal)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F425DD5-73DB-8124-95B6-11C6894CDF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106047"/>
              </p:ext>
            </p:extLst>
          </p:nvPr>
        </p:nvGraphicFramePr>
        <p:xfrm>
          <a:off x="457200" y="1021549"/>
          <a:ext cx="8229600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64021266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459742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Integrated Luminosity (L)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137.6 fb</a:t>
                      </a:r>
                      <a:r>
                        <a:rPr lang="en-US" b="0" baseline="30000" dirty="0"/>
                        <a:t>-1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174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Cross Section 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0.03477 fb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995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Branching Ratio (R)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465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Acceptance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0.803395889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206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Expected Number of mmmm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3.843728729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304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D1B4D5-1AA4-A2C7-DC36-B7A790568622}"/>
                  </a:ext>
                </a:extLst>
              </p:cNvPr>
              <p:cNvSpPr txBox="1"/>
              <p:nvPr/>
            </p:nvSpPr>
            <p:spPr>
              <a:xfrm>
                <a:off x="457200" y="3142058"/>
                <a:ext cx="6224258" cy="6627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𝐴𝑐𝑐𝑒𝑝𝑡𝑎𝑛𝑐𝑒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𝑚𝑚𝑚𝑚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𝑒𝑣𝑒𝑛𝑡𝑠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𝑝𝑎𝑠𝑠𝑒𝑑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𝑐𝑢𝑡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#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𝑒𝑣𝑒𝑛𝑡𝑠</m:t>
                          </m:r>
                        </m:den>
                      </m:f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898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1119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4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0.803395889</m:t>
                      </m:r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D1B4D5-1AA4-A2C7-DC36-B7A790568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42058"/>
                <a:ext cx="6224258" cy="662746"/>
              </a:xfrm>
              <a:prstGeom prst="rect">
                <a:avLst/>
              </a:prstGeom>
              <a:blipFill>
                <a:blip r:embed="rId2"/>
                <a:stretch>
                  <a:fillRect l="-1426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598853-9E33-E7BD-C05E-9A3C0BD78A19}"/>
                  </a:ext>
                </a:extLst>
              </p:cNvPr>
              <p:cNvSpPr txBox="1"/>
              <p:nvPr/>
            </p:nvSpPr>
            <p:spPr>
              <a:xfrm>
                <a:off x="457200" y="3844952"/>
                <a:ext cx="65422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𝐸𝑥𝑝𝑒𝑐𝑡𝑒𝑑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#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𝑚𝑚𝑚𝑚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𝐸𝑣𝑒𝑛𝑡𝑠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=3.843728729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598853-9E33-E7BD-C05E-9A3C0BD78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44952"/>
                <a:ext cx="6542240" cy="276999"/>
              </a:xfrm>
              <a:prstGeom prst="rect">
                <a:avLst/>
              </a:prstGeom>
              <a:blipFill>
                <a:blip r:embed="rId3"/>
                <a:stretch>
                  <a:fillRect l="-969" t="-8696" r="-194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6411D2-447F-4B96-B491-22FF7623F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665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45086-DDA1-E25D-E3A3-428C61252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Counting Good Muons from Given Background Data (with previous cuts)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C743EBBD-8B33-A788-029F-45DE2D1493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743338"/>
              </p:ext>
            </p:extLst>
          </p:nvPr>
        </p:nvGraphicFramePr>
        <p:xfrm>
          <a:off x="508000" y="1611630"/>
          <a:ext cx="3595434" cy="1600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7717">
                  <a:extLst>
                    <a:ext uri="{9D8B030D-6E8A-4147-A177-3AD203B41FA5}">
                      <a16:colId xmlns:a16="http://schemas.microsoft.com/office/drawing/2014/main" val="1682436981"/>
                    </a:ext>
                  </a:extLst>
                </a:gridCol>
                <a:gridCol w="1797717">
                  <a:extLst>
                    <a:ext uri="{9D8B030D-6E8A-4147-A177-3AD203B41FA5}">
                      <a16:colId xmlns:a16="http://schemas.microsoft.com/office/drawing/2014/main" val="3577077727"/>
                    </a:ext>
                  </a:extLst>
                </a:gridCol>
              </a:tblGrid>
              <a:tr h="290043">
                <a:tc>
                  <a:txBody>
                    <a:bodyPr/>
                    <a:lstStyle/>
                    <a:p>
                      <a:r>
                        <a:rPr lang="en-US" sz="1500" b="0" dirty="0"/>
                        <a:t>1 (+ or  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406081"/>
                  </a:ext>
                </a:extLst>
              </a:tr>
              <a:tr h="290043">
                <a:tc>
                  <a:txBody>
                    <a:bodyPr/>
                    <a:lstStyle/>
                    <a:p>
                      <a:r>
                        <a:rPr lang="en-US" sz="1500" dirty="0"/>
                        <a:t>2 (++, +-, or 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221542"/>
                  </a:ext>
                </a:extLst>
              </a:tr>
              <a:tr h="290043">
                <a:tc>
                  <a:txBody>
                    <a:bodyPr/>
                    <a:lstStyle/>
                    <a:p>
                      <a:r>
                        <a:rPr lang="en-US" sz="1500" dirty="0"/>
                        <a:t>3 (++- or 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5844"/>
                  </a:ext>
                </a:extLst>
              </a:tr>
              <a:tr h="290043">
                <a:tc>
                  <a:txBody>
                    <a:bodyPr/>
                    <a:lstStyle/>
                    <a:p>
                      <a:r>
                        <a:rPr lang="en-US" sz="1500" dirty="0"/>
                        <a:t>4 (++--)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379943"/>
                  </a:ext>
                </a:extLst>
              </a:tr>
              <a:tr h="290043">
                <a:tc>
                  <a:txBody>
                    <a:bodyPr/>
                    <a:lstStyle/>
                    <a:p>
                      <a:r>
                        <a:rPr lang="en-US" sz="15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86658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7196858-E14B-4878-1DE3-F5947568E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64142"/>
            <a:ext cx="4064000" cy="3048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ADB279-39A9-264A-53DE-4C045610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52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DD61A-4108-98B5-7744-EA04D66A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Criteria, Loose (Background)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CB428DEC-1F4D-AB2B-53AB-D19D828C76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618548"/>
              </p:ext>
            </p:extLst>
          </p:nvPr>
        </p:nvGraphicFramePr>
        <p:xfrm>
          <a:off x="405065" y="2948941"/>
          <a:ext cx="2481826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0913">
                  <a:extLst>
                    <a:ext uri="{9D8B030D-6E8A-4147-A177-3AD203B41FA5}">
                      <a16:colId xmlns:a16="http://schemas.microsoft.com/office/drawing/2014/main" val="1682436981"/>
                    </a:ext>
                  </a:extLst>
                </a:gridCol>
                <a:gridCol w="1240913">
                  <a:extLst>
                    <a:ext uri="{9D8B030D-6E8A-4147-A177-3AD203B41FA5}">
                      <a16:colId xmlns:a16="http://schemas.microsoft.com/office/drawing/2014/main" val="3577077727"/>
                    </a:ext>
                  </a:extLst>
                </a:gridCol>
              </a:tblGrid>
              <a:tr h="203290">
                <a:tc>
                  <a:txBody>
                    <a:bodyPr/>
                    <a:lstStyle/>
                    <a:p>
                      <a:r>
                        <a:rPr lang="en-US" sz="1000" b="0" dirty="0"/>
                        <a:t>1 (+ or  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406081"/>
                  </a:ext>
                </a:extLst>
              </a:tr>
              <a:tr h="203290">
                <a:tc>
                  <a:txBody>
                    <a:bodyPr/>
                    <a:lstStyle/>
                    <a:p>
                      <a:r>
                        <a:rPr lang="en-US" sz="1000" dirty="0"/>
                        <a:t>2 (++, +-, or 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221542"/>
                  </a:ext>
                </a:extLst>
              </a:tr>
              <a:tr h="203290">
                <a:tc>
                  <a:txBody>
                    <a:bodyPr/>
                    <a:lstStyle/>
                    <a:p>
                      <a:r>
                        <a:rPr lang="en-US" sz="1000" dirty="0"/>
                        <a:t>3 (++- or 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5844"/>
                  </a:ext>
                </a:extLst>
              </a:tr>
              <a:tr h="203290">
                <a:tc>
                  <a:txBody>
                    <a:bodyPr/>
                    <a:lstStyle/>
                    <a:p>
                      <a:r>
                        <a:rPr lang="en-US" sz="1000" dirty="0"/>
                        <a:t>4 (++--)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379943"/>
                  </a:ext>
                </a:extLst>
              </a:tr>
              <a:tr h="203290">
                <a:tc>
                  <a:txBody>
                    <a:bodyPr/>
                    <a:lstStyle/>
                    <a:p>
                      <a:r>
                        <a:rPr lang="en-US" sz="10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637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86658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42D64D4-BD8A-098C-3358-3BBFC94A79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951309"/>
              </p:ext>
            </p:extLst>
          </p:nvPr>
        </p:nvGraphicFramePr>
        <p:xfrm>
          <a:off x="3331087" y="2921984"/>
          <a:ext cx="2481826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0913">
                  <a:extLst>
                    <a:ext uri="{9D8B030D-6E8A-4147-A177-3AD203B41FA5}">
                      <a16:colId xmlns:a16="http://schemas.microsoft.com/office/drawing/2014/main" val="1682436981"/>
                    </a:ext>
                  </a:extLst>
                </a:gridCol>
                <a:gridCol w="1240913">
                  <a:extLst>
                    <a:ext uri="{9D8B030D-6E8A-4147-A177-3AD203B41FA5}">
                      <a16:colId xmlns:a16="http://schemas.microsoft.com/office/drawing/2014/main" val="3577077727"/>
                    </a:ext>
                  </a:extLst>
                </a:gridCol>
              </a:tblGrid>
              <a:tr h="243476">
                <a:tc>
                  <a:txBody>
                    <a:bodyPr/>
                    <a:lstStyle/>
                    <a:p>
                      <a:r>
                        <a:rPr lang="en-US" sz="1000" b="0" dirty="0"/>
                        <a:t>1 (+ or  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406081"/>
                  </a:ext>
                </a:extLst>
              </a:tr>
              <a:tr h="243476">
                <a:tc>
                  <a:txBody>
                    <a:bodyPr/>
                    <a:lstStyle/>
                    <a:p>
                      <a:r>
                        <a:rPr lang="en-US" sz="1000" dirty="0"/>
                        <a:t>2 (++, +-, or 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221542"/>
                  </a:ext>
                </a:extLst>
              </a:tr>
              <a:tr h="243476">
                <a:tc>
                  <a:txBody>
                    <a:bodyPr/>
                    <a:lstStyle/>
                    <a:p>
                      <a:r>
                        <a:rPr lang="en-US" sz="1000" dirty="0"/>
                        <a:t>3 (++- or 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5844"/>
                  </a:ext>
                </a:extLst>
              </a:tr>
              <a:tr h="243476">
                <a:tc>
                  <a:txBody>
                    <a:bodyPr/>
                    <a:lstStyle/>
                    <a:p>
                      <a:r>
                        <a:rPr lang="en-US" sz="1000" dirty="0"/>
                        <a:t>4 (++--)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379943"/>
                  </a:ext>
                </a:extLst>
              </a:tr>
              <a:tr h="243476">
                <a:tc>
                  <a:txBody>
                    <a:bodyPr/>
                    <a:lstStyle/>
                    <a:p>
                      <a:r>
                        <a:rPr lang="en-US" sz="10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675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866584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2B40357C-E37D-7F47-9E2E-BC667F3C68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617985"/>
              </p:ext>
            </p:extLst>
          </p:nvPr>
        </p:nvGraphicFramePr>
        <p:xfrm>
          <a:off x="6254437" y="2921984"/>
          <a:ext cx="2481826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0913">
                  <a:extLst>
                    <a:ext uri="{9D8B030D-6E8A-4147-A177-3AD203B41FA5}">
                      <a16:colId xmlns:a16="http://schemas.microsoft.com/office/drawing/2014/main" val="1682436981"/>
                    </a:ext>
                  </a:extLst>
                </a:gridCol>
                <a:gridCol w="1240913">
                  <a:extLst>
                    <a:ext uri="{9D8B030D-6E8A-4147-A177-3AD203B41FA5}">
                      <a16:colId xmlns:a16="http://schemas.microsoft.com/office/drawing/2014/main" val="3577077727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r>
                        <a:rPr lang="en-US" sz="1000" b="0" dirty="0"/>
                        <a:t>1 (+ or  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40608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000" dirty="0"/>
                        <a:t>2 (++, +-, or 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22154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000" dirty="0"/>
                        <a:t>3 (++- or 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584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000" dirty="0"/>
                        <a:t>4 (++--)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37994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0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720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86658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45BDD61-814E-6FAF-4548-307019614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25" y="725375"/>
            <a:ext cx="2923350" cy="2192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37AD97-225F-CEEA-529D-480FF11EC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626" y="727423"/>
            <a:ext cx="2923350" cy="21925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B9EC05-442F-5A11-5C6F-A17B8B14B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325" y="727423"/>
            <a:ext cx="2923350" cy="2192513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13A7A4C-C603-C933-F075-AB8125CD1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514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DD61A-4108-98B5-7744-EA04D66A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Criteria, Medium (Background)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CB428DEC-1F4D-AB2B-53AB-D19D828C76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101798"/>
              </p:ext>
            </p:extLst>
          </p:nvPr>
        </p:nvGraphicFramePr>
        <p:xfrm>
          <a:off x="405065" y="2948941"/>
          <a:ext cx="2481826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0913">
                  <a:extLst>
                    <a:ext uri="{9D8B030D-6E8A-4147-A177-3AD203B41FA5}">
                      <a16:colId xmlns:a16="http://schemas.microsoft.com/office/drawing/2014/main" val="1682436981"/>
                    </a:ext>
                  </a:extLst>
                </a:gridCol>
                <a:gridCol w="1240913">
                  <a:extLst>
                    <a:ext uri="{9D8B030D-6E8A-4147-A177-3AD203B41FA5}">
                      <a16:colId xmlns:a16="http://schemas.microsoft.com/office/drawing/2014/main" val="3577077727"/>
                    </a:ext>
                  </a:extLst>
                </a:gridCol>
              </a:tblGrid>
              <a:tr h="203290">
                <a:tc>
                  <a:txBody>
                    <a:bodyPr/>
                    <a:lstStyle/>
                    <a:p>
                      <a:r>
                        <a:rPr lang="en-US" sz="1000" b="0" dirty="0"/>
                        <a:t>1 (+ or  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406081"/>
                  </a:ext>
                </a:extLst>
              </a:tr>
              <a:tr h="203290">
                <a:tc>
                  <a:txBody>
                    <a:bodyPr/>
                    <a:lstStyle/>
                    <a:p>
                      <a:r>
                        <a:rPr lang="en-US" sz="1000" dirty="0"/>
                        <a:t>2 (++, +-, or 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221542"/>
                  </a:ext>
                </a:extLst>
              </a:tr>
              <a:tr h="203290">
                <a:tc>
                  <a:txBody>
                    <a:bodyPr/>
                    <a:lstStyle/>
                    <a:p>
                      <a:r>
                        <a:rPr lang="en-US" sz="1000" dirty="0"/>
                        <a:t>3 (++- or 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5844"/>
                  </a:ext>
                </a:extLst>
              </a:tr>
              <a:tr h="203290">
                <a:tc>
                  <a:txBody>
                    <a:bodyPr/>
                    <a:lstStyle/>
                    <a:p>
                      <a:r>
                        <a:rPr lang="en-US" sz="1000" dirty="0"/>
                        <a:t>4 (++--)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379943"/>
                  </a:ext>
                </a:extLst>
              </a:tr>
              <a:tr h="203290">
                <a:tc>
                  <a:txBody>
                    <a:bodyPr/>
                    <a:lstStyle/>
                    <a:p>
                      <a:r>
                        <a:rPr lang="en-US" sz="10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576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86658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42D64D4-BD8A-098C-3358-3BBFC94A79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979720"/>
              </p:ext>
            </p:extLst>
          </p:nvPr>
        </p:nvGraphicFramePr>
        <p:xfrm>
          <a:off x="3331087" y="2921984"/>
          <a:ext cx="2481826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0913">
                  <a:extLst>
                    <a:ext uri="{9D8B030D-6E8A-4147-A177-3AD203B41FA5}">
                      <a16:colId xmlns:a16="http://schemas.microsoft.com/office/drawing/2014/main" val="1682436981"/>
                    </a:ext>
                  </a:extLst>
                </a:gridCol>
                <a:gridCol w="1240913">
                  <a:extLst>
                    <a:ext uri="{9D8B030D-6E8A-4147-A177-3AD203B41FA5}">
                      <a16:colId xmlns:a16="http://schemas.microsoft.com/office/drawing/2014/main" val="3577077727"/>
                    </a:ext>
                  </a:extLst>
                </a:gridCol>
              </a:tblGrid>
              <a:tr h="243476">
                <a:tc>
                  <a:txBody>
                    <a:bodyPr/>
                    <a:lstStyle/>
                    <a:p>
                      <a:r>
                        <a:rPr lang="en-US" sz="1000" b="0" dirty="0"/>
                        <a:t>1 (+ or  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406081"/>
                  </a:ext>
                </a:extLst>
              </a:tr>
              <a:tr h="243476">
                <a:tc>
                  <a:txBody>
                    <a:bodyPr/>
                    <a:lstStyle/>
                    <a:p>
                      <a:r>
                        <a:rPr lang="en-US" sz="1000" dirty="0"/>
                        <a:t>2 (++, +-, or 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221542"/>
                  </a:ext>
                </a:extLst>
              </a:tr>
              <a:tr h="243476">
                <a:tc>
                  <a:txBody>
                    <a:bodyPr/>
                    <a:lstStyle/>
                    <a:p>
                      <a:r>
                        <a:rPr lang="en-US" sz="1000" dirty="0"/>
                        <a:t>3 (++- or 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5844"/>
                  </a:ext>
                </a:extLst>
              </a:tr>
              <a:tr h="243476">
                <a:tc>
                  <a:txBody>
                    <a:bodyPr/>
                    <a:lstStyle/>
                    <a:p>
                      <a:r>
                        <a:rPr lang="en-US" sz="1000" dirty="0"/>
                        <a:t>4 (++--)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379943"/>
                  </a:ext>
                </a:extLst>
              </a:tr>
              <a:tr h="243476">
                <a:tc>
                  <a:txBody>
                    <a:bodyPr/>
                    <a:lstStyle/>
                    <a:p>
                      <a:r>
                        <a:rPr lang="en-US" sz="10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608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866584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2B40357C-E37D-7F47-9E2E-BC667F3C68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644292"/>
              </p:ext>
            </p:extLst>
          </p:nvPr>
        </p:nvGraphicFramePr>
        <p:xfrm>
          <a:off x="6254437" y="2921984"/>
          <a:ext cx="2481826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0913">
                  <a:extLst>
                    <a:ext uri="{9D8B030D-6E8A-4147-A177-3AD203B41FA5}">
                      <a16:colId xmlns:a16="http://schemas.microsoft.com/office/drawing/2014/main" val="1682436981"/>
                    </a:ext>
                  </a:extLst>
                </a:gridCol>
                <a:gridCol w="1240913">
                  <a:extLst>
                    <a:ext uri="{9D8B030D-6E8A-4147-A177-3AD203B41FA5}">
                      <a16:colId xmlns:a16="http://schemas.microsoft.com/office/drawing/2014/main" val="3577077727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r>
                        <a:rPr lang="en-US" sz="1000" b="0" dirty="0"/>
                        <a:t>1 (+ or  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40608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000" dirty="0"/>
                        <a:t>2 (++, +-, or 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22154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000" dirty="0"/>
                        <a:t>3 (++- or 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584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000" dirty="0"/>
                        <a:t>4 (++--)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37994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0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651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86658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05DE4A9-5998-0861-C8E3-BA1235019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25" y="706608"/>
            <a:ext cx="2923350" cy="2192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6FBA05-39F6-0A2A-B7A4-C0C512BD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625" y="706609"/>
            <a:ext cx="2923350" cy="21925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68E33D-A6FE-A02B-6DE2-20C77F44A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325" y="706609"/>
            <a:ext cx="2923350" cy="2192513"/>
          </a:xfrm>
          <a:prstGeom prst="rect">
            <a:avLst/>
          </a:prstGeo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E5DC92A-D4F1-544B-B8F8-E808336F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835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DD61A-4108-98B5-7744-EA04D66A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Criteria, Tight (Background)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CB428DEC-1F4D-AB2B-53AB-D19D828C76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320736"/>
              </p:ext>
            </p:extLst>
          </p:nvPr>
        </p:nvGraphicFramePr>
        <p:xfrm>
          <a:off x="405065" y="2948941"/>
          <a:ext cx="2481826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0913">
                  <a:extLst>
                    <a:ext uri="{9D8B030D-6E8A-4147-A177-3AD203B41FA5}">
                      <a16:colId xmlns:a16="http://schemas.microsoft.com/office/drawing/2014/main" val="1682436981"/>
                    </a:ext>
                  </a:extLst>
                </a:gridCol>
                <a:gridCol w="1240913">
                  <a:extLst>
                    <a:ext uri="{9D8B030D-6E8A-4147-A177-3AD203B41FA5}">
                      <a16:colId xmlns:a16="http://schemas.microsoft.com/office/drawing/2014/main" val="3577077727"/>
                    </a:ext>
                  </a:extLst>
                </a:gridCol>
              </a:tblGrid>
              <a:tr h="203290">
                <a:tc>
                  <a:txBody>
                    <a:bodyPr/>
                    <a:lstStyle/>
                    <a:p>
                      <a:r>
                        <a:rPr lang="en-US" sz="1000" b="0" dirty="0"/>
                        <a:t>1 (+ or  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406081"/>
                  </a:ext>
                </a:extLst>
              </a:tr>
              <a:tr h="203290">
                <a:tc>
                  <a:txBody>
                    <a:bodyPr/>
                    <a:lstStyle/>
                    <a:p>
                      <a:r>
                        <a:rPr lang="en-US" sz="1000" dirty="0"/>
                        <a:t>2 (++, +-, or 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221542"/>
                  </a:ext>
                </a:extLst>
              </a:tr>
              <a:tr h="203290">
                <a:tc>
                  <a:txBody>
                    <a:bodyPr/>
                    <a:lstStyle/>
                    <a:p>
                      <a:r>
                        <a:rPr lang="en-US" sz="1000" dirty="0"/>
                        <a:t>3 (++- or 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5844"/>
                  </a:ext>
                </a:extLst>
              </a:tr>
              <a:tr h="203290">
                <a:tc>
                  <a:txBody>
                    <a:bodyPr/>
                    <a:lstStyle/>
                    <a:p>
                      <a:r>
                        <a:rPr lang="en-US" sz="1000" dirty="0"/>
                        <a:t>4 (++--)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379943"/>
                  </a:ext>
                </a:extLst>
              </a:tr>
              <a:tr h="203290">
                <a:tc>
                  <a:txBody>
                    <a:bodyPr/>
                    <a:lstStyle/>
                    <a:p>
                      <a:r>
                        <a:rPr lang="en-US" sz="10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545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86658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42D64D4-BD8A-098C-3358-3BBFC94A79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248099"/>
              </p:ext>
            </p:extLst>
          </p:nvPr>
        </p:nvGraphicFramePr>
        <p:xfrm>
          <a:off x="3331087" y="2921984"/>
          <a:ext cx="2481826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0913">
                  <a:extLst>
                    <a:ext uri="{9D8B030D-6E8A-4147-A177-3AD203B41FA5}">
                      <a16:colId xmlns:a16="http://schemas.microsoft.com/office/drawing/2014/main" val="1682436981"/>
                    </a:ext>
                  </a:extLst>
                </a:gridCol>
                <a:gridCol w="1240913">
                  <a:extLst>
                    <a:ext uri="{9D8B030D-6E8A-4147-A177-3AD203B41FA5}">
                      <a16:colId xmlns:a16="http://schemas.microsoft.com/office/drawing/2014/main" val="3577077727"/>
                    </a:ext>
                  </a:extLst>
                </a:gridCol>
              </a:tblGrid>
              <a:tr h="243476">
                <a:tc>
                  <a:txBody>
                    <a:bodyPr/>
                    <a:lstStyle/>
                    <a:p>
                      <a:r>
                        <a:rPr lang="en-US" sz="1000" b="0" dirty="0"/>
                        <a:t>1 (+ or  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406081"/>
                  </a:ext>
                </a:extLst>
              </a:tr>
              <a:tr h="243476">
                <a:tc>
                  <a:txBody>
                    <a:bodyPr/>
                    <a:lstStyle/>
                    <a:p>
                      <a:r>
                        <a:rPr lang="en-US" sz="1000" dirty="0"/>
                        <a:t>2 (++, +-, or 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221542"/>
                  </a:ext>
                </a:extLst>
              </a:tr>
              <a:tr h="243476">
                <a:tc>
                  <a:txBody>
                    <a:bodyPr/>
                    <a:lstStyle/>
                    <a:p>
                      <a:r>
                        <a:rPr lang="en-US" sz="1000" dirty="0"/>
                        <a:t>3 (++- or 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5844"/>
                  </a:ext>
                </a:extLst>
              </a:tr>
              <a:tr h="243476">
                <a:tc>
                  <a:txBody>
                    <a:bodyPr/>
                    <a:lstStyle/>
                    <a:p>
                      <a:r>
                        <a:rPr lang="en-US" sz="1000" dirty="0"/>
                        <a:t>4 (++--)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379943"/>
                  </a:ext>
                </a:extLst>
              </a:tr>
              <a:tr h="243476">
                <a:tc>
                  <a:txBody>
                    <a:bodyPr/>
                    <a:lstStyle/>
                    <a:p>
                      <a:r>
                        <a:rPr lang="en-US" sz="10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576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866584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2B40357C-E37D-7F47-9E2E-BC667F3C68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526709"/>
              </p:ext>
            </p:extLst>
          </p:nvPr>
        </p:nvGraphicFramePr>
        <p:xfrm>
          <a:off x="6254437" y="2921984"/>
          <a:ext cx="2481826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0913">
                  <a:extLst>
                    <a:ext uri="{9D8B030D-6E8A-4147-A177-3AD203B41FA5}">
                      <a16:colId xmlns:a16="http://schemas.microsoft.com/office/drawing/2014/main" val="1682436981"/>
                    </a:ext>
                  </a:extLst>
                </a:gridCol>
                <a:gridCol w="1240913">
                  <a:extLst>
                    <a:ext uri="{9D8B030D-6E8A-4147-A177-3AD203B41FA5}">
                      <a16:colId xmlns:a16="http://schemas.microsoft.com/office/drawing/2014/main" val="3577077727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r>
                        <a:rPr lang="en-US" sz="1000" b="0" dirty="0"/>
                        <a:t>1 (+ or  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40608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000" dirty="0"/>
                        <a:t>2 (++, +-, or 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22154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000" dirty="0"/>
                        <a:t>3 (++- or 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584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000" dirty="0"/>
                        <a:t>4 (++--)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37994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0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618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86658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24D1B89-3FEC-B900-BCD5-6B5F02BE7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80" y="686781"/>
            <a:ext cx="2923350" cy="21925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5ACAB9-1535-0768-FA7B-6277FA6B7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530" y="686780"/>
            <a:ext cx="2923350" cy="21925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E223DE-A892-F3DA-A676-DBFECDE90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472" y="686780"/>
            <a:ext cx="2923350" cy="2192513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CD5DBBD-C315-8976-DAC0-17728090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574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D9E85-DD73-FD8D-D78D-D529F955C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(Background)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F425DD5-73DB-8124-95B6-11C6894CDF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398746"/>
              </p:ext>
            </p:extLst>
          </p:nvPr>
        </p:nvGraphicFramePr>
        <p:xfrm>
          <a:off x="457200" y="1021549"/>
          <a:ext cx="8229600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64021266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459742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Integrated Luminosity (L)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137.6 fb</a:t>
                      </a:r>
                      <a:r>
                        <a:rPr lang="en-US" b="0" baseline="30000" dirty="0"/>
                        <a:t>-1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174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Cross Section 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6225420 fb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995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Branching Ratio (R)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465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Acceptance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8.7565x10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206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Expected Number of mmmm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25.0032764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304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D1B4D5-1AA4-A2C7-DC36-B7A790568622}"/>
                  </a:ext>
                </a:extLst>
              </p:cNvPr>
              <p:cNvSpPr txBox="1"/>
              <p:nvPr/>
            </p:nvSpPr>
            <p:spPr>
              <a:xfrm>
                <a:off x="457200" y="3142058"/>
                <a:ext cx="6650182" cy="6627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𝐴𝑐𝑐𝑒𝑝𝑡𝑎𝑛𝑐𝑒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𝑚𝑚𝑚𝑚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𝑒𝑣𝑒𝑛𝑡𝑠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𝑝𝑎𝑠𝑠𝑒𝑑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𝑐𝑢𝑡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#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𝑒𝑣𝑒𝑛𝑡𝑠</m:t>
                          </m:r>
                        </m:den>
                      </m:f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34260219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8.7565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D1B4D5-1AA4-A2C7-DC36-B7A790568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42058"/>
                <a:ext cx="6650182" cy="662746"/>
              </a:xfrm>
              <a:prstGeom prst="rect">
                <a:avLst/>
              </a:prstGeom>
              <a:blipFill>
                <a:blip r:embed="rId2"/>
                <a:stretch>
                  <a:fillRect l="-1336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598853-9E33-E7BD-C05E-9A3C0BD78A19}"/>
                  </a:ext>
                </a:extLst>
              </p:cNvPr>
              <p:cNvSpPr txBox="1"/>
              <p:nvPr/>
            </p:nvSpPr>
            <p:spPr>
              <a:xfrm>
                <a:off x="457200" y="3844952"/>
                <a:ext cx="6306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𝐸𝑥𝑝𝑒𝑐𝑡𝑒𝑑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#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𝑚𝑚𝑚𝑚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𝐸𝑣𝑒𝑛𝑡𝑠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=25.0032764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598853-9E33-E7BD-C05E-9A3C0BD78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44952"/>
                <a:ext cx="6306663" cy="276999"/>
              </a:xfrm>
              <a:prstGeom prst="rect">
                <a:avLst/>
              </a:prstGeom>
              <a:blipFill>
                <a:blip r:embed="rId3"/>
                <a:stretch>
                  <a:fillRect l="-1006" t="-8696" r="-402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59A4BD-1BA8-4B7D-1ECD-7104D8E5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238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7569B-3BE8-0B8A-1EC6-9B68EC0A1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Number of mmmm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AE6D9-58BE-2504-CF33-4AD4F84B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17</a:t>
            </a:fld>
            <a:endParaRPr lang="en-US" alt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8A8723-DD25-5258-B97C-B297BEA2C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841301"/>
              </p:ext>
            </p:extLst>
          </p:nvPr>
        </p:nvGraphicFramePr>
        <p:xfrm>
          <a:off x="457200" y="851318"/>
          <a:ext cx="8229600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054305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42584055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Background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85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Expected Number of mmmm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25.0032764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986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9DE80EB-0946-CE1E-91CC-E822EF6F7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007412"/>
              </p:ext>
            </p:extLst>
          </p:nvPr>
        </p:nvGraphicFramePr>
        <p:xfrm>
          <a:off x="457200" y="1931222"/>
          <a:ext cx="8229600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82026324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44515765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Signal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29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Expected Number of mmmm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3.843728729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591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03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2B625-0410-09A2-8222-54B5C65AD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Momentum Graphs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CC48F-762C-0287-7864-D217C080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AF9E0D-B23D-DD75-CED2-350503EEB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003068"/>
            <a:ext cx="4064000" cy="304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0F95AE-A803-323C-0BD3-247479A2B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03068"/>
            <a:ext cx="4064000" cy="304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A9413E-8462-FCAF-4336-D6E097C6BF3E}"/>
              </a:ext>
            </a:extLst>
          </p:cNvPr>
          <p:cNvSpPr txBox="1"/>
          <p:nvPr/>
        </p:nvSpPr>
        <p:spPr>
          <a:xfrm>
            <a:off x="508000" y="679903"/>
            <a:ext cx="11949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Signal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B147A-554F-E074-0CE9-2B64C2101C10}"/>
              </a:ext>
            </a:extLst>
          </p:cNvPr>
          <p:cNvSpPr txBox="1"/>
          <p:nvPr/>
        </p:nvSpPr>
        <p:spPr>
          <a:xfrm>
            <a:off x="4572000" y="679903"/>
            <a:ext cx="12676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Background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831ED5-6AC5-0D60-B720-C431403E2568}"/>
              </a:ext>
            </a:extLst>
          </p:cNvPr>
          <p:cNvCxnSpPr>
            <a:cxnSpLocks/>
          </p:cNvCxnSpPr>
          <p:nvPr/>
        </p:nvCxnSpPr>
        <p:spPr>
          <a:xfrm flipV="1">
            <a:off x="6752746" y="3309603"/>
            <a:ext cx="0" cy="4125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4D4D51-BF68-6F26-3486-1B51A8B252CD}"/>
              </a:ext>
            </a:extLst>
          </p:cNvPr>
          <p:cNvCxnSpPr>
            <a:cxnSpLocks/>
          </p:cNvCxnSpPr>
          <p:nvPr/>
        </p:nvCxnSpPr>
        <p:spPr>
          <a:xfrm flipV="1">
            <a:off x="1393116" y="3309603"/>
            <a:ext cx="0" cy="412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66A1843-2C87-7931-58D8-90E311D245FD}"/>
              </a:ext>
            </a:extLst>
          </p:cNvPr>
          <p:cNvSpPr txBox="1"/>
          <p:nvPr/>
        </p:nvSpPr>
        <p:spPr>
          <a:xfrm>
            <a:off x="3925957" y="4124739"/>
            <a:ext cx="14511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p</a:t>
            </a:r>
            <a:r>
              <a:rPr lang="en-US" sz="1500" baseline="-25000" dirty="0"/>
              <a:t>T</a:t>
            </a:r>
            <a:r>
              <a:rPr lang="en-US" sz="1500" dirty="0"/>
              <a:t> &lt; 200 GeV</a:t>
            </a:r>
          </a:p>
        </p:txBody>
      </p:sp>
    </p:spTree>
    <p:extLst>
      <p:ext uri="{BB962C8B-B14F-4D97-AF65-F5344CB8AC3E}">
        <p14:creationId xmlns:p14="http://schemas.microsoft.com/office/powerpoint/2010/main" val="20654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2CD5A-D762-60B6-744F-736C373B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46240-BABF-5536-AF26-BDFAD153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548DA32-B095-CBC8-9B05-FE901FEE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572" y="615233"/>
            <a:ext cx="4158628" cy="397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421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5E710-9393-EB58-F4B7-A118B3DAD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&amp;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A5A38-79BF-B668-B4C3-150CF8C22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731520"/>
            <a:ext cx="8229600" cy="192759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Conclusions</a:t>
            </a:r>
          </a:p>
          <a:p>
            <a:r>
              <a:rPr lang="en-US" sz="2000" dirty="0"/>
              <a:t>p</a:t>
            </a:r>
            <a:r>
              <a:rPr lang="en-US" sz="2000" baseline="-25000" dirty="0"/>
              <a:t>T</a:t>
            </a:r>
            <a:r>
              <a:rPr lang="en-US" sz="2000" dirty="0"/>
              <a:t> &lt; 200 GeV cut</a:t>
            </a:r>
          </a:p>
          <a:p>
            <a:r>
              <a:rPr lang="en-US" sz="2000" dirty="0"/>
              <a:t>Loose Iso3 seems to be the best choice for ID</a:t>
            </a:r>
          </a:p>
          <a:p>
            <a:r>
              <a:rPr lang="en-US" sz="2000" dirty="0"/>
              <a:t>Without more work, differentiating Signal muons from Background muons will be difficult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76C52-F5D8-9CB5-4D5D-FC5BC148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0F882-0EE8-4F70-4B5D-3A814A3E825C}"/>
              </a:ext>
            </a:extLst>
          </p:cNvPr>
          <p:cNvSpPr txBox="1"/>
          <p:nvPr/>
        </p:nvSpPr>
        <p:spPr>
          <a:xfrm>
            <a:off x="182880" y="2571750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/>
              <a:t>Future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Apply the p</a:t>
            </a:r>
            <a:r>
              <a:rPr lang="en-US" sz="2000" baseline="-25000" dirty="0"/>
              <a:t>T</a:t>
            </a:r>
            <a:r>
              <a:rPr lang="en-US" sz="2000" dirty="0"/>
              <a:t> cut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Continue testing with different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Compare with results of testing with electrons and taus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Checking other background examples</a:t>
            </a:r>
          </a:p>
        </p:txBody>
      </p:sp>
    </p:spTree>
    <p:extLst>
      <p:ext uri="{BB962C8B-B14F-4D97-AF65-F5344CB8AC3E}">
        <p14:creationId xmlns:p14="http://schemas.microsoft.com/office/powerpoint/2010/main" val="102324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1AC24-6A77-8665-833A-88703C7B7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7EA39-8436-92FF-F5A7-834319A9C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Dr. Andrew Ivanov</a:t>
            </a:r>
          </a:p>
          <a:p>
            <a:r>
              <a:rPr lang="en-US" sz="2000" dirty="0"/>
              <a:t>Reese Sanders</a:t>
            </a:r>
          </a:p>
          <a:p>
            <a:r>
              <a:rPr lang="en-US" sz="2000" dirty="0"/>
              <a:t>Kim Coy, Dr. Loren Greenman, Dr. JT Laverty</a:t>
            </a:r>
          </a:p>
          <a:p>
            <a:r>
              <a:rPr lang="en-US" sz="2000" dirty="0"/>
              <a:t>You!</a:t>
            </a:r>
          </a:p>
        </p:txBody>
      </p:sp>
      <p:pic>
        <p:nvPicPr>
          <p:cNvPr id="4" name="Picture 4" descr="NSF Dear Colleague Letter: Disrupting Operations of Illicit Supply ...">
            <a:extLst>
              <a:ext uri="{FF2B5EF4-FFF2-40B4-BE49-F238E27FC236}">
                <a16:creationId xmlns:a16="http://schemas.microsoft.com/office/drawing/2014/main" id="{FE417615-29B7-899C-D8A2-35455A51C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422" y="3050450"/>
            <a:ext cx="1484614" cy="148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Kansas State University - Top 30 Most Affordable Master's in Software ...">
            <a:extLst>
              <a:ext uri="{FF2B5EF4-FFF2-40B4-BE49-F238E27FC236}">
                <a16:creationId xmlns:a16="http://schemas.microsoft.com/office/drawing/2014/main" id="{E5069857-7723-2031-CC3B-98935C787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3050450"/>
            <a:ext cx="1484614" cy="148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ERN - Logos Download">
            <a:extLst>
              <a:ext uri="{FF2B5EF4-FFF2-40B4-BE49-F238E27FC236}">
                <a16:creationId xmlns:a16="http://schemas.microsoft.com/office/drawing/2014/main" id="{8311CE46-5D94-468B-64C1-FDC2C338D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78" y="3050450"/>
            <a:ext cx="1461245" cy="148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66EE92-0C61-002C-5791-8EECE6F25CE3}"/>
              </a:ext>
            </a:extLst>
          </p:cNvPr>
          <p:cNvSpPr txBox="1"/>
          <p:nvPr/>
        </p:nvSpPr>
        <p:spPr>
          <a:xfrm>
            <a:off x="5688835" y="3519401"/>
            <a:ext cx="3171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effectLst/>
                <a:latin typeface="+mn-lt"/>
              </a:rPr>
              <a:t>This material is based upon work supported by the National Science Foundation under Grant No. #2244539. Any opinions, findings, conclusions, or recommendations expressed in this material are those of the author and do not necessarily reflect the views of the National Science Foundation.</a:t>
            </a:r>
            <a:endParaRPr lang="en-US" sz="1000" dirty="0">
              <a:latin typeface="+mn-lt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80420A1-E8FB-6960-915E-3C03B2CE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793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86FD4-C4C0-04C2-3A4D-0E04F07CC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082D5-738E-165F-233E-4E10348DE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3900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EE254-8933-FCCF-6C75-B4B00395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302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2B6A9-5538-F270-E9D1-0768F8CB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Doubly-Charged Higgs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332A0C5-81F5-5CAB-793C-E4DA38E035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The Type II Seesaw Leptogenesis Mechanism extends the Standard Model with a scalar triplet that has a doubly-charged component in order to explain neutrino masses</a:t>
                </a:r>
                <a:r>
                  <a:rPr lang="en-US" sz="2000" baseline="30000" dirty="0"/>
                  <a:t>1</a:t>
                </a:r>
                <a:endParaRPr lang="en-US" sz="2000" dirty="0"/>
              </a:p>
              <a:p>
                <a:r>
                  <a:rPr lang="en-US" sz="2000" dirty="0"/>
                  <a:t>Find evidence of Doubly-Charged Higgs production</a:t>
                </a:r>
              </a:p>
              <a:p>
                <a:r>
                  <a:rPr lang="en-US" sz="2000" dirty="0"/>
                  <a:t>Doubly-Charged Higgs come in pairs, one positive and one negative</a:t>
                </a:r>
              </a:p>
              <a:p>
                <a:r>
                  <a:rPr lang="en-US" sz="2000" dirty="0"/>
                  <a:t>These Higgs can decay into any combination of electrons, muons, and taus</a:t>
                </a:r>
              </a:p>
              <a:p>
                <a:r>
                  <a:rPr lang="en-US" sz="2000" dirty="0"/>
                  <a:t>Higgs can’t be solely positively or negatively charged, must have friend to cancel it out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332A0C5-81F5-5CAB-793C-E4DA38E035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6" t="-746" r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C88C513-C485-0969-51FB-A3B4C004A19B}"/>
              </a:ext>
            </a:extLst>
          </p:cNvPr>
          <p:cNvSpPr txBox="1"/>
          <p:nvPr/>
        </p:nvSpPr>
        <p:spPr>
          <a:xfrm>
            <a:off x="182880" y="4200306"/>
            <a:ext cx="394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Sánchez Villamizar, </a:t>
            </a:r>
            <a:r>
              <a:rPr lang="en-US" sz="1400" dirty="0" err="1"/>
              <a:t>Yozara</a:t>
            </a:r>
            <a:r>
              <a:rPr lang="en-US" sz="1400" dirty="0"/>
              <a:t>. (2019)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28A398-5FC5-2B25-FF77-D00D8973F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564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B3544-E709-0FF1-B6B8-06BDC1B50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“Decay Model”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82D6AD-248F-FA7E-A859-1D89B25C7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822271"/>
            <a:ext cx="8229600" cy="23145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357E38-A810-327D-B2B3-19C3CDA8F4BF}"/>
              </a:ext>
            </a:extLst>
          </p:cNvPr>
          <p:cNvSpPr txBox="1"/>
          <p:nvPr/>
        </p:nvSpPr>
        <p:spPr>
          <a:xfrm>
            <a:off x="3405249" y="3456197"/>
            <a:ext cx="2333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u</a:t>
            </a:r>
            <a:r>
              <a:rPr lang="en-US" sz="3200" baseline="30000" dirty="0"/>
              <a:t>+</a:t>
            </a:r>
            <a:r>
              <a:rPr lang="en-US" sz="3200" dirty="0"/>
              <a:t>u</a:t>
            </a:r>
            <a:r>
              <a:rPr lang="en-US" sz="3200" baseline="30000" dirty="0"/>
              <a:t>+</a:t>
            </a:r>
            <a:r>
              <a:rPr lang="en-US" sz="3200" dirty="0"/>
              <a:t>u</a:t>
            </a:r>
            <a:r>
              <a:rPr lang="en-US" sz="3200" baseline="30000" dirty="0"/>
              <a:t>-</a:t>
            </a:r>
            <a:r>
              <a:rPr lang="en-US" sz="3200" dirty="0"/>
              <a:t>u</a:t>
            </a:r>
            <a:r>
              <a:rPr lang="en-US" sz="3200" baseline="30000" dirty="0"/>
              <a:t>-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3559DD-653E-AADF-BBCE-BFBC843E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06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73518-5A99-D847-A5A0-523710899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of the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FDF7A-9105-9F4F-878F-F4D602820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We want to find the best way to define a “Good Muon” so we can better detect Doubly-Charged Higgs</a:t>
            </a:r>
          </a:p>
          <a:p>
            <a:r>
              <a:rPr lang="en-US" sz="2000" dirty="0"/>
              <a:t>Working with loose, medium, and tight IDs to see which is the best fit</a:t>
            </a:r>
          </a:p>
          <a:p>
            <a:r>
              <a:rPr lang="en-US" sz="2000" dirty="0"/>
              <a:t>Criteria for the original code is just the medium and tight ID</a:t>
            </a:r>
          </a:p>
          <a:p>
            <a:r>
              <a:rPr lang="en-US" sz="2000" dirty="0"/>
              <a:t>Find a good place to put a p</a:t>
            </a:r>
            <a:r>
              <a:rPr lang="en-US" sz="2000" baseline="-25000" dirty="0"/>
              <a:t>T</a:t>
            </a:r>
            <a:r>
              <a:rPr lang="en-US" sz="2000" dirty="0"/>
              <a:t> cut</a:t>
            </a:r>
          </a:p>
          <a:p>
            <a:pPr lvl="1"/>
            <a:r>
              <a:rPr lang="en-US" sz="1600" dirty="0"/>
              <a:t>Signal</a:t>
            </a:r>
          </a:p>
          <a:p>
            <a:pPr lvl="2"/>
            <a:r>
              <a:rPr lang="en-US" sz="1200" dirty="0"/>
              <a:t> p</a:t>
            </a:r>
            <a:r>
              <a:rPr lang="en-US" sz="1200" baseline="-25000" dirty="0"/>
              <a:t>T </a:t>
            </a:r>
            <a:r>
              <a:rPr lang="en-US" sz="1200" dirty="0"/>
              <a:t>&gt; 40 GeV</a:t>
            </a:r>
          </a:p>
          <a:p>
            <a:pPr lvl="1"/>
            <a:r>
              <a:rPr lang="en-US" sz="1600" dirty="0"/>
              <a:t>Background</a:t>
            </a:r>
          </a:p>
          <a:p>
            <a:pPr lvl="2"/>
            <a:r>
              <a:rPr lang="en-US" sz="1200" dirty="0"/>
              <a:t>p</a:t>
            </a:r>
            <a:r>
              <a:rPr lang="en-US" sz="1200" baseline="-25000" dirty="0"/>
              <a:t>T </a:t>
            </a:r>
            <a:r>
              <a:rPr lang="en-US" sz="1200" dirty="0"/>
              <a:t>&gt; 20 GeV)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FDA31-96CF-8B67-7AEE-542BE1AF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662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5E18E-2B7B-4C10-E829-E2507F886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(aka “Cuts”)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AB21FD-E801-8A88-8614-A1C49A9FE6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880" y="731520"/>
                <a:ext cx="8229600" cy="3761652"/>
              </a:xfrm>
            </p:spPr>
            <p:txBody>
              <a:bodyPr/>
              <a:lstStyle/>
              <a:p>
                <a:r>
                  <a:rPr lang="en-US" sz="2000" dirty="0"/>
                  <a:t>Transverse Momentum (p</a:t>
                </a:r>
                <a:r>
                  <a:rPr lang="en-US" sz="2000" baseline="-25000" dirty="0"/>
                  <a:t>T</a:t>
                </a:r>
                <a:r>
                  <a:rPr lang="en-US" sz="2000" dirty="0"/>
                  <a:t>) &gt; 40 GeV is the current cutoff for the signal data (output-1)</a:t>
                </a:r>
              </a:p>
              <a:p>
                <a:r>
                  <a:rPr lang="en-US" sz="2000" dirty="0"/>
                  <a:t>p</a:t>
                </a:r>
                <a:r>
                  <a:rPr lang="en-US" sz="2000" baseline="-25000" dirty="0"/>
                  <a:t>T</a:t>
                </a:r>
                <a:r>
                  <a:rPr lang="en-US" sz="2000" dirty="0"/>
                  <a:t> &gt; 20 GeV is the cutoff for the background data (DY)</a:t>
                </a:r>
              </a:p>
              <a:p>
                <a:r>
                  <a:rPr lang="en-US" sz="2000" dirty="0"/>
                  <a:t>Particle Flow Isolation (Iso) Cut Values</a:t>
                </a:r>
              </a:p>
              <a:p>
                <a:pPr lvl="1"/>
                <a:r>
                  <a:rPr lang="en-US" sz="2000" dirty="0"/>
                  <a:t>Tight</a:t>
                </a:r>
              </a:p>
              <a:p>
                <a:pPr lvl="2"/>
                <a:r>
                  <a:rPr lang="en-US" sz="2000" dirty="0">
                    <a:ea typeface="Cambria Math" panose="02040503050406030204" pitchFamily="18" charset="0"/>
                  </a:rPr>
                  <a:t>∆R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0.15</a:t>
                </a:r>
              </a:p>
              <a:p>
                <a:pPr lvl="1"/>
                <a:r>
                  <a:rPr lang="en-US" sz="2000" dirty="0"/>
                  <a:t>Medium</a:t>
                </a:r>
              </a:p>
              <a:p>
                <a:pPr lvl="2"/>
                <a:r>
                  <a:rPr lang="en-US" sz="2000" dirty="0">
                    <a:ea typeface="Cambria Math" panose="02040503050406030204" pitchFamily="18" charset="0"/>
                  </a:rPr>
                  <a:t>∆R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000" dirty="0"/>
                  <a:t>0.20</a:t>
                </a:r>
              </a:p>
              <a:p>
                <a:pPr lvl="1"/>
                <a:r>
                  <a:rPr lang="en-US" sz="2000" dirty="0"/>
                  <a:t>Loose </a:t>
                </a:r>
              </a:p>
              <a:p>
                <a:pPr lvl="2"/>
                <a:r>
                  <a:rPr lang="en-US" sz="2000" dirty="0">
                    <a:ea typeface="Cambria Math" panose="02040503050406030204" pitchFamily="18" charset="0"/>
                  </a:rPr>
                  <a:t>∆R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000" dirty="0"/>
                  <a:t>0.25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AB21FD-E801-8A88-8614-A1C49A9FE6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731520"/>
                <a:ext cx="8229600" cy="3761652"/>
              </a:xfrm>
              <a:blipFill>
                <a:blip r:embed="rId2"/>
                <a:stretch>
                  <a:fillRect l="-616" t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25F3D-2FD7-86F5-BC01-50709951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42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45086-DDA1-E25D-E3A3-428C61252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Counting Good Muons from Signal Data(with previous cuts)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41238F9-70D5-E326-BD31-7A7D228E8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964142"/>
            <a:ext cx="4064000" cy="3048000"/>
          </a:xfrm>
          <a:prstGeom prst="rect">
            <a:avLst/>
          </a:prstGeom>
        </p:spPr>
      </p:pic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C743EBBD-8B33-A788-029F-45DE2D1493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237612"/>
              </p:ext>
            </p:extLst>
          </p:nvPr>
        </p:nvGraphicFramePr>
        <p:xfrm>
          <a:off x="508000" y="1611630"/>
          <a:ext cx="3595434" cy="1600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7717">
                  <a:extLst>
                    <a:ext uri="{9D8B030D-6E8A-4147-A177-3AD203B41FA5}">
                      <a16:colId xmlns:a16="http://schemas.microsoft.com/office/drawing/2014/main" val="1682436981"/>
                    </a:ext>
                  </a:extLst>
                </a:gridCol>
                <a:gridCol w="1797717">
                  <a:extLst>
                    <a:ext uri="{9D8B030D-6E8A-4147-A177-3AD203B41FA5}">
                      <a16:colId xmlns:a16="http://schemas.microsoft.com/office/drawing/2014/main" val="3577077727"/>
                    </a:ext>
                  </a:extLst>
                </a:gridCol>
              </a:tblGrid>
              <a:tr h="290043">
                <a:tc>
                  <a:txBody>
                    <a:bodyPr/>
                    <a:lstStyle/>
                    <a:p>
                      <a:r>
                        <a:rPr lang="en-US" sz="1500" b="0" dirty="0"/>
                        <a:t>1 (+ or  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406081"/>
                  </a:ext>
                </a:extLst>
              </a:tr>
              <a:tr h="290043">
                <a:tc>
                  <a:txBody>
                    <a:bodyPr/>
                    <a:lstStyle/>
                    <a:p>
                      <a:r>
                        <a:rPr lang="en-US" sz="1500" dirty="0"/>
                        <a:t>2 (++, +-, or 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221542"/>
                  </a:ext>
                </a:extLst>
              </a:tr>
              <a:tr h="290043">
                <a:tc>
                  <a:txBody>
                    <a:bodyPr/>
                    <a:lstStyle/>
                    <a:p>
                      <a:r>
                        <a:rPr lang="en-US" sz="1500" dirty="0"/>
                        <a:t>3 (++- or 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5844"/>
                  </a:ext>
                </a:extLst>
              </a:tr>
              <a:tr h="290043">
                <a:tc>
                  <a:txBody>
                    <a:bodyPr/>
                    <a:lstStyle/>
                    <a:p>
                      <a:r>
                        <a:rPr lang="en-US" sz="1500" dirty="0"/>
                        <a:t>4 (++--)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902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379943"/>
                  </a:ext>
                </a:extLst>
              </a:tr>
              <a:tr h="290043">
                <a:tc>
                  <a:txBody>
                    <a:bodyPr/>
                    <a:lstStyle/>
                    <a:p>
                      <a:r>
                        <a:rPr lang="en-US" sz="15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42222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86658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BE0F10-0309-A8B2-16E8-1DB29F32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7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DD61A-4108-98B5-7744-EA04D66A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Criteria, Loose (Signal)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CB428DEC-1F4D-AB2B-53AB-D19D828C76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264486"/>
              </p:ext>
            </p:extLst>
          </p:nvPr>
        </p:nvGraphicFramePr>
        <p:xfrm>
          <a:off x="405065" y="2948941"/>
          <a:ext cx="2481826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0913">
                  <a:extLst>
                    <a:ext uri="{9D8B030D-6E8A-4147-A177-3AD203B41FA5}">
                      <a16:colId xmlns:a16="http://schemas.microsoft.com/office/drawing/2014/main" val="1682436981"/>
                    </a:ext>
                  </a:extLst>
                </a:gridCol>
                <a:gridCol w="1240913">
                  <a:extLst>
                    <a:ext uri="{9D8B030D-6E8A-4147-A177-3AD203B41FA5}">
                      <a16:colId xmlns:a16="http://schemas.microsoft.com/office/drawing/2014/main" val="3577077727"/>
                    </a:ext>
                  </a:extLst>
                </a:gridCol>
              </a:tblGrid>
              <a:tr h="203290">
                <a:tc>
                  <a:txBody>
                    <a:bodyPr/>
                    <a:lstStyle/>
                    <a:p>
                      <a:r>
                        <a:rPr lang="en-US" sz="1000" b="0" dirty="0"/>
                        <a:t>1 (+ or  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406081"/>
                  </a:ext>
                </a:extLst>
              </a:tr>
              <a:tr h="203290">
                <a:tc>
                  <a:txBody>
                    <a:bodyPr/>
                    <a:lstStyle/>
                    <a:p>
                      <a:r>
                        <a:rPr lang="en-US" sz="1000" dirty="0"/>
                        <a:t>2 (++, +-, or 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221542"/>
                  </a:ext>
                </a:extLst>
              </a:tr>
              <a:tr h="203290">
                <a:tc>
                  <a:txBody>
                    <a:bodyPr/>
                    <a:lstStyle/>
                    <a:p>
                      <a:r>
                        <a:rPr lang="en-US" sz="1000" dirty="0"/>
                        <a:t>3 (++- or 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5844"/>
                  </a:ext>
                </a:extLst>
              </a:tr>
              <a:tr h="203290">
                <a:tc>
                  <a:txBody>
                    <a:bodyPr/>
                    <a:lstStyle/>
                    <a:p>
                      <a:r>
                        <a:rPr lang="en-US" sz="1000" dirty="0"/>
                        <a:t>4 (++--)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864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379943"/>
                  </a:ext>
                </a:extLst>
              </a:tr>
              <a:tr h="203290">
                <a:tc>
                  <a:txBody>
                    <a:bodyPr/>
                    <a:lstStyle/>
                    <a:p>
                      <a:r>
                        <a:rPr lang="en-US" sz="10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86658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42D64D4-BD8A-098C-3358-3BBFC94A79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045265"/>
              </p:ext>
            </p:extLst>
          </p:nvPr>
        </p:nvGraphicFramePr>
        <p:xfrm>
          <a:off x="3331087" y="2921984"/>
          <a:ext cx="2481826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0913">
                  <a:extLst>
                    <a:ext uri="{9D8B030D-6E8A-4147-A177-3AD203B41FA5}">
                      <a16:colId xmlns:a16="http://schemas.microsoft.com/office/drawing/2014/main" val="1682436981"/>
                    </a:ext>
                  </a:extLst>
                </a:gridCol>
                <a:gridCol w="1240913">
                  <a:extLst>
                    <a:ext uri="{9D8B030D-6E8A-4147-A177-3AD203B41FA5}">
                      <a16:colId xmlns:a16="http://schemas.microsoft.com/office/drawing/2014/main" val="3577077727"/>
                    </a:ext>
                  </a:extLst>
                </a:gridCol>
              </a:tblGrid>
              <a:tr h="243476">
                <a:tc>
                  <a:txBody>
                    <a:bodyPr/>
                    <a:lstStyle/>
                    <a:p>
                      <a:r>
                        <a:rPr lang="en-US" sz="1000" b="0" dirty="0"/>
                        <a:t>1 (+ or  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406081"/>
                  </a:ext>
                </a:extLst>
              </a:tr>
              <a:tr h="243476">
                <a:tc>
                  <a:txBody>
                    <a:bodyPr/>
                    <a:lstStyle/>
                    <a:p>
                      <a:r>
                        <a:rPr lang="en-US" sz="1000" dirty="0"/>
                        <a:t>2 (++, +-, or 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221542"/>
                  </a:ext>
                </a:extLst>
              </a:tr>
              <a:tr h="243476">
                <a:tc>
                  <a:txBody>
                    <a:bodyPr/>
                    <a:lstStyle/>
                    <a:p>
                      <a:r>
                        <a:rPr lang="en-US" sz="1000" dirty="0"/>
                        <a:t>3 (++- or 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5844"/>
                  </a:ext>
                </a:extLst>
              </a:tr>
              <a:tr h="243476">
                <a:tc>
                  <a:txBody>
                    <a:bodyPr/>
                    <a:lstStyle/>
                    <a:p>
                      <a:r>
                        <a:rPr lang="en-US" sz="1000" dirty="0"/>
                        <a:t>4 (++--)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881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379943"/>
                  </a:ext>
                </a:extLst>
              </a:tr>
              <a:tr h="243476">
                <a:tc>
                  <a:txBody>
                    <a:bodyPr/>
                    <a:lstStyle/>
                    <a:p>
                      <a:r>
                        <a:rPr lang="en-US" sz="10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866584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2B40357C-E37D-7F47-9E2E-BC667F3C68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212017"/>
              </p:ext>
            </p:extLst>
          </p:nvPr>
        </p:nvGraphicFramePr>
        <p:xfrm>
          <a:off x="6254437" y="2921984"/>
          <a:ext cx="2481826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0913">
                  <a:extLst>
                    <a:ext uri="{9D8B030D-6E8A-4147-A177-3AD203B41FA5}">
                      <a16:colId xmlns:a16="http://schemas.microsoft.com/office/drawing/2014/main" val="1682436981"/>
                    </a:ext>
                  </a:extLst>
                </a:gridCol>
                <a:gridCol w="1240913">
                  <a:extLst>
                    <a:ext uri="{9D8B030D-6E8A-4147-A177-3AD203B41FA5}">
                      <a16:colId xmlns:a16="http://schemas.microsoft.com/office/drawing/2014/main" val="3577077727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r>
                        <a:rPr lang="en-US" sz="1000" b="0" dirty="0"/>
                        <a:t>1 (+ or  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40608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000" dirty="0"/>
                        <a:t>2 (++, +-, or 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22154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000" dirty="0"/>
                        <a:t>3 (++- or 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584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000" dirty="0"/>
                        <a:t>4 (++--)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898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37994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0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4232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866584"/>
                  </a:ext>
                </a:extLst>
              </a:tr>
            </a:tbl>
          </a:graphicData>
        </a:graphic>
      </p:graphicFrame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782F1DEA-4687-F9CD-0F5D-C05C65FE8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974" y="731518"/>
            <a:ext cx="2923352" cy="2192514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35C786-6C44-8A2F-4437-4342E8E26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325" y="729471"/>
            <a:ext cx="2923350" cy="21925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646646-6C66-DFD2-417F-6343F4593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674" y="729471"/>
            <a:ext cx="2923350" cy="21925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82FAFA-21E6-2F70-4FF6-183E300E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492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DD61A-4108-98B5-7744-EA04D66A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Criteria, Medium (Signal)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CB428DEC-1F4D-AB2B-53AB-D19D828C76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691388"/>
              </p:ext>
            </p:extLst>
          </p:nvPr>
        </p:nvGraphicFramePr>
        <p:xfrm>
          <a:off x="405065" y="2948941"/>
          <a:ext cx="2481826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0913">
                  <a:extLst>
                    <a:ext uri="{9D8B030D-6E8A-4147-A177-3AD203B41FA5}">
                      <a16:colId xmlns:a16="http://schemas.microsoft.com/office/drawing/2014/main" val="1682436981"/>
                    </a:ext>
                  </a:extLst>
                </a:gridCol>
                <a:gridCol w="1240913">
                  <a:extLst>
                    <a:ext uri="{9D8B030D-6E8A-4147-A177-3AD203B41FA5}">
                      <a16:colId xmlns:a16="http://schemas.microsoft.com/office/drawing/2014/main" val="3577077727"/>
                    </a:ext>
                  </a:extLst>
                </a:gridCol>
              </a:tblGrid>
              <a:tr h="203290">
                <a:tc>
                  <a:txBody>
                    <a:bodyPr/>
                    <a:lstStyle/>
                    <a:p>
                      <a:r>
                        <a:rPr lang="en-US" sz="1000" b="0" dirty="0"/>
                        <a:t>1 (+ or  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406081"/>
                  </a:ext>
                </a:extLst>
              </a:tr>
              <a:tr h="203290">
                <a:tc>
                  <a:txBody>
                    <a:bodyPr/>
                    <a:lstStyle/>
                    <a:p>
                      <a:r>
                        <a:rPr lang="en-US" sz="1000" dirty="0"/>
                        <a:t>2 (++, +-, or 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221542"/>
                  </a:ext>
                </a:extLst>
              </a:tr>
              <a:tr h="203290">
                <a:tc>
                  <a:txBody>
                    <a:bodyPr/>
                    <a:lstStyle/>
                    <a:p>
                      <a:r>
                        <a:rPr lang="en-US" sz="1000" dirty="0"/>
                        <a:t>3 (++- or 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5844"/>
                  </a:ext>
                </a:extLst>
              </a:tr>
              <a:tr h="203290">
                <a:tc>
                  <a:txBody>
                    <a:bodyPr/>
                    <a:lstStyle/>
                    <a:p>
                      <a:r>
                        <a:rPr lang="en-US" sz="1000" dirty="0"/>
                        <a:t>4 (++--)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828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379943"/>
                  </a:ext>
                </a:extLst>
              </a:tr>
              <a:tr h="203290">
                <a:tc>
                  <a:txBody>
                    <a:bodyPr/>
                    <a:lstStyle/>
                    <a:p>
                      <a:r>
                        <a:rPr lang="en-US" sz="10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86658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42D64D4-BD8A-098C-3358-3BBFC94A79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880524"/>
              </p:ext>
            </p:extLst>
          </p:nvPr>
        </p:nvGraphicFramePr>
        <p:xfrm>
          <a:off x="3331087" y="2921984"/>
          <a:ext cx="2481826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0913">
                  <a:extLst>
                    <a:ext uri="{9D8B030D-6E8A-4147-A177-3AD203B41FA5}">
                      <a16:colId xmlns:a16="http://schemas.microsoft.com/office/drawing/2014/main" val="1682436981"/>
                    </a:ext>
                  </a:extLst>
                </a:gridCol>
                <a:gridCol w="1240913">
                  <a:extLst>
                    <a:ext uri="{9D8B030D-6E8A-4147-A177-3AD203B41FA5}">
                      <a16:colId xmlns:a16="http://schemas.microsoft.com/office/drawing/2014/main" val="3577077727"/>
                    </a:ext>
                  </a:extLst>
                </a:gridCol>
              </a:tblGrid>
              <a:tr h="243476">
                <a:tc>
                  <a:txBody>
                    <a:bodyPr/>
                    <a:lstStyle/>
                    <a:p>
                      <a:r>
                        <a:rPr lang="en-US" sz="1000" b="0" dirty="0"/>
                        <a:t>1 (+ or  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406081"/>
                  </a:ext>
                </a:extLst>
              </a:tr>
              <a:tr h="243476">
                <a:tc>
                  <a:txBody>
                    <a:bodyPr/>
                    <a:lstStyle/>
                    <a:p>
                      <a:r>
                        <a:rPr lang="en-US" sz="1000" dirty="0"/>
                        <a:t>2 (++, +-, or 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221542"/>
                  </a:ext>
                </a:extLst>
              </a:tr>
              <a:tr h="243476">
                <a:tc>
                  <a:txBody>
                    <a:bodyPr/>
                    <a:lstStyle/>
                    <a:p>
                      <a:r>
                        <a:rPr lang="en-US" sz="1000" dirty="0"/>
                        <a:t>3 (++- or 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5844"/>
                  </a:ext>
                </a:extLst>
              </a:tr>
              <a:tr h="243476">
                <a:tc>
                  <a:txBody>
                    <a:bodyPr/>
                    <a:lstStyle/>
                    <a:p>
                      <a:r>
                        <a:rPr lang="en-US" sz="1000" dirty="0"/>
                        <a:t>4 (++--)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845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379943"/>
                  </a:ext>
                </a:extLst>
              </a:tr>
              <a:tr h="243476">
                <a:tc>
                  <a:txBody>
                    <a:bodyPr/>
                    <a:lstStyle/>
                    <a:p>
                      <a:r>
                        <a:rPr lang="en-US" sz="10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4167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866584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2B40357C-E37D-7F47-9E2E-BC667F3C68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440015"/>
              </p:ext>
            </p:extLst>
          </p:nvPr>
        </p:nvGraphicFramePr>
        <p:xfrm>
          <a:off x="6254437" y="2921984"/>
          <a:ext cx="2481826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0913">
                  <a:extLst>
                    <a:ext uri="{9D8B030D-6E8A-4147-A177-3AD203B41FA5}">
                      <a16:colId xmlns:a16="http://schemas.microsoft.com/office/drawing/2014/main" val="1682436981"/>
                    </a:ext>
                  </a:extLst>
                </a:gridCol>
                <a:gridCol w="1240913">
                  <a:extLst>
                    <a:ext uri="{9D8B030D-6E8A-4147-A177-3AD203B41FA5}">
                      <a16:colId xmlns:a16="http://schemas.microsoft.com/office/drawing/2014/main" val="3577077727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r>
                        <a:rPr lang="en-US" sz="1000" b="0" dirty="0"/>
                        <a:t>1 (+ or  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40608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000" dirty="0"/>
                        <a:t>2 (++, +-, or 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22154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000" dirty="0"/>
                        <a:t>3 (++- or 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584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000" dirty="0"/>
                        <a:t>4 (++--)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862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37994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0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4187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866584"/>
                  </a:ext>
                </a:extLst>
              </a:tr>
            </a:tbl>
          </a:graphicData>
        </a:graphic>
      </p:graphicFrame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9CD12EE0-9EC8-3D6B-F8A0-D1D05DEF1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975" y="706610"/>
            <a:ext cx="2923350" cy="2192513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110983-90A7-CE07-62E1-1D5660B95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325" y="706610"/>
            <a:ext cx="2923350" cy="21925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210612-F492-9124-D9C0-631BB4C61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675" y="706610"/>
            <a:ext cx="2923350" cy="21925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3A5E32-9294-3FB0-7C3E-E4E5EE8B2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71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niversity_Widescreen_Template_Horiz_July2020.potx" id="{3459171C-7422-D447-8EC6-0D4BD2EA01CB}" vid="{0E0B95AE-4A22-BB4E-AFBE-94B43768EE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2582</TotalTime>
  <Words>1079</Words>
  <Application>Microsoft Macintosh PowerPoint</Application>
  <PresentationFormat>On-screen Show (16:9)</PresentationFormat>
  <Paragraphs>330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Lucida Sans</vt:lpstr>
      <vt:lpstr>Office Theme</vt:lpstr>
      <vt:lpstr>Selecting Muon Identification Criteria for the Search for Doubly-Charged Higgs Signals</vt:lpstr>
      <vt:lpstr>Standard Model</vt:lpstr>
      <vt:lpstr>Doubly-Charged Higgs</vt:lpstr>
      <vt:lpstr>“Decay Model”</vt:lpstr>
      <vt:lpstr>Aim of the Game</vt:lpstr>
      <vt:lpstr>Criteria (aka “Cuts”)</vt:lpstr>
      <vt:lpstr>Counting Good Muons from Signal Data(with previous cuts)</vt:lpstr>
      <vt:lpstr>New Criteria, Loose (Signal)</vt:lpstr>
      <vt:lpstr>New Criteria, Medium (Signal)</vt:lpstr>
      <vt:lpstr>New Criteria, Tight (Signal)</vt:lpstr>
      <vt:lpstr>Signal Triggers</vt:lpstr>
      <vt:lpstr>Results (Signal)</vt:lpstr>
      <vt:lpstr>Counting Good Muons from Given Background Data (with previous cuts)</vt:lpstr>
      <vt:lpstr>New Criteria, Loose (Background)</vt:lpstr>
      <vt:lpstr>New Criteria, Medium (Background)</vt:lpstr>
      <vt:lpstr>New Criteria, Tight (Background)</vt:lpstr>
      <vt:lpstr>Results (Background)</vt:lpstr>
      <vt:lpstr>Expected Number of mmmm Events</vt:lpstr>
      <vt:lpstr>Transverse Momentum Graphs</vt:lpstr>
      <vt:lpstr>Conclusions &amp; Future Work</vt:lpstr>
      <vt:lpstr>Thank you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Selecting Muon Identification Criteria for the Search for Doubly-Charged Higgs Signals</dc:title>
  <dc:creator>Gabi Kennedy Orive</dc:creator>
  <cp:lastModifiedBy>Gabi Kennedy Orive</cp:lastModifiedBy>
  <cp:revision>63</cp:revision>
  <dcterms:created xsi:type="dcterms:W3CDTF">2023-07-28T15:44:20Z</dcterms:created>
  <dcterms:modified xsi:type="dcterms:W3CDTF">2023-08-05T04:19:41Z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