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9" r:id="rId10"/>
    <p:sldId id="267" r:id="rId11"/>
    <p:sldId id="275" r:id="rId12"/>
    <p:sldId id="274" r:id="rId13"/>
    <p:sldId id="268" r:id="rId14"/>
    <p:sldId id="270" r:id="rId15"/>
    <p:sldId id="276" r:id="rId16"/>
    <p:sldId id="271" r:id="rId17"/>
    <p:sldId id="273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944" autoAdjust="0"/>
  </p:normalViewPr>
  <p:slideViewPr>
    <p:cSldViewPr snapToGrid="0">
      <p:cViewPr varScale="1">
        <p:scale>
          <a:sx n="78" d="100"/>
          <a:sy n="78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312ED-5681-461D-8FA6-30775220BE8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E799A-69C0-44D8-B0C2-C6301B91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Graphene Dispersion Important</a:t>
            </a:r>
          </a:p>
          <a:p>
            <a:r>
              <a:rPr lang="en-US" dirty="0"/>
              <a:t>Detonation Chamber</a:t>
            </a:r>
          </a:p>
          <a:p>
            <a:r>
              <a:rPr lang="en-US" dirty="0"/>
              <a:t>All Data Graph (observations)</a:t>
            </a:r>
          </a:p>
          <a:p>
            <a:r>
              <a:rPr lang="en-US" dirty="0"/>
              <a:t>Explain UV-Vis</a:t>
            </a:r>
          </a:p>
          <a:p>
            <a:r>
              <a:rPr lang="en-US" dirty="0"/>
              <a:t>Concentration Calculation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799A-69C0-44D8-B0C2-C6301B91214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3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799A-69C0-44D8-B0C2-C6301B91214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6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introductory chapter of thesis</a:t>
            </a:r>
          </a:p>
          <a:p>
            <a:r>
              <a:rPr lang="en-US" dirty="0"/>
              <a:t>2D foundational structure</a:t>
            </a:r>
          </a:p>
          <a:p>
            <a:r>
              <a:rPr lang="en-US" dirty="0"/>
              <a:t>Tubes, fullerenes, graphite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799A-69C0-44D8-B0C2-C6301B9121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 other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799A-69C0-44D8-B0C2-C6301B9121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8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of graphene dust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799A-69C0-44D8-B0C2-C6301B9121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9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  <a:p>
            <a:r>
              <a:rPr lang="en-US" dirty="0"/>
              <a:t>Easier to mix</a:t>
            </a:r>
          </a:p>
          <a:p>
            <a:r>
              <a:rPr lang="en-US" dirty="0"/>
              <a:t>Easier to measure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799A-69C0-44D8-B0C2-C6301B9121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0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specific technique is PSS</a:t>
            </a:r>
          </a:p>
          <a:p>
            <a:r>
              <a:rPr lang="en-US" dirty="0"/>
              <a:t>it is safe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799A-69C0-44D8-B0C2-C6301B9121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5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Sonicator</a:t>
            </a:r>
            <a:r>
              <a:rPr lang="en-US" dirty="0"/>
              <a:t> Picture</a:t>
            </a:r>
          </a:p>
          <a:p>
            <a:r>
              <a:rPr lang="en-US" dirty="0"/>
              <a:t>Show vials as much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799A-69C0-44D8-B0C2-C6301B9121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78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Perhaps another slide just full of all 16 experiments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799A-69C0-44D8-B0C2-C6301B9121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6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graphene success and failure plots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E799A-69C0-44D8-B0C2-C6301B9121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1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03BD7-452D-3D65-71D0-513A4E277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5847E-3240-D0C3-EF73-7DB82FAC9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6BD74-11EB-D196-9BDD-833A06B0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866-AE21-4B02-A110-5B574023BA4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FAE06-AA9A-9735-D238-CCB3B764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E9CB8-F587-5D43-7AB6-16F7FE79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81-990D-46D7-8DA8-C6D30051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0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9100-214C-5061-ABC1-CAD33F2F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6334C-9493-B9E4-FACE-FD5C72F1D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FE147-E6C1-E54A-2A8E-FFC5A834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866-AE21-4B02-A110-5B574023BA4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29F71-0E96-0542-A842-62681C4C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BB9A-F5E3-E7A7-3F80-E76B69A3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81-990D-46D7-8DA8-C6D30051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53D4F-5402-72DA-2738-F43EA0BE1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F0072-DAE1-4111-7F44-FF7E0CFDF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E0DAC-25BC-4CA4-AE46-B33B16691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866-AE21-4B02-A110-5B574023BA4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CDA8B-2917-60EA-5916-3A919F10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0126-C29A-49D5-B5E6-B06F8B39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81-990D-46D7-8DA8-C6D30051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2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FA02-FDB1-3909-8155-41F84D76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F519E-F279-CEA5-84B4-CA941EA4D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563E3-87DC-F1D4-D649-CFFCA5DC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866-AE21-4B02-A110-5B574023BA4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D3FA8-EC0D-A8D8-8037-86275A7E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DA1BD-BCCB-ABC0-FB40-96DF285F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81-990D-46D7-8DA8-C6D30051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2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362B-B8CB-E4E8-C225-4B79D90D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2F407-ED3B-D7E0-594D-602B2498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79191-C3FD-942B-2BF7-94C297BF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866-AE21-4B02-A110-5B574023BA4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20E13-B149-9A32-E98A-7DB0B7F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C9FC8-8FC6-E955-3708-AA8BF7A1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81-990D-46D7-8DA8-C6D30051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6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6FF5-E907-6EA8-083D-9A43DC73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36C29-5A6E-4723-2B6D-D88B330DB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E4AD3-BA7D-DFDE-C794-B8D7FCD70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26AFD-5700-C9C4-9643-6CD7D503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866-AE21-4B02-A110-5B574023BA4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97490-21DA-E57F-BC3F-6DC9505D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6F103-0D80-8A3C-D28B-05B5C143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81-990D-46D7-8DA8-C6D30051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1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2A6FF-09F5-1319-4EFF-54A0F87C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C0163-2401-E574-535D-533B9243A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E2AFD-7CFC-3135-02A3-B94E560B7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8E0E1-6E1F-D47B-828C-3CC8D16EF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777B1-EB1E-8C70-CEB1-BA4F1A09D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AAD42-8075-0D3E-C7E9-F85A3641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866-AE21-4B02-A110-5B574023BA4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D6BF8-5753-BD8F-359F-C09056FE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247BF0-6DAD-CE32-1FFC-7B6B9E05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81-990D-46D7-8DA8-C6D30051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5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CA32-5628-1D80-ED8F-D20092F0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B7072-ED72-D65E-BE1C-9158EBE7A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866-AE21-4B02-A110-5B574023BA4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97F2E-ADE3-AB87-2579-D424B6C0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9D766-0D9F-5062-26FB-DECDD61A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81-990D-46D7-8DA8-C6D30051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44C20-307B-97BC-6A3D-D38A0D3B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866-AE21-4B02-A110-5B574023BA4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9F2A8-4152-7A08-0730-17413474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558BC-FF47-E0C3-1C5C-708BCEAC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81-990D-46D7-8DA8-C6D30051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5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23F11-E25F-BA9F-33CC-0AA7E296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27CEC-0CDA-0646-D7B8-4770DA9A5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5A404-C48F-DE23-CCE5-4B81DC060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74DC9-5AB5-A688-4742-BE8F746E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866-AE21-4B02-A110-5B574023BA4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2F491-1AAC-1631-0306-A2878BC6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6A440-99E0-8783-6609-4DC165078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81-990D-46D7-8DA8-C6D30051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4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C394-2B6E-367C-027A-488E62651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1D902-9DEF-4249-33BC-F00E38015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46F4C-5FB9-00EE-7E5B-947FB5997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E875A-109D-2B74-A9F4-A7289609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866-AE21-4B02-A110-5B574023BA4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55E4D-E483-10F2-683C-78EC3160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D2DF1-D10D-8D3F-1929-03CE3834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81-990D-46D7-8DA8-C6D30051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7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7E686D-6678-928F-B1E8-12D67F89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28C6A-F99C-BA54-AD9D-9335F0D6F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D3FC1-002D-16CF-A031-5AA81D9A7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F866-AE21-4B02-A110-5B574023BA4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96501-5896-B49A-1676-1BAE819AF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000AA-EF24-2E49-2B11-9D4B62455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BE81-990D-46D7-8DA8-C6D300510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9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07FE-1D2E-9C9A-8004-669B0E285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4482"/>
            <a:ext cx="12192000" cy="2387600"/>
          </a:xfrm>
        </p:spPr>
        <p:txBody>
          <a:bodyPr>
            <a:normAutofit/>
          </a:bodyPr>
          <a:lstStyle/>
          <a:p>
            <a:r>
              <a:rPr lang="en-US" dirty="0"/>
              <a:t>Stable Dispersion of Graphene 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DAECD-0F71-402C-B704-937C3DAB7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en-US" dirty="0"/>
              <a:t>Taj Johnson and Arjun Nepal</a:t>
            </a:r>
          </a:p>
        </p:txBody>
      </p:sp>
    </p:spTree>
    <p:extLst>
      <p:ext uri="{BB962C8B-B14F-4D97-AF65-F5344CB8AC3E}">
        <p14:creationId xmlns:p14="http://schemas.microsoft.com/office/powerpoint/2010/main" val="58813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21A6-80E6-A345-584A-ABCE1D74B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77" y="2831610"/>
            <a:ext cx="5842270" cy="1325563"/>
          </a:xfrm>
        </p:spPr>
        <p:txBody>
          <a:bodyPr/>
          <a:lstStyle/>
          <a:p>
            <a:r>
              <a:rPr lang="en-US" dirty="0"/>
              <a:t>Experiment #1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17333D8-8A24-2A50-98BE-72ED698B8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t="19060" r="-9" b="33778"/>
          <a:stretch/>
        </p:blipFill>
        <p:spPr bwMode="auto">
          <a:xfrm>
            <a:off x="4924659" y="-1"/>
            <a:ext cx="7267679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F69364-37BE-91A2-4749-77508DBDE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t="17704" r="9" b="35120"/>
          <a:stretch/>
        </p:blipFill>
        <p:spPr bwMode="auto">
          <a:xfrm>
            <a:off x="4924321" y="3429000"/>
            <a:ext cx="7268356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80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7AA450C-6C96-39D4-FB70-4708004A8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398" y="962"/>
            <a:ext cx="2928027" cy="29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283CC6C-FE27-AB35-F47A-7854AB8F5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1"/>
          <a:stretch/>
        </p:blipFill>
        <p:spPr bwMode="auto">
          <a:xfrm>
            <a:off x="9779647" y="1825864"/>
            <a:ext cx="2142333" cy="17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0F73D1-04AE-A83F-DFF6-F0F9CE7AB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30999"/>
          <a:stretch/>
        </p:blipFill>
        <p:spPr bwMode="auto">
          <a:xfrm>
            <a:off x="6499320" y="0"/>
            <a:ext cx="2812078" cy="20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5F34819-FF55-FC3F-77AA-DD23832E0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0"/>
          <a:stretch/>
        </p:blipFill>
        <p:spPr bwMode="auto">
          <a:xfrm>
            <a:off x="6485512" y="821499"/>
            <a:ext cx="2825886" cy="206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01CC854-68A9-6D1E-8040-B490C135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089" y="2928989"/>
            <a:ext cx="2825886" cy="28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1BEF842-D1BB-BBC5-D0C9-F30CF8EF0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t="17766" r="4178" b="25935"/>
          <a:stretch/>
        </p:blipFill>
        <p:spPr bwMode="auto">
          <a:xfrm>
            <a:off x="9096058" y="4877442"/>
            <a:ext cx="3171917" cy="19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1041EB4-B5AC-B23C-8FC7-CFD09D398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/>
          <a:stretch/>
        </p:blipFill>
        <p:spPr bwMode="auto">
          <a:xfrm>
            <a:off x="6485512" y="1996089"/>
            <a:ext cx="2976691" cy="308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FA0EF71-7E0A-3E53-3A28-E70281643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12493" r="2743" b="50577"/>
          <a:stretch/>
        </p:blipFill>
        <p:spPr bwMode="auto">
          <a:xfrm>
            <a:off x="6499319" y="5675243"/>
            <a:ext cx="2962884" cy="121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5B6B99E-3819-DC17-0880-954DD8385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t="31522" r="-454" b="33456"/>
          <a:stretch/>
        </p:blipFill>
        <p:spPr bwMode="auto">
          <a:xfrm>
            <a:off x="6527366" y="4649758"/>
            <a:ext cx="2928027" cy="102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413F595-5D60-7E6F-39FC-965A6AAC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77" y="2831610"/>
            <a:ext cx="5842270" cy="1325563"/>
          </a:xfrm>
        </p:spPr>
        <p:txBody>
          <a:bodyPr/>
          <a:lstStyle/>
          <a:p>
            <a:r>
              <a:rPr lang="en-US" dirty="0"/>
              <a:t>Experiment #2 - 14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E899B4-D630-8DC8-A667-9017718F858C}"/>
              </a:ext>
            </a:extLst>
          </p:cNvPr>
          <p:cNvSpPr/>
          <p:nvPr/>
        </p:nvSpPr>
        <p:spPr>
          <a:xfrm>
            <a:off x="5910943" y="0"/>
            <a:ext cx="6413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1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1215-4578-751D-5157-8E50F714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21" y="0"/>
            <a:ext cx="3291430" cy="1325563"/>
          </a:xfrm>
        </p:spPr>
        <p:txBody>
          <a:bodyPr/>
          <a:lstStyle/>
          <a:p>
            <a:r>
              <a:rPr lang="en-US" dirty="0"/>
              <a:t>All Data Plot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2DD1F4-671A-CCDF-01BC-B2A801B15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31" y="1253331"/>
            <a:ext cx="3670809" cy="132556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Green</a:t>
            </a:r>
            <a:r>
              <a:rPr lang="en-US" dirty="0"/>
              <a:t>: Dispersed</a:t>
            </a:r>
          </a:p>
          <a:p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: Settlement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3A2E2-5391-B585-1BED-554068C2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7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E9A8-E813-AF1B-A62F-E8ABDA93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CA64F-C907-BCCF-7518-49AC931E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95800" cy="4351338"/>
          </a:xfrm>
        </p:spPr>
        <p:txBody>
          <a:bodyPr/>
          <a:lstStyle/>
          <a:p>
            <a:r>
              <a:rPr lang="en-US" dirty="0"/>
              <a:t>PSS : Graphene Ratio</a:t>
            </a:r>
          </a:p>
          <a:p>
            <a:pPr lvl="1"/>
            <a:r>
              <a:rPr lang="en-US" dirty="0"/>
              <a:t>1% PSS per 2mg/ml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A5C7C97-CD46-4F8C-1A83-7A4D40F8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1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584C-C08A-C0D2-50C8-77A5DD7D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84EEF-7397-977A-D465-E7B9FF015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saturation</a:t>
            </a:r>
          </a:p>
          <a:p>
            <a:r>
              <a:rPr lang="en-US" dirty="0"/>
              <a:t>More Precision</a:t>
            </a:r>
          </a:p>
          <a:p>
            <a:r>
              <a:rPr lang="en-US" dirty="0"/>
              <a:t>Testing Physical Properties</a:t>
            </a:r>
          </a:p>
          <a:p>
            <a:r>
              <a:rPr lang="en-US" dirty="0"/>
              <a:t>Using UV-Vis</a:t>
            </a:r>
          </a:p>
        </p:txBody>
      </p:sp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A7305C91-657A-4EB9-6F14-AB1842549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94" y="1"/>
            <a:ext cx="4753206" cy="68579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9E706E6-62C4-E6B0-A5C0-4338E8AFC37A}"/>
              </a:ext>
            </a:extLst>
          </p:cNvPr>
          <p:cNvSpPr/>
          <p:nvPr/>
        </p:nvSpPr>
        <p:spPr>
          <a:xfrm>
            <a:off x="7438794" y="1690688"/>
            <a:ext cx="2064435" cy="3289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DDB7CE-6F87-4C35-B4F3-BCEE0048C164}"/>
              </a:ext>
            </a:extLst>
          </p:cNvPr>
          <p:cNvCxnSpPr>
            <a:stCxn id="7" idx="3"/>
          </p:cNvCxnSpPr>
          <p:nvPr/>
        </p:nvCxnSpPr>
        <p:spPr>
          <a:xfrm flipH="1">
            <a:off x="6600594" y="4498474"/>
            <a:ext cx="1140530" cy="6688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F776DD-E16C-5238-E4EF-FB79FE732B7B}"/>
              </a:ext>
            </a:extLst>
          </p:cNvPr>
          <p:cNvSpPr txBox="1">
            <a:spLocks/>
          </p:cNvSpPr>
          <p:nvPr/>
        </p:nvSpPr>
        <p:spPr>
          <a:xfrm>
            <a:off x="2854673" y="5162775"/>
            <a:ext cx="4316186" cy="810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Too Much Interference</a:t>
            </a:r>
          </a:p>
        </p:txBody>
      </p:sp>
    </p:spTree>
    <p:extLst>
      <p:ext uri="{BB962C8B-B14F-4D97-AF65-F5344CB8AC3E}">
        <p14:creationId xmlns:p14="http://schemas.microsoft.com/office/powerpoint/2010/main" val="1168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EB61-27C7-A4F3-EDF9-41510E7A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Calculation Beer-Lambert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9F362C-B5AE-2F21-F719-A2C9A04EDA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8325"/>
                <a:ext cx="6158948" cy="435133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𝜀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𝜀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sz="4400" b="0" dirty="0"/>
                </a:br>
                <a:endParaRPr lang="en-US" sz="4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44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9F362C-B5AE-2F21-F719-A2C9A04ED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8325"/>
                <a:ext cx="6158948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37DDE0E-5B5E-2D9E-0CB5-80520BD838E3}"/>
              </a:ext>
            </a:extLst>
          </p:cNvPr>
          <p:cNvSpPr txBox="1"/>
          <p:nvPr/>
        </p:nvSpPr>
        <p:spPr>
          <a:xfrm>
            <a:off x="6997148" y="2521059"/>
            <a:ext cx="5194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𝐴 = Absorbance</a:t>
            </a:r>
          </a:p>
          <a:p>
            <a:r>
              <a:rPr lang="en-US" sz="2800" dirty="0"/>
              <a:t>𝜀 = Molar Absorption Coefficient</a:t>
            </a:r>
          </a:p>
          <a:p>
            <a:r>
              <a:rPr lang="en-US" sz="2800" dirty="0"/>
              <a:t>𝑐 = Molar Concentration</a:t>
            </a:r>
          </a:p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𝑙</a:t>
            </a:r>
            <a:r>
              <a:rPr lang="en-US" sz="2800" dirty="0"/>
              <a:t> = Optical Path Length</a:t>
            </a:r>
          </a:p>
        </p:txBody>
      </p:sp>
    </p:spTree>
    <p:extLst>
      <p:ext uri="{BB962C8B-B14F-4D97-AF65-F5344CB8AC3E}">
        <p14:creationId xmlns:p14="http://schemas.microsoft.com/office/powerpoint/2010/main" val="37567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5E80-D05A-B797-3C8D-D6AE3440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94" y="662781"/>
            <a:ext cx="4423611" cy="1325563"/>
          </a:xfrm>
        </p:spPr>
        <p:txBody>
          <a:bodyPr/>
          <a:lstStyle/>
          <a:p>
            <a:r>
              <a:rPr lang="en-US" dirty="0"/>
              <a:t>UV-Vis</a:t>
            </a:r>
          </a:p>
        </p:txBody>
      </p:sp>
      <p:pic>
        <p:nvPicPr>
          <p:cNvPr id="2050" name="Picture 2" descr="Instrumentation of a UV-Visible Spectrophotometer - JASCO">
            <a:extLst>
              <a:ext uri="{FF2B5EF4-FFF2-40B4-BE49-F238E27FC236}">
                <a16:creationId xmlns:a16="http://schemas.microsoft.com/office/drawing/2014/main" id="{93E6BEBE-A28A-C8C1-ED4D-03092FEC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4" y="1325563"/>
            <a:ext cx="11716871" cy="373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42CA22B-7ABF-460F-5519-DA6111E8B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4" t="22362" r="34955" b="25125"/>
          <a:stretch/>
        </p:blipFill>
        <p:spPr bwMode="auto">
          <a:xfrm>
            <a:off x="7975599" y="1701800"/>
            <a:ext cx="1651001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8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48D3-2208-2B99-3069-76C14F2B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7766B-5556-B636-BC89-47FD52669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4273"/>
          </a:xfrm>
        </p:spPr>
        <p:txBody>
          <a:bodyPr/>
          <a:lstStyle/>
          <a:p>
            <a:r>
              <a:rPr lang="en-US" dirty="0"/>
              <a:t>Kim Coy</a:t>
            </a:r>
          </a:p>
          <a:p>
            <a:r>
              <a:rPr lang="en-US" dirty="0"/>
              <a:t>Arjun Nepal</a:t>
            </a:r>
          </a:p>
          <a:p>
            <a:r>
              <a:rPr lang="en-US" dirty="0" err="1"/>
              <a:t>Shusil</a:t>
            </a:r>
            <a:r>
              <a:rPr lang="en-US" dirty="0"/>
              <a:t> </a:t>
            </a:r>
            <a:r>
              <a:rPr lang="en-US" dirty="0" err="1"/>
              <a:t>Sidgel</a:t>
            </a:r>
            <a:endParaRPr lang="en-US" dirty="0"/>
          </a:p>
          <a:p>
            <a:r>
              <a:rPr lang="en-US" dirty="0"/>
              <a:t>Dr. Sorensen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D34A8-F321-6C12-CCBB-C51590DA0D9A}"/>
              </a:ext>
            </a:extLst>
          </p:cNvPr>
          <p:cNvSpPr txBox="1"/>
          <p:nvPr/>
        </p:nvSpPr>
        <p:spPr>
          <a:xfrm>
            <a:off x="838200" y="5569545"/>
            <a:ext cx="11010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This material is based upon work supported by the National Science Foundation under Grant No. </a:t>
            </a:r>
            <a:r>
              <a:rPr lang="en-US" b="0" i="0" dirty="0">
                <a:solidFill>
                  <a:srgbClr val="212121"/>
                </a:solidFill>
                <a:effectLst/>
                <a:latin typeface="wf_segoe-ui_normal"/>
              </a:rPr>
              <a:t>#2244539. </a:t>
            </a:r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Any opinions, findings, and conclusions or recommendations expressed in this material are those of the author(s) and do not necessarily reflect the views of the National Science Foundation.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22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0C36-F3CC-CB40-3D9F-0C7E0F3B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14C7BC-9439-B3B7-92FC-E05CEDF72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350" y="-5038"/>
            <a:ext cx="6506450" cy="68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65CF-B73C-0D05-46B7-5B79E462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Hexagons are the </a:t>
            </a:r>
            <a:r>
              <a:rPr lang="en-US" dirty="0" err="1"/>
              <a:t>Bestagons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64F2A5-B0C0-0D9B-73CE-B61BDEC8A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3793" y="1352664"/>
            <a:ext cx="4590454" cy="5505336"/>
          </a:xfrm>
        </p:spPr>
      </p:pic>
      <p:pic>
        <p:nvPicPr>
          <p:cNvPr id="2050" name="Picture 2" descr="Fundamental Structural, Electronic, and Chemical Properties of Carbon  Nanostructures: Graphene, Fullerenes, Carbon Nanotubes, and Their  Derivatives | SpringerLink">
            <a:extLst>
              <a:ext uri="{FF2B5EF4-FFF2-40B4-BE49-F238E27FC236}">
                <a16:creationId xmlns:a16="http://schemas.microsoft.com/office/drawing/2014/main" id="{60BCAA47-E23F-8E3D-EA04-2990B1540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81" y="1690688"/>
            <a:ext cx="6740387" cy="453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CC2906-D397-66E8-8B53-631D23B0B216}"/>
              </a:ext>
            </a:extLst>
          </p:cNvPr>
          <p:cNvSpPr txBox="1"/>
          <p:nvPr/>
        </p:nvSpPr>
        <p:spPr>
          <a:xfrm>
            <a:off x="4403271" y="6308209"/>
            <a:ext cx="778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rgbClr val="333333"/>
                </a:solidFill>
                <a:effectLst/>
                <a:latin typeface="-apple-system"/>
              </a:rPr>
              <a:t>Dinadayalane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, T.C.,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-apple-system"/>
              </a:rPr>
              <a:t>Leszczynski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, J. Handbook of Computational Chemistry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5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605409-F6A3-30A2-B1D7-A449AC7AD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63" y="1568084"/>
            <a:ext cx="6173440" cy="4924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5ADFB-257D-1983-688B-C1FED7ADE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do? A lot.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9A1DA-E519-2854-1155-44B960DFD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421" y="1825625"/>
            <a:ext cx="2049378" cy="4351338"/>
          </a:xfrm>
        </p:spPr>
        <p:txBody>
          <a:bodyPr numCol="1">
            <a:normAutofit/>
          </a:bodyPr>
          <a:lstStyle/>
          <a:p>
            <a:r>
              <a:rPr lang="en-US" sz="1800" dirty="0"/>
              <a:t>Durable</a:t>
            </a:r>
          </a:p>
          <a:p>
            <a:r>
              <a:rPr lang="en-US" sz="1800" dirty="0"/>
              <a:t>Light</a:t>
            </a:r>
          </a:p>
          <a:p>
            <a:r>
              <a:rPr lang="en-US" sz="1800" dirty="0"/>
              <a:t>VERY thin</a:t>
            </a:r>
          </a:p>
          <a:p>
            <a:r>
              <a:rPr lang="en-US" sz="1800" dirty="0"/>
              <a:t>Flexible</a:t>
            </a:r>
          </a:p>
          <a:p>
            <a:r>
              <a:rPr lang="en-US" sz="1800" dirty="0"/>
              <a:t>Conductive</a:t>
            </a:r>
          </a:p>
          <a:p>
            <a:r>
              <a:rPr lang="en-US" sz="1800" dirty="0"/>
              <a:t>Thermal Conductivity</a:t>
            </a:r>
          </a:p>
          <a:p>
            <a:r>
              <a:rPr lang="en-US" sz="1800" dirty="0"/>
              <a:t>Magnetism</a:t>
            </a:r>
          </a:p>
          <a:p>
            <a:r>
              <a:rPr lang="en-US" sz="1800" dirty="0"/>
              <a:t>Filtration</a:t>
            </a:r>
          </a:p>
          <a:p>
            <a:r>
              <a:rPr lang="en-US" sz="1800" dirty="0"/>
              <a:t>Lubrication</a:t>
            </a:r>
          </a:p>
          <a:p>
            <a:r>
              <a:rPr lang="en-US" sz="1800" dirty="0"/>
              <a:t>Waterproof</a:t>
            </a:r>
          </a:p>
          <a:p>
            <a:r>
              <a:rPr lang="en-US" sz="1800" dirty="0"/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227772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1259-883A-6A5E-2B03-88DA2B9E9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Wow, how do I get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FA393-5FF4-5069-3526-297F51096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091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Top Down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6EE566-47A7-27B0-E3A1-8329EFEC7061}"/>
              </a:ext>
            </a:extLst>
          </p:cNvPr>
          <p:cNvSpPr txBox="1">
            <a:spLocks/>
          </p:cNvSpPr>
          <p:nvPr/>
        </p:nvSpPr>
        <p:spPr>
          <a:xfrm>
            <a:off x="6318380" y="1825625"/>
            <a:ext cx="49209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Bottom 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E2C69-D664-8684-BFD9-C3E2D47A2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0" y="2470825"/>
            <a:ext cx="4900734" cy="3479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784343-3902-18C5-6A81-91620ACF5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158" y="3103123"/>
            <a:ext cx="5910402" cy="30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9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verything you need to know about the explosion">
            <a:extLst>
              <a:ext uri="{FF2B5EF4-FFF2-40B4-BE49-F238E27FC236}">
                <a16:creationId xmlns:a16="http://schemas.microsoft.com/office/drawing/2014/main" id="{9314360E-19BA-3251-0895-716A7CC57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" b="1518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A1D0-4074-3910-F7A2-AB824B61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Easy Way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2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538D9-57B3-7274-0AC6-6F8B41C07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03" y="3799416"/>
            <a:ext cx="4252401" cy="2693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2F9798-9099-E19B-0646-657D39D4A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Controlled Hydrocarbon Detonation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2A2BD-C564-F04C-98E3-A8F638E52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947809" cy="4486275"/>
          </a:xfrm>
        </p:spPr>
        <p:txBody>
          <a:bodyPr>
            <a:normAutofit/>
          </a:bodyPr>
          <a:lstStyle/>
          <a:p>
            <a:r>
              <a:rPr lang="en-US" dirty="0"/>
              <a:t>Oxygen + </a:t>
            </a:r>
            <a:br>
              <a:rPr lang="en-US" dirty="0"/>
            </a:br>
            <a:r>
              <a:rPr lang="en-US" dirty="0"/>
              <a:t>Acetylene = </a:t>
            </a:r>
            <a:br>
              <a:rPr lang="en-US" dirty="0"/>
            </a:br>
            <a:r>
              <a:rPr lang="en-US" dirty="0"/>
              <a:t>Graphene Dust + </a:t>
            </a:r>
            <a:br>
              <a:rPr lang="en-US" dirty="0"/>
            </a:br>
            <a:r>
              <a:rPr lang="en-US" dirty="0"/>
              <a:t>Water Vapor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6B75CE-4C5E-41C5-1F3C-81BA6252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82" y="1346944"/>
            <a:ext cx="5145931" cy="51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55EE-6669-F8B8-C8E0-DA1BA9D5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048F-2062-DEB1-7CCB-36A9A08BA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Highest Concentration of Graphene</a:t>
            </a:r>
          </a:p>
          <a:p>
            <a:r>
              <a:rPr lang="en-US" dirty="0"/>
              <a:t>Lowest Concentration of PSS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56E1B-49BD-4B33-7A56-B1D0D8381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859" y="3146661"/>
            <a:ext cx="6498941" cy="334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1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ACFF1-F367-131A-B1AB-892E2B81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Graphene Dispersion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29D4E-A728-25C3-7103-7FC977232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107" y="1027906"/>
            <a:ext cx="4106694" cy="4440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8B3E94-D079-49AF-9521-298116800DA7}"/>
              </a:ext>
            </a:extLst>
          </p:cNvPr>
          <p:cNvSpPr txBox="1"/>
          <p:nvPr/>
        </p:nvSpPr>
        <p:spPr>
          <a:xfrm>
            <a:off x="8428461" y="658574"/>
            <a:ext cx="30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Polystyrene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 Sulfonate (PSS)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504FC7-3AAC-8BCD-4862-955DCA0C2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4920574" cy="483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3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309F-5C03-912C-169A-7D38C228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8407-80F4-B5BA-7859-4920EB59A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Measure</a:t>
            </a:r>
          </a:p>
          <a:p>
            <a:r>
              <a:rPr lang="en-US" dirty="0"/>
              <a:t>Shake</a:t>
            </a:r>
          </a:p>
          <a:p>
            <a:r>
              <a:rPr lang="en-US" dirty="0"/>
              <a:t>Wait</a:t>
            </a:r>
          </a:p>
          <a:p>
            <a:r>
              <a:rPr lang="en-US" dirty="0"/>
              <a:t>Repeat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AA8B29-4C35-B32A-0E78-D7FF0DE19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7" t="19208" r="32922" b="42352"/>
          <a:stretch/>
        </p:blipFill>
        <p:spPr bwMode="auto">
          <a:xfrm>
            <a:off x="5180358" y="2656202"/>
            <a:ext cx="3864364" cy="35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FD0100E-40EE-7FAE-1767-1249857B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52" y="365125"/>
            <a:ext cx="2033081" cy="20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32940B8-AD6C-D85F-FC17-6CAE8AB27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48" y="365125"/>
            <a:ext cx="2033081" cy="20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4D99F65-E090-E827-8B48-BC1B9697E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2033081" cy="20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99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</TotalTime>
  <Words>345</Words>
  <Application>Microsoft Office PowerPoint</Application>
  <PresentationFormat>Widescreen</PresentationFormat>
  <Paragraphs>91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Cambria Math</vt:lpstr>
      <vt:lpstr>Linux Libertine</vt:lpstr>
      <vt:lpstr>wf_segoe-ui_normal</vt:lpstr>
      <vt:lpstr>Office Theme</vt:lpstr>
      <vt:lpstr>Stable Dispersion of Graphene Synthesis</vt:lpstr>
      <vt:lpstr>Hexagons are the Bestagons</vt:lpstr>
      <vt:lpstr>What does it do? A lot.</vt:lpstr>
      <vt:lpstr>Wow, how do I get it?</vt:lpstr>
      <vt:lpstr>The Easy Way</vt:lpstr>
      <vt:lpstr>Controlled Hydrocarbon Detonation</vt:lpstr>
      <vt:lpstr>My Experiment</vt:lpstr>
      <vt:lpstr>Graphene Dispersion</vt:lpstr>
      <vt:lpstr>Procedure</vt:lpstr>
      <vt:lpstr>Experiment #1</vt:lpstr>
      <vt:lpstr>Experiment #2 - 14</vt:lpstr>
      <vt:lpstr>All Data Plot</vt:lpstr>
      <vt:lpstr>Results</vt:lpstr>
      <vt:lpstr>Further Research</vt:lpstr>
      <vt:lpstr>Concentration Calculation Beer-Lambert</vt:lpstr>
      <vt:lpstr>UV-Vis</vt:lpstr>
      <vt:lpstr>Acknowledgement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Graphene Dispersion</dc:title>
  <dc:creator>Taj Johnson</dc:creator>
  <cp:lastModifiedBy>Coy, Kim</cp:lastModifiedBy>
  <cp:revision>23</cp:revision>
  <dcterms:created xsi:type="dcterms:W3CDTF">2023-06-09T19:53:17Z</dcterms:created>
  <dcterms:modified xsi:type="dcterms:W3CDTF">2023-08-03T20:56:37Z</dcterms:modified>
</cp:coreProperties>
</file>