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351" r:id="rId5"/>
    <p:sldId id="352" r:id="rId6"/>
    <p:sldId id="260" r:id="rId7"/>
    <p:sldId id="354" r:id="rId8"/>
    <p:sldId id="269" r:id="rId9"/>
    <p:sldId id="278" r:id="rId10"/>
    <p:sldId id="263" r:id="rId11"/>
    <p:sldId id="281" r:id="rId12"/>
    <p:sldId id="282" r:id="rId13"/>
    <p:sldId id="283" r:id="rId14"/>
    <p:sldId id="270" r:id="rId15"/>
    <p:sldId id="265" r:id="rId16"/>
    <p:sldId id="271" r:id="rId17"/>
    <p:sldId id="277" r:id="rId18"/>
    <p:sldId id="259" r:id="rId19"/>
    <p:sldId id="274" r:id="rId20"/>
    <p:sldId id="275" r:id="rId21"/>
    <p:sldId id="280" r:id="rId22"/>
    <p:sldId id="35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novich, Anjali" initials="FA" lastIdx="1" clrIdx="0">
    <p:extLst>
      <p:ext uri="{19B8F6BF-5375-455C-9EA6-DF929625EA0E}">
        <p15:presenceInfo xmlns:p15="http://schemas.microsoft.com/office/powerpoint/2012/main" userId="S-1-5-21-2705443-47588829-219632125-165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0B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781"/>
  </p:normalViewPr>
  <p:slideViewPr>
    <p:cSldViewPr snapToGrid="0">
      <p:cViewPr>
        <p:scale>
          <a:sx n="90" d="100"/>
          <a:sy n="90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5307A-31ED-47FA-B10C-8C64ECA707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8BF02-9FE8-4C9E-A6E9-95308FC1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7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BF02-9FE8-4C9E-A6E9-95308FC14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48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plot F vs </a:t>
            </a:r>
            <a:r>
              <a:rPr lang="en-US" dirty="0" err="1"/>
              <a:t>Escl</a:t>
            </a:r>
            <a:r>
              <a:rPr lang="en-US" dirty="0"/>
              <a:t> because each fragment might have different </a:t>
            </a:r>
            <a:r>
              <a:rPr lang="en-US" dirty="0" err="1"/>
              <a:t>Escl</a:t>
            </a:r>
            <a:r>
              <a:rPr lang="en-US" dirty="0"/>
              <a:t> because of different initial conditions in the energy or the charge.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BF02-9FE8-4C9E-A6E9-95308FC144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7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coefficients in F graph</a:t>
            </a:r>
          </a:p>
          <a:p>
            <a:r>
              <a:rPr lang="en-US" dirty="0"/>
              <a:t>We know our correction is good enough because the residuals are less than 0.2 mm.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BF02-9FE8-4C9E-A6E9-95308FC144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48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coefficients in F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BF02-9FE8-4C9E-A6E9-95308FC144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44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BF02-9FE8-4C9E-A6E9-95308FC144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94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motion in y impacts measurements of y, TOF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BF02-9FE8-4C9E-A6E9-95308FC144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5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graph, you can see the signature of the different </a:t>
            </a:r>
            <a:r>
              <a:rPr lang="en-US" dirty="0" err="1"/>
              <a:t>vibr</a:t>
            </a:r>
            <a:r>
              <a:rPr lang="en-US" dirty="0"/>
              <a:t> states of HD+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BF02-9FE8-4C9E-A6E9-95308FC144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3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With </a:t>
            </a:r>
            <a:r>
              <a:rPr lang="en-US" baseline="0" dirty="0" err="1"/>
              <a:t>defl</a:t>
            </a:r>
            <a:r>
              <a:rPr lang="en-US" baseline="0" dirty="0"/>
              <a:t> off, we could resolve different vibrational levels, w </a:t>
            </a:r>
            <a:r>
              <a:rPr lang="en-US" baseline="0" dirty="0" err="1"/>
              <a:t>defl</a:t>
            </a:r>
            <a:r>
              <a:rPr lang="en-US" baseline="0" dirty="0"/>
              <a:t> on, high </a:t>
            </a:r>
            <a:r>
              <a:rPr lang="en-US" baseline="0" dirty="0" err="1"/>
              <a:t>defl</a:t>
            </a:r>
            <a:r>
              <a:rPr lang="en-US" baseline="0" dirty="0"/>
              <a:t> voltage distorts </a:t>
            </a:r>
            <a:r>
              <a:rPr lang="en-US" baseline="0" dirty="0" err="1"/>
              <a:t>imaging,vibr</a:t>
            </a:r>
            <a:r>
              <a:rPr lang="en-US" baseline="0" dirty="0"/>
              <a:t>. structure blurs</a:t>
            </a:r>
          </a:p>
          <a:p>
            <a:r>
              <a:rPr lang="en-US" baseline="0" dirty="0"/>
              <a:t>My contribution to this project has been… then goal</a:t>
            </a:r>
          </a:p>
          <a:p>
            <a:endParaRPr lang="en-US" baseline="0" dirty="0"/>
          </a:p>
          <a:p>
            <a:r>
              <a:rPr lang="en-US" baseline="0" dirty="0"/>
              <a:t>The addition of a second target made it necessary to use an imaging deflector, causing some </a:t>
            </a:r>
            <a:r>
              <a:rPr lang="en-US" baseline="0" dirty="0" err="1"/>
              <a:t>probs</a:t>
            </a:r>
            <a:endParaRPr lang="en-US" baseline="0" dirty="0"/>
          </a:p>
          <a:p>
            <a:r>
              <a:rPr lang="en-US" baseline="0" dirty="0"/>
              <a:t>Looking for vibrational energies of HD+ which acts kind of like a harmonic oscillator. Peaks are those energies. Not as clear in fig. 2</a:t>
            </a:r>
          </a:p>
          <a:p>
            <a:endParaRPr lang="en-US" baseline="0" dirty="0"/>
          </a:p>
          <a:p>
            <a:r>
              <a:rPr lang="en-US" baseline="0" dirty="0"/>
              <a:t>Higher voltage used to deflect different masses means more fringe field effects</a:t>
            </a:r>
          </a:p>
          <a:p>
            <a:r>
              <a:rPr lang="en-US" baseline="0" dirty="0"/>
              <a:t>Ions flying off of deflector axis</a:t>
            </a:r>
            <a:endParaRPr lang="en-US" dirty="0"/>
          </a:p>
          <a:p>
            <a:pPr lvl="1"/>
            <a:r>
              <a:rPr lang="en-US" dirty="0"/>
              <a:t>The fringe field of deflector causes distortions</a:t>
            </a:r>
          </a:p>
          <a:p>
            <a:pPr lvl="1"/>
            <a:r>
              <a:rPr lang="en-US" dirty="0"/>
              <a:t>Decrease in resolution of measurements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BF02-9FE8-4C9E-A6E9-95308FC144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BF02-9FE8-4C9E-A6E9-95308FC144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 should have a lot of deflection, Y should have no deflection, z should have a time delay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BF02-9FE8-4C9E-A6E9-95308FC144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94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 should have a lot of deflection, Y should have no deflection, z should have a time delay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BF02-9FE8-4C9E-A6E9-95308FC144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Simion</a:t>
            </a:r>
            <a:r>
              <a:rPr lang="en-US" dirty="0"/>
              <a:t> solves Laplace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72C09-0A21-4174-8377-6D7144FBD2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8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motion in these directions effects our measurement of position, TOF, and momentum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BF02-9FE8-4C9E-A6E9-95308FC144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coefficients in F graph</a:t>
            </a:r>
          </a:p>
          <a:p>
            <a:r>
              <a:rPr lang="en-US" dirty="0"/>
              <a:t>We know our correction is good enough because the residuals are less than 0.2 mm.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BF02-9FE8-4C9E-A6E9-95308FC144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10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BB7F-83E1-1610-3703-5E9B6FF5C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140879"/>
            <a:ext cx="8361229" cy="2098226"/>
          </a:xfrm>
        </p:spPr>
        <p:txBody>
          <a:bodyPr/>
          <a:lstStyle/>
          <a:p>
            <a:r>
              <a:rPr lang="en-US" sz="5400" dirty="0"/>
              <a:t>Characterizing a Parallel plate  Imaging Deflector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7885C-91DC-6687-EEC0-3A00BBC38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3" y="4308704"/>
            <a:ext cx="6831673" cy="1086237"/>
          </a:xfrm>
        </p:spPr>
        <p:txBody>
          <a:bodyPr/>
          <a:lstStyle/>
          <a:p>
            <a:r>
              <a:rPr lang="en-US" dirty="0"/>
              <a:t>Anjali </a:t>
            </a:r>
            <a:r>
              <a:rPr lang="en-US" dirty="0" err="1"/>
              <a:t>Filinovich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2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D91F-AF15-9CAF-6E38-22456E41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Correcting x-position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8030" y="1706881"/>
            <a:ext cx="9601200" cy="3581400"/>
          </a:xfrm>
        </p:spPr>
        <p:txBody>
          <a:bodyPr/>
          <a:lstStyle/>
          <a:p>
            <a:r>
              <a:rPr lang="en-US" dirty="0"/>
              <a:t>Compared simulation results to model results, corrected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5A2F4-B8BC-4459-922D-680A1EFDFCAA}"/>
              </a:ext>
            </a:extLst>
          </p:cNvPr>
          <p:cNvSpPr txBox="1"/>
          <p:nvPr/>
        </p:nvSpPr>
        <p:spPr>
          <a:xfrm>
            <a:off x="1148030" y="6103472"/>
            <a:ext cx="3240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baseline="30000" dirty="0"/>
              <a:t>nd</a:t>
            </a:r>
            <a:r>
              <a:rPr lang="en-US" sz="2800" b="1" dirty="0"/>
              <a:t> order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25CEB2-FB28-4444-8031-F69DFD91B4D4}"/>
                  </a:ext>
                </a:extLst>
              </p:cNvPr>
              <p:cNvSpPr txBox="1"/>
              <p:nvPr/>
            </p:nvSpPr>
            <p:spPr>
              <a:xfrm>
                <a:off x="4954985" y="5992031"/>
                <a:ext cx="5696711" cy="6346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𝑞𝑉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𝒊𝒙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𝒊𝒙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25CEB2-FB28-4444-8031-F69DFD91B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985" y="5992031"/>
                <a:ext cx="5696711" cy="6346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ED6DF70-3F9F-4BB3-9C9D-8AFD58E70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2616" y="2384613"/>
            <a:ext cx="13365228" cy="33673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1736E5-3146-4E40-9C66-90D711EF3A83}"/>
              </a:ext>
            </a:extLst>
          </p:cNvPr>
          <p:cNvSpPr txBox="1"/>
          <p:nvPr/>
        </p:nvSpPr>
        <p:spPr>
          <a:xfrm>
            <a:off x="7429500" y="37500"/>
            <a:ext cx="476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 resolution of imaging setup: 0.25 mm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C84113-69BD-4DA5-A331-A3D54CB28490}"/>
                  </a:ext>
                </a:extLst>
              </p:cNvPr>
              <p:cNvSpPr txBox="1"/>
              <p:nvPr/>
            </p:nvSpPr>
            <p:spPr>
              <a:xfrm>
                <a:off x="6722269" y="752082"/>
                <a:ext cx="6681786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𝑞𝑉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𝑇𝑂𝐹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C84113-69BD-4DA5-A331-A3D54CB28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69" y="752082"/>
                <a:ext cx="6681786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30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D91F-AF15-9CAF-6E38-22456E41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3135"/>
            <a:ext cx="9601200" cy="1485900"/>
          </a:xfrm>
        </p:spPr>
        <p:txBody>
          <a:bodyPr/>
          <a:lstStyle/>
          <a:p>
            <a:r>
              <a:rPr lang="en-US" dirty="0"/>
              <a:t>x-position correction coefficients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25CEB2-FB28-4444-8031-F69DFD91B4D4}"/>
                  </a:ext>
                </a:extLst>
              </p:cNvPr>
              <p:cNvSpPr txBox="1"/>
              <p:nvPr/>
            </p:nvSpPr>
            <p:spPr>
              <a:xfrm>
                <a:off x="1295400" y="1384752"/>
                <a:ext cx="5696711" cy="6346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𝑞𝑉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𝒊𝒙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𝒊𝒙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25CEB2-FB28-4444-8031-F69DFD91B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384752"/>
                <a:ext cx="5696711" cy="6346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11A0FB-19AF-41E8-ABF0-258E20A88EBF}"/>
                  </a:ext>
                </a:extLst>
              </p:cNvPr>
              <p:cNvSpPr txBox="1"/>
              <p:nvPr/>
            </p:nvSpPr>
            <p:spPr>
              <a:xfrm>
                <a:off x="10280793" y="1391248"/>
                <a:ext cx="945863" cy="565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𝑠𝑐𝑙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11A0FB-19AF-41E8-ABF0-258E20A88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793" y="1391248"/>
                <a:ext cx="945863" cy="565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8D9BAD-2C56-41EF-9EFD-4EDF6C26C3B9}"/>
                  </a:ext>
                </a:extLst>
              </p:cNvPr>
              <p:cNvSpPr txBox="1"/>
              <p:nvPr/>
            </p:nvSpPr>
            <p:spPr>
              <a:xfrm>
                <a:off x="7505338" y="1391783"/>
                <a:ext cx="2494662" cy="656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𝑑𝑒𝑓𝑙𝑒𝑐𝑡𝑖𝑜𝑛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0000FF"/>
                          </a:solidFill>
                        </a:rPr>
                        <m:t>∝</m:t>
                      </m:r>
                      <m:r>
                        <a:rPr lang="en-US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𝑞𝑉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8D9BAD-2C56-41EF-9EFD-4EDF6C26C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338" y="1391783"/>
                <a:ext cx="2494662" cy="656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755EB69-B803-44BF-B38B-03D9E2223A37}"/>
              </a:ext>
            </a:extLst>
          </p:cNvPr>
          <p:cNvSpPr txBox="1"/>
          <p:nvPr/>
        </p:nvSpPr>
        <p:spPr>
          <a:xfrm>
            <a:off x="1295400" y="2559060"/>
            <a:ext cx="10464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Plotting F vs </a:t>
            </a:r>
            <a:r>
              <a:rPr lang="en-US" dirty="0" err="1"/>
              <a:t>E</a:t>
            </a:r>
            <a:r>
              <a:rPr lang="en-US" baseline="-25000" dirty="0" err="1"/>
              <a:t>scl</a:t>
            </a:r>
            <a:r>
              <a:rPr lang="en-US" dirty="0"/>
              <a:t> allows us to remove deflector distortions in position under a variety of initial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 curves to find functional form of each coefficient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61881D-A69E-473C-BE13-BD9C7B78A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988" y="3652609"/>
            <a:ext cx="3485627" cy="2847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179680-3CCC-4A7A-A62E-EB4081352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481" y="3652609"/>
            <a:ext cx="3485628" cy="29107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ECA393-BDF5-4427-BCF4-36241126B7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1975" y="3625905"/>
            <a:ext cx="3485629" cy="29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5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D91F-AF15-9CAF-6E38-22456E41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70" y="516821"/>
            <a:ext cx="9601200" cy="1485900"/>
          </a:xfrm>
        </p:spPr>
        <p:txBody>
          <a:bodyPr/>
          <a:lstStyle/>
          <a:p>
            <a:r>
              <a:rPr lang="en-US" dirty="0"/>
              <a:t>Modeling distortions in TOF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8030" y="1419742"/>
            <a:ext cx="9601200" cy="3581400"/>
          </a:xfrm>
        </p:spPr>
        <p:txBody>
          <a:bodyPr/>
          <a:lstStyle/>
          <a:p>
            <a:r>
              <a:rPr lang="en-US" dirty="0"/>
              <a:t>Fit time delay</a:t>
            </a:r>
          </a:p>
          <a:p>
            <a:r>
              <a:rPr lang="en-US" dirty="0"/>
              <a:t>Residual is smaller than time resolution (0.2 ns) with second order fit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060C8A-820B-4C8C-BC7B-466E1424A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05"/>
          <a:stretch/>
        </p:blipFill>
        <p:spPr>
          <a:xfrm>
            <a:off x="2200794" y="3078422"/>
            <a:ext cx="9026174" cy="3726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D5422-2BB2-4AF0-813D-C488EFF8EEC7}"/>
                  </a:ext>
                </a:extLst>
              </p:cNvPr>
              <p:cNvSpPr txBox="1"/>
              <p:nvPr/>
            </p:nvSpPr>
            <p:spPr>
              <a:xfrm>
                <a:off x="6774995" y="2430290"/>
                <a:ext cx="3625608" cy="336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D5422-2BB2-4AF0-813D-C488EFF8E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995" y="2430290"/>
                <a:ext cx="3625608" cy="336118"/>
              </a:xfrm>
              <a:prstGeom prst="rect">
                <a:avLst/>
              </a:prstGeom>
              <a:blipFill>
                <a:blip r:embed="rId4"/>
                <a:stretch>
                  <a:fillRect l="-1008" t="-1818" r="-168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634F42-5268-49DF-813A-4E9FB1FF743B}"/>
                  </a:ext>
                </a:extLst>
              </p:cNvPr>
              <p:cNvSpPr txBox="1"/>
              <p:nvPr/>
            </p:nvSpPr>
            <p:spPr>
              <a:xfrm>
                <a:off x="1974395" y="2323688"/>
                <a:ext cx="35443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𝑇𝑂𝐹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𝑑𝑖𝑠𝑡𝑜𝑟𝑡𝑖𝑜𝑛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634F42-5268-49DF-813A-4E9FB1FF7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395" y="2323688"/>
                <a:ext cx="3544304" cy="276999"/>
              </a:xfrm>
              <a:prstGeom prst="rect">
                <a:avLst/>
              </a:prstGeom>
              <a:blipFill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942500-5FB9-473E-A708-71F1AC349D34}"/>
                  </a:ext>
                </a:extLst>
              </p:cNvPr>
              <p:cNvSpPr txBox="1"/>
              <p:nvPr/>
            </p:nvSpPr>
            <p:spPr>
              <a:xfrm>
                <a:off x="2070088" y="2635702"/>
                <a:ext cx="24072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𝑆𝑖𝑚𝑢𝑙𝑎𝑡𝑒𝑑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𝑇𝑂𝐹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942500-5FB9-473E-A708-71F1AC349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088" y="2635702"/>
                <a:ext cx="2407262" cy="276999"/>
              </a:xfrm>
              <a:prstGeom prst="rect">
                <a:avLst/>
              </a:prstGeom>
              <a:blipFill>
                <a:blip r:embed="rId6"/>
                <a:stretch>
                  <a:fillRect l="-2030" r="-177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9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D91F-AF15-9CAF-6E38-22456E41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3135"/>
            <a:ext cx="9601200" cy="1485900"/>
          </a:xfrm>
        </p:spPr>
        <p:txBody>
          <a:bodyPr/>
          <a:lstStyle/>
          <a:p>
            <a:r>
              <a:rPr lang="en-US" dirty="0"/>
              <a:t>TOF model coefficients for different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11A0FB-19AF-41E8-ABF0-258E20A88EBF}"/>
                  </a:ext>
                </a:extLst>
              </p:cNvPr>
              <p:cNvSpPr txBox="1"/>
              <p:nvPr/>
            </p:nvSpPr>
            <p:spPr>
              <a:xfrm>
                <a:off x="10170459" y="1817557"/>
                <a:ext cx="945863" cy="565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𝑠𝑐𝑙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11A0FB-19AF-41E8-ABF0-258E20A88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459" y="1817557"/>
                <a:ext cx="945863" cy="565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52DF3D-98FB-40E7-B29C-36E7D71AE466}"/>
                  </a:ext>
                </a:extLst>
              </p:cNvPr>
              <p:cNvSpPr txBox="1"/>
              <p:nvPr/>
            </p:nvSpPr>
            <p:spPr>
              <a:xfrm>
                <a:off x="5905749" y="1926497"/>
                <a:ext cx="3625608" cy="336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52DF3D-98FB-40E7-B29C-36E7D71AE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749" y="1926497"/>
                <a:ext cx="3625608" cy="336118"/>
              </a:xfrm>
              <a:prstGeom prst="rect">
                <a:avLst/>
              </a:prstGeom>
              <a:blipFill>
                <a:blip r:embed="rId7"/>
                <a:stretch>
                  <a:fillRect l="-117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1CA52D-DD8D-43B2-BCFA-FF768444EE79}"/>
                  </a:ext>
                </a:extLst>
              </p:cNvPr>
              <p:cNvSpPr txBox="1"/>
              <p:nvPr/>
            </p:nvSpPr>
            <p:spPr>
              <a:xfrm>
                <a:off x="1295400" y="1817557"/>
                <a:ext cx="43298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𝑇𝑂𝐹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𝑑𝑖𝑠𝑡𝑜𝑟𝑡𝑖𝑜𝑛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𝑖𝑑𝑒𝑎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1CA52D-DD8D-43B2-BCFA-FF768444E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817557"/>
                <a:ext cx="4329840" cy="276999"/>
              </a:xfrm>
              <a:prstGeom prst="rect">
                <a:avLst/>
              </a:prstGeom>
              <a:blipFill>
                <a:blip r:embed="rId8"/>
                <a:stretch>
                  <a:fillRect l="-845" t="-2174" r="-140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BC8E4E-2B34-416D-980B-0A476463E000}"/>
                  </a:ext>
                </a:extLst>
              </p:cNvPr>
              <p:cNvSpPr txBox="1"/>
              <p:nvPr/>
            </p:nvSpPr>
            <p:spPr>
              <a:xfrm>
                <a:off x="1295400" y="2185572"/>
                <a:ext cx="24072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𝑆𝑖𝑚𝑢𝑙𝑎𝑡𝑒𝑑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𝑇𝑂𝐹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BC8E4E-2B34-416D-980B-0A476463E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185572"/>
                <a:ext cx="2407262" cy="276999"/>
              </a:xfrm>
              <a:prstGeom prst="rect">
                <a:avLst/>
              </a:prstGeom>
              <a:blipFill>
                <a:blip r:embed="rId9"/>
                <a:stretch>
                  <a:fillRect l="-2030" r="-177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1D3A468-8542-4769-BC5B-A4BF64F6B39B}"/>
              </a:ext>
            </a:extLst>
          </p:cNvPr>
          <p:cNvSpPr txBox="1"/>
          <p:nvPr/>
        </p:nvSpPr>
        <p:spPr>
          <a:xfrm>
            <a:off x="1185531" y="2569593"/>
            <a:ext cx="8614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 curves to find functional form of each coefficient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analytic expression to remove distortions in TOF for a variety of initial conditions.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879497-B29C-413D-9D0E-C85CEB64B9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1870" y="3366865"/>
            <a:ext cx="3635491" cy="29770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1F787F-016C-4566-A993-B40B2C6A56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4977" y="3366865"/>
            <a:ext cx="3611920" cy="29577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1F6AB6-B8CC-4C68-9C0F-371C34C6FB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4484" y="3390816"/>
            <a:ext cx="3591950" cy="2926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908615-C380-4E96-A639-C22776E8AB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6937" y="4632738"/>
            <a:ext cx="1577623" cy="1280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6AF12A-7598-484F-8EBB-90D641D3882B}"/>
              </a:ext>
            </a:extLst>
          </p:cNvPr>
          <p:cNvSpPr txBox="1"/>
          <p:nvPr/>
        </p:nvSpPr>
        <p:spPr>
          <a:xfrm>
            <a:off x="871870" y="6494865"/>
            <a:ext cx="5588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*Some negative values omitted in middle plot. See inset graph</a:t>
            </a:r>
          </a:p>
        </p:txBody>
      </p:sp>
    </p:spTree>
    <p:extLst>
      <p:ext uri="{BB962C8B-B14F-4D97-AF65-F5344CB8AC3E}">
        <p14:creationId xmlns:p14="http://schemas.microsoft.com/office/powerpoint/2010/main" val="263431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9482"/>
            <a:ext cx="9601200" cy="3581400"/>
          </a:xfrm>
        </p:spPr>
        <p:txBody>
          <a:bodyPr/>
          <a:lstStyle/>
          <a:p>
            <a:r>
              <a:rPr lang="en-US" dirty="0"/>
              <a:t>Corrected x-position model, allowing us to remove distortions in x-direction.</a:t>
            </a:r>
          </a:p>
          <a:p>
            <a:r>
              <a:rPr lang="en-US" dirty="0"/>
              <a:t>Determined an analytic expression for TOF delay to remove distortions in TOF.</a:t>
            </a:r>
          </a:p>
          <a:p>
            <a:r>
              <a:rPr lang="en-US" dirty="0"/>
              <a:t>Distortions in the y-direction are small enough to neglect for now.</a:t>
            </a:r>
          </a:p>
        </p:txBody>
      </p:sp>
    </p:spTree>
    <p:extLst>
      <p:ext uri="{BB962C8B-B14F-4D97-AF65-F5344CB8AC3E}">
        <p14:creationId xmlns:p14="http://schemas.microsoft.com/office/powerpoint/2010/main" val="393015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41DA-D26C-4219-84BF-5F9376C1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A301-7A5E-EAAD-391E-A088B6DAC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99129"/>
            <a:ext cx="9601200" cy="3581400"/>
          </a:xfrm>
        </p:spPr>
        <p:txBody>
          <a:bodyPr/>
          <a:lstStyle/>
          <a:p>
            <a:r>
              <a:rPr lang="en-US" dirty="0"/>
              <a:t>Fit F vs. </a:t>
            </a:r>
            <a:r>
              <a:rPr lang="en-US" dirty="0" err="1"/>
              <a:t>E</a:t>
            </a:r>
            <a:r>
              <a:rPr lang="en-US" baseline="-25000" dirty="0" err="1"/>
              <a:t>scl</a:t>
            </a:r>
            <a:r>
              <a:rPr lang="en-US" dirty="0"/>
              <a:t> curves to describe corrections for different initial conditions</a:t>
            </a:r>
          </a:p>
          <a:p>
            <a:r>
              <a:rPr lang="en-US" dirty="0"/>
              <a:t>Compare fitted model to simulation results to ensure its accuracy. Test in x, y, and z directions.</a:t>
            </a:r>
          </a:p>
          <a:p>
            <a:r>
              <a:rPr lang="en-US" dirty="0"/>
              <a:t>Use fitting expressions to recover fragment momentum information from experimental data</a:t>
            </a:r>
          </a:p>
        </p:txBody>
      </p:sp>
    </p:spTree>
    <p:extLst>
      <p:ext uri="{BB962C8B-B14F-4D97-AF65-F5344CB8AC3E}">
        <p14:creationId xmlns:p14="http://schemas.microsoft.com/office/powerpoint/2010/main" val="192126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and Thanks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739" y="2733069"/>
            <a:ext cx="2628679" cy="262867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95425" y="1751773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K-State REU Faculty</a:t>
            </a:r>
          </a:p>
          <a:p>
            <a:pPr marL="0" indent="0">
              <a:buNone/>
            </a:pPr>
            <a:r>
              <a:rPr lang="en-US" dirty="0" err="1"/>
              <a:t>Itzik</a:t>
            </a:r>
            <a:r>
              <a:rPr lang="en-US" dirty="0"/>
              <a:t> Ben-Itzhak</a:t>
            </a:r>
          </a:p>
          <a:p>
            <a:pPr marL="0" indent="0">
              <a:buNone/>
            </a:pPr>
            <a:r>
              <a:rPr lang="en-US" dirty="0"/>
              <a:t>Chandan </a:t>
            </a:r>
            <a:r>
              <a:rPr lang="en-US" dirty="0" err="1"/>
              <a:t>Bagdia</a:t>
            </a:r>
            <a:r>
              <a:rPr lang="en-US" dirty="0"/>
              <a:t> (postdoc)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Kim Coy</a:t>
            </a:r>
          </a:p>
          <a:p>
            <a:pPr marL="0" indent="0">
              <a:buNone/>
            </a:pPr>
            <a:r>
              <a:rPr lang="en-US" dirty="0"/>
              <a:t>Loren </a:t>
            </a:r>
            <a:r>
              <a:rPr lang="en-US" dirty="0" err="1"/>
              <a:t>Greenman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J.T. Laverty</a:t>
            </a:r>
          </a:p>
          <a:p>
            <a:pPr marL="0" indent="0">
              <a:buNone/>
            </a:pPr>
            <a:r>
              <a:rPr lang="en-US" b="1" dirty="0"/>
              <a:t>The National Science Foundation</a:t>
            </a:r>
          </a:p>
          <a:p>
            <a:pPr marL="0" indent="0">
              <a:buNone/>
            </a:pPr>
            <a:r>
              <a:rPr lang="en-US" b="1" dirty="0"/>
              <a:t>Kansas State University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739" y="-163151"/>
            <a:ext cx="3021699" cy="3021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A2C58-6750-451F-8B6F-FAECFEECF400}"/>
              </a:ext>
            </a:extLst>
          </p:cNvPr>
          <p:cNvSpPr txBox="1"/>
          <p:nvPr/>
        </p:nvSpPr>
        <p:spPr>
          <a:xfrm>
            <a:off x="1371600" y="5543660"/>
            <a:ext cx="87106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"This material is based upon work supported by the National Science Foundation under Grant No. #2244539. Any opinions, findings, and conclusions or recommendations expressed in this material are those of the author(s) and do not necessarily reflect the views of the National Science Foundation."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2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4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C58A-2CB5-3974-3F8D-9F80A04B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Discrepancies between model and </a:t>
            </a:r>
            <a:r>
              <a:rPr lang="en-US" dirty="0" err="1"/>
              <a:t>Simion</a:t>
            </a:r>
            <a:r>
              <a:rPr lang="en-US" dirty="0"/>
              <a:t> results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907245"/>
              </p:ext>
            </p:extLst>
          </p:nvPr>
        </p:nvGraphicFramePr>
        <p:xfrm>
          <a:off x="6002447" y="1958086"/>
          <a:ext cx="6074565" cy="4693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2447" y="1958086"/>
                        <a:ext cx="6074565" cy="4693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0" y="2093014"/>
            <a:ext cx="5700254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29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969059"/>
              </p:ext>
            </p:extLst>
          </p:nvPr>
        </p:nvGraphicFramePr>
        <p:xfrm>
          <a:off x="2644858" y="1479333"/>
          <a:ext cx="7054684" cy="5451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4858" y="1479333"/>
                        <a:ext cx="7054684" cy="5451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371600" y="663956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Characterizing motion in y</a:t>
            </a:r>
          </a:p>
        </p:txBody>
      </p:sp>
    </p:spTree>
    <p:extLst>
      <p:ext uri="{BB962C8B-B14F-4D97-AF65-F5344CB8AC3E}">
        <p14:creationId xmlns:p14="http://schemas.microsoft.com/office/powerpoint/2010/main" val="22675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EFC66-B88D-D16D-783B-8D3CB208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laser-molecular ion interactions using momentum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92FA8-057E-3237-9CFF-5B916D17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229" y="2369176"/>
            <a:ext cx="3092824" cy="3581400"/>
          </a:xfrm>
        </p:spPr>
        <p:txBody>
          <a:bodyPr>
            <a:normAutofit/>
          </a:bodyPr>
          <a:lstStyle/>
          <a:p>
            <a:r>
              <a:rPr lang="en-US" dirty="0"/>
              <a:t>Measure final position and time of flight of each fragment</a:t>
            </a:r>
          </a:p>
          <a:p>
            <a:r>
              <a:rPr lang="en-US" dirty="0"/>
              <a:t>Calculate momentum information, learn about fragmentation process</a:t>
            </a:r>
          </a:p>
          <a:p>
            <a:r>
              <a:rPr lang="en-US" dirty="0"/>
              <a:t>My project does not deal with the spectrometer field.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323262" y="2146796"/>
            <a:ext cx="7518635" cy="4511540"/>
            <a:chOff x="1366397" y="1666396"/>
            <a:chExt cx="8096357" cy="46259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3267FCE-AEC8-450C-BFDB-9F9B04DEB391}"/>
                </a:ext>
              </a:extLst>
            </p:cNvPr>
            <p:cNvGrpSpPr/>
            <p:nvPr/>
          </p:nvGrpSpPr>
          <p:grpSpPr>
            <a:xfrm>
              <a:off x="1366397" y="1666396"/>
              <a:ext cx="8096357" cy="4625932"/>
              <a:chOff x="5492938" y="2406646"/>
              <a:chExt cx="8096357" cy="4625932"/>
            </a:xfrm>
          </p:grpSpPr>
          <p:pic>
            <p:nvPicPr>
              <p:cNvPr id="9" name="Picture 8" descr="A picture containing speaker&#10;&#10;Description automatically generated">
                <a:extLst>
                  <a:ext uri="{FF2B5EF4-FFF2-40B4-BE49-F238E27FC236}">
                    <a16:creationId xmlns:a16="http://schemas.microsoft.com/office/drawing/2014/main" id="{3D6A77E1-4FC5-4337-AEDE-3C03F0FD1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0036" y="2406646"/>
                <a:ext cx="5734969" cy="427248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6F5A42-E007-4F29-939C-93D132C8CEF4}"/>
                  </a:ext>
                </a:extLst>
              </p:cNvPr>
              <p:cNvSpPr txBox="1"/>
              <p:nvPr/>
            </p:nvSpPr>
            <p:spPr>
              <a:xfrm>
                <a:off x="5492938" y="5292092"/>
                <a:ext cx="8140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Ultrafast</a:t>
                </a:r>
              </a:p>
              <a:p>
                <a:r>
                  <a:rPr lang="en-US" sz="1400" dirty="0"/>
                  <a:t> laser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44F21A-C75B-4D38-80A3-F160989DA4B9}"/>
                  </a:ext>
                </a:extLst>
              </p:cNvPr>
              <p:cNvSpPr txBox="1"/>
              <p:nvPr/>
            </p:nvSpPr>
            <p:spPr>
              <a:xfrm>
                <a:off x="6186903" y="6509358"/>
                <a:ext cx="1042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4.5 keV HD</a:t>
                </a:r>
                <a:r>
                  <a:rPr lang="en-US" sz="1400" baseline="30000" dirty="0"/>
                  <a:t>+</a:t>
                </a:r>
              </a:p>
              <a:p>
                <a:pPr algn="ctr"/>
                <a:r>
                  <a:rPr lang="en-US" sz="1400" baseline="30000" dirty="0"/>
                  <a:t> </a:t>
                </a:r>
                <a:r>
                  <a:rPr lang="en-US" sz="1400" dirty="0"/>
                  <a:t>ion beam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63740E-3E28-4505-80C0-AAA7599372C5}"/>
                  </a:ext>
                </a:extLst>
              </p:cNvPr>
              <p:cNvSpPr txBox="1"/>
              <p:nvPr/>
            </p:nvSpPr>
            <p:spPr>
              <a:xfrm>
                <a:off x="8554851" y="5703199"/>
                <a:ext cx="14653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Imaging deflector</a:t>
                </a:r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55E9ABC6-0D7E-4730-98CC-BF1B3464FF42}"/>
                  </a:ext>
                </a:extLst>
              </p:cNvPr>
              <p:cNvSpPr/>
              <p:nvPr/>
            </p:nvSpPr>
            <p:spPr>
              <a:xfrm>
                <a:off x="6829680" y="5985211"/>
                <a:ext cx="781495" cy="509406"/>
              </a:xfrm>
              <a:custGeom>
                <a:avLst/>
                <a:gdLst>
                  <a:gd name="connsiteX0" fmla="*/ 768236 w 781495"/>
                  <a:gd name="connsiteY0" fmla="*/ 0 h 509406"/>
                  <a:gd name="connsiteX1" fmla="*/ 780627 w 781495"/>
                  <a:gd name="connsiteY1" fmla="*/ 21446 h 509406"/>
                  <a:gd name="connsiteX2" fmla="*/ 781495 w 781495"/>
                  <a:gd name="connsiteY2" fmla="*/ 24073 h 509406"/>
                  <a:gd name="connsiteX3" fmla="*/ 14670 w 781495"/>
                  <a:gd name="connsiteY3" fmla="*/ 509406 h 509406"/>
                  <a:gd name="connsiteX4" fmla="*/ 0 w 781495"/>
                  <a:gd name="connsiteY4" fmla="*/ 486226 h 50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495" h="509406">
                    <a:moveTo>
                      <a:pt x="768236" y="0"/>
                    </a:moveTo>
                    <a:lnTo>
                      <a:pt x="780627" y="21446"/>
                    </a:lnTo>
                    <a:lnTo>
                      <a:pt x="781495" y="24073"/>
                    </a:lnTo>
                    <a:lnTo>
                      <a:pt x="14670" y="509406"/>
                    </a:lnTo>
                    <a:lnTo>
                      <a:pt x="0" y="486226"/>
                    </a:lnTo>
                    <a:close/>
                  </a:path>
                </a:pathLst>
              </a:custGeom>
              <a:solidFill>
                <a:srgbClr val="7030A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94ADD0A-5FAE-4322-9623-3FE2871D42D7}"/>
                  </a:ext>
                </a:extLst>
              </p:cNvPr>
              <p:cNvSpPr/>
              <p:nvPr/>
            </p:nvSpPr>
            <p:spPr>
              <a:xfrm rot="523486" flipV="1">
                <a:off x="8379387" y="5044823"/>
                <a:ext cx="638594" cy="541473"/>
              </a:xfrm>
              <a:custGeom>
                <a:avLst/>
                <a:gdLst>
                  <a:gd name="connsiteX0" fmla="*/ 597936 w 638594"/>
                  <a:gd name="connsiteY0" fmla="*/ 541473 h 541473"/>
                  <a:gd name="connsiteX1" fmla="*/ 637752 w 638594"/>
                  <a:gd name="connsiteY1" fmla="*/ 541473 h 541473"/>
                  <a:gd name="connsiteX2" fmla="*/ 638594 w 638594"/>
                  <a:gd name="connsiteY2" fmla="*/ 540506 h 541473"/>
                  <a:gd name="connsiteX3" fmla="*/ 18016 w 638594"/>
                  <a:gd name="connsiteY3" fmla="*/ 0 h 541473"/>
                  <a:gd name="connsiteX4" fmla="*/ 0 w 638594"/>
                  <a:gd name="connsiteY4" fmla="*/ 20686 h 54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594" h="541473">
                    <a:moveTo>
                      <a:pt x="597936" y="541473"/>
                    </a:moveTo>
                    <a:lnTo>
                      <a:pt x="637752" y="541473"/>
                    </a:lnTo>
                    <a:lnTo>
                      <a:pt x="638594" y="540506"/>
                    </a:lnTo>
                    <a:lnTo>
                      <a:pt x="18016" y="0"/>
                    </a:lnTo>
                    <a:lnTo>
                      <a:pt x="0" y="20686"/>
                    </a:lnTo>
                    <a:close/>
                  </a:path>
                </a:pathLst>
              </a:custGeom>
              <a:solidFill>
                <a:srgbClr val="7030A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488211B-3986-4879-9B3C-94B5ED5CC2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0625" y="5099050"/>
                <a:ext cx="250825" cy="13701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B75DD53-9230-4FD8-A744-99EC928AD3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78480" y="3758076"/>
                <a:ext cx="2029930" cy="1103703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470E35E-1725-4B83-BD96-6B9A73F20209}"/>
                  </a:ext>
                </a:extLst>
              </p:cNvPr>
              <p:cNvSpPr/>
              <p:nvPr/>
            </p:nvSpPr>
            <p:spPr>
              <a:xfrm>
                <a:off x="11451542" y="3744784"/>
                <a:ext cx="57150" cy="57150"/>
              </a:xfrm>
              <a:prstGeom prst="ellipse">
                <a:avLst/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Cylinder 14">
                <a:extLst>
                  <a:ext uri="{FF2B5EF4-FFF2-40B4-BE49-F238E27FC236}">
                    <a16:creationId xmlns:a16="http://schemas.microsoft.com/office/drawing/2014/main" id="{02967484-6E05-4849-B529-CAFF7CD117FE}"/>
                  </a:ext>
                </a:extLst>
              </p:cNvPr>
              <p:cNvSpPr/>
              <p:nvPr/>
            </p:nvSpPr>
            <p:spPr>
              <a:xfrm rot="14192662">
                <a:off x="11436699" y="3509270"/>
                <a:ext cx="57896" cy="74239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5">
                <a:extLst>
                  <a:ext uri="{FF2B5EF4-FFF2-40B4-BE49-F238E27FC236}">
                    <a16:creationId xmlns:a16="http://schemas.microsoft.com/office/drawing/2014/main" id="{4F01AFAB-EF62-4638-9045-43EB4D1EC7DF}"/>
                  </a:ext>
                </a:extLst>
              </p:cNvPr>
              <p:cNvSpPr/>
              <p:nvPr/>
            </p:nvSpPr>
            <p:spPr>
              <a:xfrm rot="942749" flipV="1">
                <a:off x="9621479" y="3303726"/>
                <a:ext cx="1623425" cy="1807884"/>
              </a:xfrm>
              <a:custGeom>
                <a:avLst/>
                <a:gdLst>
                  <a:gd name="connsiteX0" fmla="*/ 1435704 w 1451851"/>
                  <a:gd name="connsiteY0" fmla="*/ 1577928 h 1577928"/>
                  <a:gd name="connsiteX1" fmla="*/ 1451851 w 1451851"/>
                  <a:gd name="connsiteY1" fmla="*/ 1554921 h 1577928"/>
                  <a:gd name="connsiteX2" fmla="*/ 34298 w 1451851"/>
                  <a:gd name="connsiteY2" fmla="*/ 0 h 1577928"/>
                  <a:gd name="connsiteX3" fmla="*/ 3396 w 1451851"/>
                  <a:gd name="connsiteY3" fmla="*/ 0 h 1577928"/>
                  <a:gd name="connsiteX4" fmla="*/ 0 w 1451851"/>
                  <a:gd name="connsiteY4" fmla="*/ 3097 h 157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1851" h="1577928">
                    <a:moveTo>
                      <a:pt x="1435704" y="1577928"/>
                    </a:moveTo>
                    <a:lnTo>
                      <a:pt x="1451851" y="1554921"/>
                    </a:lnTo>
                    <a:lnTo>
                      <a:pt x="34298" y="0"/>
                    </a:lnTo>
                    <a:lnTo>
                      <a:pt x="3396" y="0"/>
                    </a:lnTo>
                    <a:lnTo>
                      <a:pt x="0" y="3097"/>
                    </a:lnTo>
                    <a:close/>
                  </a:path>
                </a:pathLst>
              </a:custGeom>
              <a:solidFill>
                <a:srgbClr val="7030A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43F5608-871D-4061-99F9-1861A7F88E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1124" y="5077139"/>
                <a:ext cx="58782" cy="146577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5D134A4-1DDF-483B-9625-CA863591FB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06164" y="3090863"/>
                <a:ext cx="776011" cy="1710511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197A846-148F-445E-B9F6-DFCE0E64D427}"/>
                  </a:ext>
                </a:extLst>
              </p:cNvPr>
              <p:cNvSpPr/>
              <p:nvPr/>
            </p:nvSpPr>
            <p:spPr>
              <a:xfrm>
                <a:off x="9772034" y="3033926"/>
                <a:ext cx="57150" cy="5715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4860338-4D3C-4D2C-9118-51F005CA4A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702184" y="4850630"/>
                <a:ext cx="69850" cy="70307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4EEDFD3E-FC8E-4D7E-A387-28D2289B5559}"/>
                      </a:ext>
                    </a:extLst>
                  </p:cNvPr>
                  <p:cNvSpPr txBox="1"/>
                  <p:nvPr/>
                </p:nvSpPr>
                <p:spPr>
                  <a:xfrm>
                    <a:off x="9743748" y="5082386"/>
                    <a:ext cx="35048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def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4EEDFD3E-FC8E-4D7E-A387-28D2289B55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3748" y="5082386"/>
                    <a:ext cx="350481" cy="2154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069" r="-3448" b="-1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A446907-B5BD-4A18-94D0-93FFD4964291}"/>
                  </a:ext>
                </a:extLst>
              </p:cNvPr>
              <p:cNvCxnSpPr>
                <a:cxnSpLocks/>
                <a:endCxn id="14" idx="0"/>
              </p:cNvCxnSpPr>
              <p:nvPr/>
            </p:nvCxnSpPr>
            <p:spPr>
              <a:xfrm flipV="1">
                <a:off x="8807450" y="5090222"/>
                <a:ext cx="207716" cy="145840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B4C5FEE-5202-4AA8-B83B-FE0B351F212C}"/>
                      </a:ext>
                    </a:extLst>
                  </p:cNvPr>
                  <p:cNvSpPr txBox="1"/>
                  <p:nvPr/>
                </p:nvSpPr>
                <p:spPr>
                  <a:xfrm>
                    <a:off x="7933146" y="6437933"/>
                    <a:ext cx="433837" cy="23461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spec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B4C5FEE-5202-4AA8-B83B-FE0B351F21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3146" y="6437933"/>
                    <a:ext cx="433837" cy="2346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8451" r="-5634" b="-179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6D689BE-CC40-46A6-884A-004C585F6E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09780" y="6314580"/>
                <a:ext cx="488070" cy="292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554046-2FD6-431F-A494-EED5C7C1AFBF}"/>
                  </a:ext>
                </a:extLst>
              </p:cNvPr>
              <p:cNvSpPr txBox="1"/>
              <p:nvPr/>
            </p:nvSpPr>
            <p:spPr>
              <a:xfrm>
                <a:off x="10493445" y="2408841"/>
                <a:ext cx="1742338" cy="536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Time- and position-sensitive detectors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8AD6E9B-AAE9-4A66-A3F6-007B45405966}"/>
                  </a:ext>
                </a:extLst>
              </p:cNvPr>
              <p:cNvSpPr txBox="1"/>
              <p:nvPr/>
            </p:nvSpPr>
            <p:spPr>
              <a:xfrm>
                <a:off x="11353298" y="3749760"/>
                <a:ext cx="7121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Neutrals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7A5A9AC-9C3F-43D0-853F-4359EA0281D4}"/>
                  </a:ext>
                </a:extLst>
              </p:cNvPr>
              <p:cNvSpPr txBox="1"/>
              <p:nvPr/>
            </p:nvSpPr>
            <p:spPr>
              <a:xfrm>
                <a:off x="9763689" y="2825121"/>
                <a:ext cx="3305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H</a:t>
                </a:r>
                <a:r>
                  <a:rPr lang="en-US" sz="1200" baseline="30000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C41ECD-D992-4A20-9D0F-99E319EE6B6B}"/>
                  </a:ext>
                </a:extLst>
              </p:cNvPr>
              <p:cNvSpPr txBox="1"/>
              <p:nvPr/>
            </p:nvSpPr>
            <p:spPr>
              <a:xfrm>
                <a:off x="11587365" y="3373924"/>
                <a:ext cx="2001930" cy="936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Faraday</a:t>
                </a:r>
                <a:br>
                  <a:rPr lang="en-US" sz="1400" dirty="0"/>
                </a:br>
                <a:r>
                  <a:rPr lang="en-US" sz="1400" dirty="0"/>
                  <a:t>cup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5C3DC6E-6040-4F63-AF59-FD6AD4B89A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511498" y="3537469"/>
                <a:ext cx="627617" cy="1837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F4260D4-9A46-4E7E-892E-0074DC2D55A7}"/>
                  </a:ext>
                </a:extLst>
              </p:cNvPr>
              <p:cNvSpPr txBox="1"/>
              <p:nvPr/>
            </p:nvSpPr>
            <p:spPr>
              <a:xfrm>
                <a:off x="6516388" y="4822427"/>
                <a:ext cx="1183977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Spectrometer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C463A2D-637F-4BC3-8D59-2CAD01DEFB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6371" y="2668204"/>
                <a:ext cx="0" cy="82112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C75A821-2886-4DFA-8026-89286EEFC77B}"/>
                  </a:ext>
                </a:extLst>
              </p:cNvPr>
              <p:cNvSpPr txBox="1"/>
              <p:nvPr/>
            </p:nvSpPr>
            <p:spPr>
              <a:xfrm>
                <a:off x="8020210" y="2866525"/>
                <a:ext cx="1233914" cy="536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Adjustable height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D134A4-1DDF-483B-9625-CA863591FB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3073" y="2730131"/>
              <a:ext cx="904548" cy="1492097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A5A9AC-9C3F-43D0-853F-4359EA0281D4}"/>
                </a:ext>
              </a:extLst>
            </p:cNvPr>
            <p:cNvSpPr txBox="1"/>
            <p:nvPr/>
          </p:nvSpPr>
          <p:spPr>
            <a:xfrm>
              <a:off x="5631876" y="2481247"/>
              <a:ext cx="330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</a:t>
              </a:r>
              <a:r>
                <a:rPr lang="en-US" sz="1200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197A846-148F-445E-B9F6-DFCE0E64D427}"/>
                </a:ext>
              </a:extLst>
            </p:cNvPr>
            <p:cNvSpPr/>
            <p:nvPr/>
          </p:nvSpPr>
          <p:spPr>
            <a:xfrm>
              <a:off x="5658540" y="2701379"/>
              <a:ext cx="57150" cy="571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38FE50A-057A-4B3A-8366-067ED75F0426}"/>
              </a:ext>
            </a:extLst>
          </p:cNvPr>
          <p:cNvSpPr/>
          <p:nvPr/>
        </p:nvSpPr>
        <p:spPr>
          <a:xfrm>
            <a:off x="6764736" y="2044967"/>
            <a:ext cx="4531914" cy="371662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44CA95-38A8-47F1-83FC-435F015E1335}"/>
              </a:ext>
            </a:extLst>
          </p:cNvPr>
          <p:cNvSpPr/>
          <p:nvPr/>
        </p:nvSpPr>
        <p:spPr>
          <a:xfrm rot="16711319">
            <a:off x="7458547" y="4501821"/>
            <a:ext cx="174130" cy="190715"/>
          </a:xfrm>
          <a:prstGeom prst="rect">
            <a:avLst/>
          </a:prstGeom>
          <a:solidFill>
            <a:srgbClr val="B0B6C2"/>
          </a:solidFill>
          <a:ln>
            <a:solidFill>
              <a:srgbClr val="B0B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3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y</a:t>
            </a:r>
            <a:r>
              <a:rPr lang="en-US" baseline="-25000" dirty="0" err="1"/>
              <a:t>f</a:t>
            </a:r>
            <a:r>
              <a:rPr lang="en-US" dirty="0"/>
              <a:t> – measured final y-position</a:t>
            </a:r>
          </a:p>
          <a:p>
            <a:r>
              <a:rPr lang="en-US" dirty="0"/>
              <a:t>TOF – measured time of flight 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iy</a:t>
            </a:r>
            <a:r>
              <a:rPr lang="en-US" dirty="0"/>
              <a:t> – initial velocity in the y-direction that was input into </a:t>
            </a:r>
            <a:r>
              <a:rPr lang="en-US" dirty="0" err="1"/>
              <a:t>Simion</a:t>
            </a:r>
            <a:r>
              <a:rPr lang="en-US" dirty="0"/>
              <a:t>.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iyM</a:t>
            </a:r>
            <a:r>
              <a:rPr lang="en-US" dirty="0"/>
              <a:t> – y-velocity calculated using </a:t>
            </a:r>
            <a:r>
              <a:rPr lang="en-US" dirty="0" err="1"/>
              <a:t>y</a:t>
            </a:r>
            <a:r>
              <a:rPr lang="en-US" baseline="-25000" dirty="0" err="1"/>
              <a:t>f</a:t>
            </a:r>
            <a:r>
              <a:rPr lang="en-US" dirty="0"/>
              <a:t>/TOF</a:t>
            </a:r>
          </a:p>
          <a:p>
            <a:r>
              <a:rPr lang="en-US" dirty="0"/>
              <a:t>V –volts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y</a:t>
            </a:r>
            <a:r>
              <a:rPr lang="en-US" dirty="0"/>
              <a:t> –instantaneous y-direction velocity as ion flies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iy</a:t>
            </a:r>
            <a:r>
              <a:rPr lang="en-US" dirty="0"/>
              <a:t> was varied from -5 </a:t>
            </a:r>
            <a:r>
              <a:rPr lang="en-US" dirty="0">
                <a:sym typeface="Wingdings" panose="05000000000000000000" pitchFamily="2" charset="2"/>
              </a:rPr>
              <a:t> +5 eV (±0.0309497 mm/ns)</a:t>
            </a:r>
          </a:p>
          <a:p>
            <a:r>
              <a:rPr lang="en-US" dirty="0">
                <a:sym typeface="Wingdings" panose="05000000000000000000" pitchFamily="2" charset="2"/>
              </a:rPr>
              <a:t>Total KE varied from 15001505 eV.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64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5DD13-B998-4317-A636-01B31DEF67E4}"/>
              </a:ext>
            </a:extLst>
          </p:cNvPr>
          <p:cNvSpPr txBox="1"/>
          <p:nvPr/>
        </p:nvSpPr>
        <p:spPr>
          <a:xfrm>
            <a:off x="7285192" y="1288024"/>
            <a:ext cx="365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Correcting deflector length (l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A84A1F-D477-49D5-875A-BED27F16B003}"/>
                  </a:ext>
                </a:extLst>
              </p:cNvPr>
              <p:cNvSpPr txBox="1"/>
              <p:nvPr/>
            </p:nvSpPr>
            <p:spPr>
              <a:xfrm>
                <a:off x="6857962" y="1871148"/>
                <a:ext cx="4512098" cy="584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𝑞𝑉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A84A1F-D477-49D5-875A-BED27F16B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62" y="1871148"/>
                <a:ext cx="4512098" cy="5843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8803E8E-65C9-4530-B2A7-84FEDCFD6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46"/>
          <a:stretch/>
        </p:blipFill>
        <p:spPr>
          <a:xfrm>
            <a:off x="889625" y="247519"/>
            <a:ext cx="6913402" cy="28196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81A16E-5763-4FA3-8E0F-289FA614F86A}"/>
              </a:ext>
            </a:extLst>
          </p:cNvPr>
          <p:cNvSpPr txBox="1"/>
          <p:nvPr/>
        </p:nvSpPr>
        <p:spPr>
          <a:xfrm>
            <a:off x="6888674" y="3821518"/>
            <a:ext cx="411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Multiplying equation by correction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9EEEB7-4FB3-4FF1-B8C7-B17F450F28CB}"/>
                  </a:ext>
                </a:extLst>
              </p:cNvPr>
              <p:cNvSpPr txBox="1"/>
              <p:nvPr/>
            </p:nvSpPr>
            <p:spPr>
              <a:xfrm>
                <a:off x="7021309" y="4493495"/>
                <a:ext cx="3554948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𝑞𝑉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9EEEB7-4FB3-4FF1-B8C7-B17F450F2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309" y="4493495"/>
                <a:ext cx="3554948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CF73DCF-E1FE-473D-9388-EE635F6080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882" t="-4690" r="5438" b="4690"/>
          <a:stretch/>
        </p:blipFill>
        <p:spPr>
          <a:xfrm>
            <a:off x="857949" y="3050284"/>
            <a:ext cx="6427243" cy="2878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7C8F6D-D938-4C86-8C07-943411377C58}"/>
              </a:ext>
            </a:extLst>
          </p:cNvPr>
          <p:cNvSpPr txBox="1"/>
          <p:nvPr/>
        </p:nvSpPr>
        <p:spPr>
          <a:xfrm>
            <a:off x="1315181" y="6231209"/>
            <a:ext cx="1054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corrections fit the data equally well, but adding the correction factor in one place is much simpler.</a:t>
            </a:r>
          </a:p>
        </p:txBody>
      </p:sp>
    </p:spTree>
    <p:extLst>
      <p:ext uri="{BB962C8B-B14F-4D97-AF65-F5344CB8AC3E}">
        <p14:creationId xmlns:p14="http://schemas.microsoft.com/office/powerpoint/2010/main" val="3136571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D0F6-F3E5-4F0A-8780-DC54EB88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Semi-log (y) Fitting Factor vs </a:t>
            </a:r>
            <a:r>
              <a:rPr lang="en-US" dirty="0" err="1"/>
              <a:t>E</a:t>
            </a:r>
            <a:r>
              <a:rPr lang="en-US" baseline="-25000" dirty="0" err="1"/>
              <a:t>scl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652127-7C9D-49CB-BB9A-E930C60DB1BA}"/>
                  </a:ext>
                </a:extLst>
              </p:cNvPr>
              <p:cNvSpPr txBox="1"/>
              <p:nvPr/>
            </p:nvSpPr>
            <p:spPr>
              <a:xfrm>
                <a:off x="10613747" y="5927656"/>
                <a:ext cx="1004121" cy="565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𝑠𝑐𝑙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652127-7C9D-49CB-BB9A-E930C60DB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747" y="5927656"/>
                <a:ext cx="1004121" cy="5652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668AC4-A4B7-4403-B075-C29FEAD59AD1}"/>
                  </a:ext>
                </a:extLst>
              </p:cNvPr>
              <p:cNvSpPr txBox="1"/>
              <p:nvPr/>
            </p:nvSpPr>
            <p:spPr>
              <a:xfrm>
                <a:off x="1304369" y="1734963"/>
                <a:ext cx="3625608" cy="336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668AC4-A4B7-4403-B075-C29FEAD59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69" y="1734963"/>
                <a:ext cx="3625608" cy="336118"/>
              </a:xfrm>
              <a:prstGeom prst="rect">
                <a:avLst/>
              </a:prstGeom>
              <a:blipFill>
                <a:blip r:embed="rId3"/>
                <a:stretch>
                  <a:fillRect l="-1176" t="-1818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C0189D-DDC0-45D5-A5CC-C1741444A685}"/>
                  </a:ext>
                </a:extLst>
              </p:cNvPr>
              <p:cNvSpPr txBox="1"/>
              <p:nvPr/>
            </p:nvSpPr>
            <p:spPr>
              <a:xfrm>
                <a:off x="8654621" y="365125"/>
                <a:ext cx="2963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𝑑𝑒𝑓𝑙𝑒𝑐𝑡𝑖𝑜𝑛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𝑇𝑂𝐹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C0189D-DDC0-45D5-A5CC-C1741444A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621" y="365125"/>
                <a:ext cx="2963247" cy="276999"/>
              </a:xfrm>
              <a:prstGeom prst="rect">
                <a:avLst/>
              </a:prstGeom>
              <a:blipFill>
                <a:blip r:embed="rId4"/>
                <a:stretch>
                  <a:fillRect l="-1440" r="-1235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127470-BE2C-4D69-BD4A-7D75C7DE254A}"/>
                  </a:ext>
                </a:extLst>
              </p:cNvPr>
              <p:cNvSpPr txBox="1"/>
              <p:nvPr/>
            </p:nvSpPr>
            <p:spPr>
              <a:xfrm>
                <a:off x="8654621" y="717461"/>
                <a:ext cx="24072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𝑆𝑖𝑚𝑢𝑙𝑎𝑡𝑒𝑑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𝑇𝑂𝐹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127470-BE2C-4D69-BD4A-7D75C7DE2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621" y="717461"/>
                <a:ext cx="2407262" cy="276999"/>
              </a:xfrm>
              <a:prstGeom prst="rect">
                <a:avLst/>
              </a:prstGeom>
              <a:blipFill>
                <a:blip r:embed="rId5"/>
                <a:stretch>
                  <a:fillRect l="-2025" r="-151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E5334EE-3939-4B05-A153-6FBAE5CD7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22" y="2491579"/>
            <a:ext cx="3921559" cy="3170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C54175-BA09-469D-96A6-302F28325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7681" y="2491579"/>
            <a:ext cx="3921559" cy="31703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552737-EC58-458A-B787-ADA9356624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9240" y="2491579"/>
            <a:ext cx="3921559" cy="31947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958EA6-CAC2-493D-B259-B09FA1FA884F}"/>
              </a:ext>
            </a:extLst>
          </p:cNvPr>
          <p:cNvSpPr txBox="1"/>
          <p:nvPr/>
        </p:nvSpPr>
        <p:spPr>
          <a:xfrm>
            <a:off x="4929977" y="5843016"/>
            <a:ext cx="343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*negative data ignored in F1 graph</a:t>
            </a:r>
          </a:p>
        </p:txBody>
      </p:sp>
    </p:spTree>
    <p:extLst>
      <p:ext uri="{BB962C8B-B14F-4D97-AF65-F5344CB8AC3E}">
        <p14:creationId xmlns:p14="http://schemas.microsoft.com/office/powerpoint/2010/main" val="19573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548821"/>
              </p:ext>
            </p:extLst>
          </p:nvPr>
        </p:nvGraphicFramePr>
        <p:xfrm>
          <a:off x="541610" y="1038800"/>
          <a:ext cx="6098442" cy="4712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610" y="1038800"/>
                        <a:ext cx="6098442" cy="4712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97905" y="5765527"/>
            <a:ext cx="1028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dirty="0" err="1"/>
              <a:t>v</a:t>
            </a:r>
            <a:r>
              <a:rPr lang="en-US" baseline="-25000" dirty="0" err="1"/>
              <a:t>iy</a:t>
            </a:r>
            <a:r>
              <a:rPr lang="en-US" dirty="0"/>
              <a:t> less than 5 eV, TOF deviation is less than 0.2 ns. The time resolution of our setup is 0.2 ns.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0531" y="246141"/>
            <a:ext cx="9601200" cy="1485900"/>
          </a:xfrm>
        </p:spPr>
        <p:txBody>
          <a:bodyPr/>
          <a:lstStyle/>
          <a:p>
            <a:r>
              <a:rPr lang="en-US" dirty="0"/>
              <a:t>Characterizing effects of motion in y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EFF827EB-1EE0-4023-9DB5-49D2ED17814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479381"/>
              </p:ext>
            </p:extLst>
          </p:nvPr>
        </p:nvGraphicFramePr>
        <p:xfrm>
          <a:off x="5991131" y="989091"/>
          <a:ext cx="6117225" cy="472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" name="Graph" r:id="rId6" imgW="4023360" imgH="3108960" progId="Origin50.Graph">
                  <p:embed/>
                </p:oleObj>
              </mc:Choice>
              <mc:Fallback>
                <p:oleObj name="Graph" r:id="rId6" imgW="4023360" imgH="3108960" progId="Origin50.Graph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91131" y="989091"/>
                        <a:ext cx="6117225" cy="4726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37CE3B1-68BD-408D-A7F9-8483D6461540}"/>
              </a:ext>
            </a:extLst>
          </p:cNvPr>
          <p:cNvSpPr txBox="1"/>
          <p:nvPr/>
        </p:nvSpPr>
        <p:spPr>
          <a:xfrm>
            <a:off x="1497905" y="62741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Percent error in velocity is around 2%.</a:t>
            </a:r>
          </a:p>
        </p:txBody>
      </p:sp>
    </p:spTree>
    <p:extLst>
      <p:ext uri="{BB962C8B-B14F-4D97-AF65-F5344CB8AC3E}">
        <p14:creationId xmlns:p14="http://schemas.microsoft.com/office/powerpoint/2010/main" val="329530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9AF6-3B1B-EF64-A5B6-8C28DB50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laser-ion interactions using momentum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222F6-2916-C5F8-1E10-AAE254952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844012" cy="3581400"/>
          </a:xfrm>
        </p:spPr>
        <p:txBody>
          <a:bodyPr>
            <a:normAutofit/>
          </a:bodyPr>
          <a:lstStyle/>
          <a:p>
            <a:r>
              <a:rPr lang="en-US" dirty="0"/>
              <a:t>Examining fragmentation of HD</a:t>
            </a:r>
            <a:r>
              <a:rPr lang="en-US" baseline="30000" dirty="0"/>
              <a:t>+</a:t>
            </a:r>
            <a:r>
              <a:rPr lang="en-US" dirty="0"/>
              <a:t> resulting from its interaction with a 790 nm laser pulse.</a:t>
            </a:r>
          </a:p>
          <a:p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+ D Dissociation channel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852" y="6462824"/>
            <a:ext cx="698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McKenna, J., et al. </a:t>
            </a:r>
            <a:r>
              <a:rPr lang="en-US" sz="1400" b="1" dirty="0"/>
              <a:t>Phys. Review A. </a:t>
            </a:r>
            <a:r>
              <a:rPr lang="en-US" sz="1400" dirty="0"/>
              <a:t>80</a:t>
            </a:r>
            <a:r>
              <a:rPr lang="en-US" sz="1400" b="1" dirty="0"/>
              <a:t> </a:t>
            </a:r>
            <a:r>
              <a:rPr lang="en-US" sz="1400" dirty="0"/>
              <a:t>(2009).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2989" y="1428749"/>
            <a:ext cx="3584507" cy="4301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37640D-AD76-4B93-AD3F-8C28BC3D16A7}"/>
              </a:ext>
            </a:extLst>
          </p:cNvPr>
          <p:cNvSpPr txBox="1"/>
          <p:nvPr/>
        </p:nvSpPr>
        <p:spPr>
          <a:xfrm>
            <a:off x="8696990" y="5802868"/>
            <a:ext cx="255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+ D vibrational states</a:t>
            </a:r>
          </a:p>
        </p:txBody>
      </p:sp>
    </p:spTree>
    <p:extLst>
      <p:ext uri="{BB962C8B-B14F-4D97-AF65-F5344CB8AC3E}">
        <p14:creationId xmlns:p14="http://schemas.microsoft.com/office/powerpoint/2010/main" val="376723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687" y="1538171"/>
            <a:ext cx="10709397" cy="3581400"/>
          </a:xfrm>
        </p:spPr>
        <p:txBody>
          <a:bodyPr/>
          <a:lstStyle/>
          <a:p>
            <a:r>
              <a:rPr lang="en-US" dirty="0"/>
              <a:t>There is a discrepancy between model (ideal) and real parallel plate deflector fields. </a:t>
            </a:r>
          </a:p>
          <a:p>
            <a:r>
              <a:rPr lang="en-US" dirty="0"/>
              <a:t>Distortions in the real deflector field decrease the resolution of position and TOF data.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0012" y="2639274"/>
            <a:ext cx="3080510" cy="3532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48373" y="6096273"/>
            <a:ext cx="258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2-detector measurement</a:t>
            </a:r>
          </a:p>
          <a:p>
            <a:r>
              <a: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imaging deflector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02" y="2495483"/>
            <a:ext cx="3030707" cy="3636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2942" y="6096273"/>
            <a:ext cx="274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1-detector measurement</a:t>
            </a:r>
          </a:p>
          <a:p>
            <a:r>
              <a: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without imaging deflector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37865" y="3372531"/>
            <a:ext cx="2434631" cy="1577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r="25873"/>
          <a:stretch/>
        </p:blipFill>
        <p:spPr>
          <a:xfrm rot="16200000">
            <a:off x="1805493" y="3368321"/>
            <a:ext cx="1194850" cy="1603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554046-2FD6-431F-A494-EED5C7C1AFBF}"/>
              </a:ext>
            </a:extLst>
          </p:cNvPr>
          <p:cNvSpPr txBox="1"/>
          <p:nvPr/>
        </p:nvSpPr>
        <p:spPr>
          <a:xfrm>
            <a:off x="3853379" y="5512513"/>
            <a:ext cx="1370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Real parallel plate deflector field 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554046-2FD6-431F-A494-EED5C7C1AFBF}"/>
              </a:ext>
            </a:extLst>
          </p:cNvPr>
          <p:cNvSpPr txBox="1"/>
          <p:nvPr/>
        </p:nvSpPr>
        <p:spPr>
          <a:xfrm>
            <a:off x="1834271" y="5216200"/>
            <a:ext cx="1370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Ideal parallel plate deflector field lines</a:t>
            </a:r>
          </a:p>
        </p:txBody>
      </p:sp>
    </p:spTree>
    <p:extLst>
      <p:ext uri="{BB962C8B-B14F-4D97-AF65-F5344CB8AC3E}">
        <p14:creationId xmlns:p14="http://schemas.microsoft.com/office/powerpoint/2010/main" val="4426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687" y="1538171"/>
            <a:ext cx="10709397" cy="3581400"/>
          </a:xfrm>
        </p:spPr>
        <p:txBody>
          <a:bodyPr/>
          <a:lstStyle/>
          <a:p>
            <a:r>
              <a:rPr lang="en-US" dirty="0"/>
              <a:t>Characterize imaging deflector to enable retrieval of momentum information.</a:t>
            </a:r>
          </a:p>
          <a:p>
            <a:pPr lvl="1"/>
            <a:r>
              <a:rPr lang="en-US" dirty="0"/>
              <a:t>Use simulation to represent experimental data (real deflector field)</a:t>
            </a:r>
          </a:p>
          <a:p>
            <a:pPr lvl="1"/>
            <a:r>
              <a:rPr lang="en-US" dirty="0"/>
              <a:t>Generate analytical formula to fit simulated data</a:t>
            </a:r>
          </a:p>
          <a:p>
            <a:pPr marL="987552" lvl="2" indent="0">
              <a:buNone/>
            </a:pPr>
            <a:r>
              <a:rPr lang="en-US" dirty="0"/>
              <a:t>- The basis of this analytical formula is the model of an ideal parallel plate deflector</a:t>
            </a:r>
          </a:p>
          <a:p>
            <a:pPr lvl="1"/>
            <a:r>
              <a:rPr lang="en-US" dirty="0"/>
              <a:t>Use analytical formula to find position and time of flight without deflector distortions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2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4814-0CCE-AE4D-B89D-A837B4FE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5A2EEB-DF14-104B-5D9B-D6F9C19AE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757699"/>
                <a:ext cx="9601200" cy="3581400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𝑞𝑉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𝑇𝑂𝐹</m:t>
                    </m:r>
                  </m:oMath>
                </a14:m>
                <a:r>
                  <a:rPr lang="en-US" sz="2400" b="0" dirty="0"/>
                  <a:t>… or simply put,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𝑑𝑒𝑓𝑙𝑒𝑐𝑡𝑖𝑜𝑛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/>
                      <m:t>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𝑞𝑉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5A2EEB-DF14-104B-5D9B-D6F9C19AE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757699"/>
                <a:ext cx="9601200" cy="3581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19286" r="25873" b="15209"/>
          <a:stretch/>
        </p:blipFill>
        <p:spPr>
          <a:xfrm rot="10800000">
            <a:off x="8474005" y="3547042"/>
            <a:ext cx="2346395" cy="2063183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1258550" y="4086914"/>
            <a:ext cx="0" cy="89103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58550" y="4277414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1CA0B1-57AE-4C92-BA7F-9E7DC7B93265}"/>
                  </a:ext>
                </a:extLst>
              </p:cNvPr>
              <p:cNvSpPr txBox="1"/>
              <p:nvPr/>
            </p:nvSpPr>
            <p:spPr>
              <a:xfrm>
                <a:off x="9889721" y="161227"/>
                <a:ext cx="2412861" cy="1591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q</a:t>
                </a:r>
                <a:r>
                  <a:rPr lang="en-US" dirty="0"/>
                  <a:t> = charge</a:t>
                </a:r>
              </a:p>
              <a:p>
                <a:r>
                  <a:rPr lang="en-US" b="1" dirty="0" err="1"/>
                  <a:t>E</a:t>
                </a:r>
                <a:r>
                  <a:rPr lang="en-US" b="1" baseline="-25000" dirty="0" err="1"/>
                  <a:t>z</a:t>
                </a:r>
                <a:r>
                  <a:rPr lang="en-US" baseline="-25000" dirty="0"/>
                  <a:t>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b="1" dirty="0" err="1"/>
                  <a:t>v</a:t>
                </a:r>
                <a:r>
                  <a:rPr lang="en-US" b="1" baseline="-25000" dirty="0" err="1"/>
                  <a:t>ix</a:t>
                </a:r>
                <a:r>
                  <a:rPr lang="en-US" baseline="-25000" dirty="0"/>
                  <a:t> </a:t>
                </a:r>
                <a:r>
                  <a:rPr lang="en-US" dirty="0"/>
                  <a:t>= dissociation velocity in x-direction</a:t>
                </a:r>
              </a:p>
              <a:p>
                <a:r>
                  <a:rPr lang="en-US" b="1" dirty="0"/>
                  <a:t>TOF</a:t>
                </a:r>
                <a:r>
                  <a:rPr lang="en-US" dirty="0"/>
                  <a:t> = Time of flight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1CA0B1-57AE-4C92-BA7F-9E7DC7B93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721" y="161227"/>
                <a:ext cx="2412861" cy="1591461"/>
              </a:xfrm>
              <a:prstGeom prst="rect">
                <a:avLst/>
              </a:prstGeom>
              <a:blipFill>
                <a:blip r:embed="rId5"/>
                <a:stretch>
                  <a:fillRect l="-2020" t="-1908" b="-4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1EBBFAD-2807-4E18-9749-B2F5AF9DA8B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696273"/>
            <a:ext cx="6546236" cy="3717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EE3A01-1C7D-40D9-B154-D6E64BF97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r="25873" b="85210"/>
          <a:stretch/>
        </p:blipFill>
        <p:spPr>
          <a:xfrm rot="16200000">
            <a:off x="8362672" y="5562403"/>
            <a:ext cx="2346395" cy="4658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59060F-7866-4C41-9D8A-6745466148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9" t="84789" r="37066" b="1"/>
          <a:stretch/>
        </p:blipFill>
        <p:spPr>
          <a:xfrm rot="16200000">
            <a:off x="9205248" y="3010719"/>
            <a:ext cx="941802" cy="47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9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4814-0CCE-AE4D-B89D-A837B4FE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5A2EEB-DF14-104B-5D9B-D6F9C19AE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757699"/>
                <a:ext cx="10430540" cy="3581400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𝑞𝑉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𝑇𝑂𝐹</m:t>
                    </m:r>
                  </m:oMath>
                </a14:m>
                <a:r>
                  <a:rPr lang="en-US" sz="2400" b="0" dirty="0"/>
                  <a:t>… or simply put,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𝑑𝑒𝑓𝑙𝑒𝑐𝑡𝑖𝑜𝑛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/>
                      <m:t>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𝑞𝑉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</a:rPr>
                  <a:t>Characterize distortion in position by fitting the model to simulated data.</a:t>
                </a: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5A2EEB-DF14-104B-5D9B-D6F9C19AE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757699"/>
                <a:ext cx="10430540" cy="3581400"/>
              </a:xfrm>
              <a:blipFill>
                <a:blip r:embed="rId3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1CA0B1-57AE-4C92-BA7F-9E7DC7B93265}"/>
                  </a:ext>
                </a:extLst>
              </p:cNvPr>
              <p:cNvSpPr txBox="1"/>
              <p:nvPr/>
            </p:nvSpPr>
            <p:spPr>
              <a:xfrm>
                <a:off x="9889721" y="161227"/>
                <a:ext cx="2412861" cy="1591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q</a:t>
                </a:r>
                <a:r>
                  <a:rPr lang="en-US" dirty="0"/>
                  <a:t> = charge</a:t>
                </a:r>
              </a:p>
              <a:p>
                <a:r>
                  <a:rPr lang="en-US" b="1" dirty="0" err="1"/>
                  <a:t>E</a:t>
                </a:r>
                <a:r>
                  <a:rPr lang="en-US" b="1" baseline="-25000" dirty="0" err="1"/>
                  <a:t>z</a:t>
                </a:r>
                <a:r>
                  <a:rPr lang="en-US" baseline="-25000" dirty="0"/>
                  <a:t>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b="1" dirty="0" err="1"/>
                  <a:t>v</a:t>
                </a:r>
                <a:r>
                  <a:rPr lang="en-US" b="1" baseline="-25000" dirty="0" err="1"/>
                  <a:t>ix</a:t>
                </a:r>
                <a:r>
                  <a:rPr lang="en-US" baseline="-25000" dirty="0"/>
                  <a:t> </a:t>
                </a:r>
                <a:r>
                  <a:rPr lang="en-US" dirty="0"/>
                  <a:t>= dissociation velocity in x-direction</a:t>
                </a:r>
              </a:p>
              <a:p>
                <a:r>
                  <a:rPr lang="en-US" b="1" dirty="0"/>
                  <a:t>TOF</a:t>
                </a:r>
                <a:r>
                  <a:rPr lang="en-US" dirty="0"/>
                  <a:t> = Time of flight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1CA0B1-57AE-4C92-BA7F-9E7DC7B93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721" y="161227"/>
                <a:ext cx="2412861" cy="1591461"/>
              </a:xfrm>
              <a:prstGeom prst="rect">
                <a:avLst/>
              </a:prstGeom>
              <a:blipFill>
                <a:blip r:embed="rId4"/>
                <a:stretch>
                  <a:fillRect l="-2020" t="-1908" b="-4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70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B2A5D6-E324-4DA8-8C3B-2C42A5A2E0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7319" y="484981"/>
            <a:ext cx="4134427" cy="5687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07516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Generate initial conditions for simulation in </a:t>
            </a:r>
            <a:r>
              <a:rPr lang="en-US" dirty="0" err="1"/>
              <a:t>Matlab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Collect time of flight, impact position, and other ion trajectory data in </a:t>
            </a:r>
            <a:r>
              <a:rPr lang="en-US" dirty="0" err="1"/>
              <a:t>Simion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Compare simulated result to model, modify model equation and add correction terms to describe the distortion due to the deflector field. 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7395882" y="1235300"/>
            <a:ext cx="2123216" cy="87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7252447" y="2771079"/>
            <a:ext cx="186465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70576" y="1050634"/>
            <a:ext cx="163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 trajectories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0309" y="2576881"/>
            <a:ext cx="106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Deflector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D0D14-A5D2-4413-94F3-826CFD6D27AD}"/>
              </a:ext>
            </a:extLst>
          </p:cNvPr>
          <p:cNvSpPr txBox="1"/>
          <p:nvPr/>
        </p:nvSpPr>
        <p:spPr>
          <a:xfrm>
            <a:off x="7706889" y="6287223"/>
            <a:ext cx="385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of an ion trajectory in </a:t>
            </a:r>
            <a:r>
              <a:rPr lang="en-US" dirty="0" err="1"/>
              <a:t>Simion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2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D91F-AF15-9CAF-6E38-22456E41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07BC5-AA98-2743-FB90-4EE9D7A76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681" y="1534562"/>
            <a:ext cx="6565040" cy="3581400"/>
          </a:xfrm>
        </p:spPr>
        <p:txBody>
          <a:bodyPr/>
          <a:lstStyle/>
          <a:p>
            <a:r>
              <a:rPr lang="en-US" dirty="0"/>
              <a:t>Characterize distortions in the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i="0" dirty="0"/>
              <a:t>x - direction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i="0" dirty="0">
                <a:solidFill>
                  <a:schemeClr val="tx1"/>
                </a:solidFill>
              </a:rPr>
              <a:t>z - direction (TOF)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i="0" dirty="0">
                <a:solidFill>
                  <a:schemeClr val="tx1"/>
                </a:solidFill>
              </a:rPr>
              <a:t>y - direction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914404" y="1328606"/>
            <a:ext cx="5329386" cy="4225223"/>
            <a:chOff x="2377862" y="1659814"/>
            <a:chExt cx="5734969" cy="42752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267FCE-AEC8-450C-BFDB-9F9B04DEB391}"/>
                </a:ext>
              </a:extLst>
            </p:cNvPr>
            <p:cNvGrpSpPr/>
            <p:nvPr/>
          </p:nvGrpSpPr>
          <p:grpSpPr>
            <a:xfrm>
              <a:off x="2377862" y="1659814"/>
              <a:ext cx="5734969" cy="4275264"/>
              <a:chOff x="6504403" y="2400064"/>
              <a:chExt cx="5734969" cy="4275264"/>
            </a:xfrm>
          </p:grpSpPr>
          <p:pic>
            <p:nvPicPr>
              <p:cNvPr id="13" name="Picture 12" descr="A picture containing speaker&#10;&#10;Description automatically generated">
                <a:extLst>
                  <a:ext uri="{FF2B5EF4-FFF2-40B4-BE49-F238E27FC236}">
                    <a16:creationId xmlns:a16="http://schemas.microsoft.com/office/drawing/2014/main" id="{3D6A77E1-4FC5-4337-AEDE-3C03F0FD1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4403" y="2400064"/>
                <a:ext cx="5734969" cy="4272485"/>
              </a:xfrm>
              <a:prstGeom prst="rect">
                <a:avLst/>
              </a:prstGeom>
            </p:spPr>
          </p:pic>
          <p:sp>
            <p:nvSpPr>
              <p:cNvPr id="17" name="Freeform: Shape 9">
                <a:extLst>
                  <a:ext uri="{FF2B5EF4-FFF2-40B4-BE49-F238E27FC236}">
                    <a16:creationId xmlns:a16="http://schemas.microsoft.com/office/drawing/2014/main" id="{55E9ABC6-0D7E-4730-98CC-BF1B3464FF42}"/>
                  </a:ext>
                </a:extLst>
              </p:cNvPr>
              <p:cNvSpPr/>
              <p:nvPr/>
            </p:nvSpPr>
            <p:spPr>
              <a:xfrm>
                <a:off x="6829680" y="5985211"/>
                <a:ext cx="781495" cy="509406"/>
              </a:xfrm>
              <a:custGeom>
                <a:avLst/>
                <a:gdLst>
                  <a:gd name="connsiteX0" fmla="*/ 768236 w 781495"/>
                  <a:gd name="connsiteY0" fmla="*/ 0 h 509406"/>
                  <a:gd name="connsiteX1" fmla="*/ 780627 w 781495"/>
                  <a:gd name="connsiteY1" fmla="*/ 21446 h 509406"/>
                  <a:gd name="connsiteX2" fmla="*/ 781495 w 781495"/>
                  <a:gd name="connsiteY2" fmla="*/ 24073 h 509406"/>
                  <a:gd name="connsiteX3" fmla="*/ 14670 w 781495"/>
                  <a:gd name="connsiteY3" fmla="*/ 509406 h 509406"/>
                  <a:gd name="connsiteX4" fmla="*/ 0 w 781495"/>
                  <a:gd name="connsiteY4" fmla="*/ 486226 h 509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495" h="509406">
                    <a:moveTo>
                      <a:pt x="768236" y="0"/>
                    </a:moveTo>
                    <a:lnTo>
                      <a:pt x="780627" y="21446"/>
                    </a:lnTo>
                    <a:lnTo>
                      <a:pt x="781495" y="24073"/>
                    </a:lnTo>
                    <a:lnTo>
                      <a:pt x="14670" y="509406"/>
                    </a:lnTo>
                    <a:lnTo>
                      <a:pt x="0" y="486226"/>
                    </a:lnTo>
                    <a:close/>
                  </a:path>
                </a:pathLst>
              </a:custGeom>
              <a:solidFill>
                <a:srgbClr val="7030A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0">
                <a:extLst>
                  <a:ext uri="{FF2B5EF4-FFF2-40B4-BE49-F238E27FC236}">
                    <a16:creationId xmlns:a16="http://schemas.microsoft.com/office/drawing/2014/main" id="{694ADD0A-5FAE-4322-9623-3FE2871D42D7}"/>
                  </a:ext>
                </a:extLst>
              </p:cNvPr>
              <p:cNvSpPr/>
              <p:nvPr/>
            </p:nvSpPr>
            <p:spPr>
              <a:xfrm rot="523486" flipV="1">
                <a:off x="8379387" y="5044823"/>
                <a:ext cx="638594" cy="541473"/>
              </a:xfrm>
              <a:custGeom>
                <a:avLst/>
                <a:gdLst>
                  <a:gd name="connsiteX0" fmla="*/ 597936 w 638594"/>
                  <a:gd name="connsiteY0" fmla="*/ 541473 h 541473"/>
                  <a:gd name="connsiteX1" fmla="*/ 637752 w 638594"/>
                  <a:gd name="connsiteY1" fmla="*/ 541473 h 541473"/>
                  <a:gd name="connsiteX2" fmla="*/ 638594 w 638594"/>
                  <a:gd name="connsiteY2" fmla="*/ 540506 h 541473"/>
                  <a:gd name="connsiteX3" fmla="*/ 18016 w 638594"/>
                  <a:gd name="connsiteY3" fmla="*/ 0 h 541473"/>
                  <a:gd name="connsiteX4" fmla="*/ 0 w 638594"/>
                  <a:gd name="connsiteY4" fmla="*/ 20686 h 54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594" h="541473">
                    <a:moveTo>
                      <a:pt x="597936" y="541473"/>
                    </a:moveTo>
                    <a:lnTo>
                      <a:pt x="637752" y="541473"/>
                    </a:lnTo>
                    <a:lnTo>
                      <a:pt x="638594" y="540506"/>
                    </a:lnTo>
                    <a:lnTo>
                      <a:pt x="18016" y="0"/>
                    </a:lnTo>
                    <a:lnTo>
                      <a:pt x="0" y="20686"/>
                    </a:lnTo>
                    <a:close/>
                  </a:path>
                </a:pathLst>
              </a:custGeom>
              <a:solidFill>
                <a:srgbClr val="7030A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488211B-3986-4879-9B3C-94B5ED5CC2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0625" y="5099050"/>
                <a:ext cx="250825" cy="13701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B75DD53-9230-4FD8-A744-99EC928AD3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78480" y="3758076"/>
                <a:ext cx="2029930" cy="1103703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470E35E-1725-4B83-BD96-6B9A73F20209}"/>
                  </a:ext>
                </a:extLst>
              </p:cNvPr>
              <p:cNvSpPr/>
              <p:nvPr/>
            </p:nvSpPr>
            <p:spPr>
              <a:xfrm>
                <a:off x="11451542" y="3744784"/>
                <a:ext cx="57150" cy="57150"/>
              </a:xfrm>
              <a:prstGeom prst="ellipse">
                <a:avLst/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Cylinder 14">
                <a:extLst>
                  <a:ext uri="{FF2B5EF4-FFF2-40B4-BE49-F238E27FC236}">
                    <a16:creationId xmlns:a16="http://schemas.microsoft.com/office/drawing/2014/main" id="{02967484-6E05-4849-B529-CAFF7CD117FE}"/>
                  </a:ext>
                </a:extLst>
              </p:cNvPr>
              <p:cNvSpPr/>
              <p:nvPr/>
            </p:nvSpPr>
            <p:spPr>
              <a:xfrm rot="14192662">
                <a:off x="11436699" y="3509270"/>
                <a:ext cx="57896" cy="74239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5">
                <a:extLst>
                  <a:ext uri="{FF2B5EF4-FFF2-40B4-BE49-F238E27FC236}">
                    <a16:creationId xmlns:a16="http://schemas.microsoft.com/office/drawing/2014/main" id="{4F01AFAB-EF62-4638-9045-43EB4D1EC7DF}"/>
                  </a:ext>
                </a:extLst>
              </p:cNvPr>
              <p:cNvSpPr/>
              <p:nvPr/>
            </p:nvSpPr>
            <p:spPr>
              <a:xfrm rot="942749" flipV="1">
                <a:off x="9621479" y="3303726"/>
                <a:ext cx="1623425" cy="1807884"/>
              </a:xfrm>
              <a:custGeom>
                <a:avLst/>
                <a:gdLst>
                  <a:gd name="connsiteX0" fmla="*/ 1435704 w 1451851"/>
                  <a:gd name="connsiteY0" fmla="*/ 1577928 h 1577928"/>
                  <a:gd name="connsiteX1" fmla="*/ 1451851 w 1451851"/>
                  <a:gd name="connsiteY1" fmla="*/ 1554921 h 1577928"/>
                  <a:gd name="connsiteX2" fmla="*/ 34298 w 1451851"/>
                  <a:gd name="connsiteY2" fmla="*/ 0 h 1577928"/>
                  <a:gd name="connsiteX3" fmla="*/ 3396 w 1451851"/>
                  <a:gd name="connsiteY3" fmla="*/ 0 h 1577928"/>
                  <a:gd name="connsiteX4" fmla="*/ 0 w 1451851"/>
                  <a:gd name="connsiteY4" fmla="*/ 3097 h 157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1851" h="1577928">
                    <a:moveTo>
                      <a:pt x="1435704" y="1577928"/>
                    </a:moveTo>
                    <a:lnTo>
                      <a:pt x="1451851" y="1554921"/>
                    </a:lnTo>
                    <a:lnTo>
                      <a:pt x="34298" y="0"/>
                    </a:lnTo>
                    <a:lnTo>
                      <a:pt x="3396" y="0"/>
                    </a:lnTo>
                    <a:lnTo>
                      <a:pt x="0" y="3097"/>
                    </a:lnTo>
                    <a:close/>
                  </a:path>
                </a:pathLst>
              </a:custGeom>
              <a:solidFill>
                <a:srgbClr val="7030A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43F5608-871D-4061-99F9-1861A7F88E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1124" y="5077139"/>
                <a:ext cx="58782" cy="146577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5D134A4-1DDF-483B-9625-CA863591FB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06164" y="3090863"/>
                <a:ext cx="776011" cy="1710511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197A846-148F-445E-B9F6-DFCE0E64D427}"/>
                  </a:ext>
                </a:extLst>
              </p:cNvPr>
              <p:cNvSpPr/>
              <p:nvPr/>
            </p:nvSpPr>
            <p:spPr>
              <a:xfrm>
                <a:off x="9772034" y="3033926"/>
                <a:ext cx="57150" cy="5715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860338-4D3C-4D2C-9118-51F005CA4A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702184" y="4850630"/>
                <a:ext cx="69850" cy="70307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EEDFD3E-FC8E-4D7E-A387-28D2289B5559}"/>
                      </a:ext>
                    </a:extLst>
                  </p:cNvPr>
                  <p:cNvSpPr txBox="1"/>
                  <p:nvPr/>
                </p:nvSpPr>
                <p:spPr>
                  <a:xfrm>
                    <a:off x="9743748" y="5082386"/>
                    <a:ext cx="382329" cy="21799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def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EEDFD3E-FC8E-4D7E-A387-28D2289B55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3748" y="5082386"/>
                    <a:ext cx="382329" cy="21799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345" r="-517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A446907-B5BD-4A18-94D0-93FFD4964291}"/>
                  </a:ext>
                </a:extLst>
              </p:cNvPr>
              <p:cNvCxnSpPr>
                <a:cxnSpLocks/>
                <a:endCxn id="18" idx="0"/>
              </p:cNvCxnSpPr>
              <p:nvPr/>
            </p:nvCxnSpPr>
            <p:spPr>
              <a:xfrm flipV="1">
                <a:off x="8807450" y="5090222"/>
                <a:ext cx="207716" cy="145840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4B4C5FEE-5202-4AA8-B83B-FE0B351F212C}"/>
                      </a:ext>
                    </a:extLst>
                  </p:cNvPr>
                  <p:cNvSpPr txBox="1"/>
                  <p:nvPr/>
                </p:nvSpPr>
                <p:spPr>
                  <a:xfrm>
                    <a:off x="7933146" y="6437933"/>
                    <a:ext cx="472028" cy="23739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spec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4B4C5FEE-5202-4AA8-B83B-FE0B351F21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3146" y="6437933"/>
                    <a:ext cx="472028" cy="23739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8333" r="-2778" b="-184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86D689BE-CC40-46A6-884A-004C585F6E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09780" y="6314580"/>
                <a:ext cx="488070" cy="292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AD6E9B-AAE9-4A66-A3F6-007B45405966}"/>
                  </a:ext>
                </a:extLst>
              </p:cNvPr>
              <p:cNvSpPr txBox="1"/>
              <p:nvPr/>
            </p:nvSpPr>
            <p:spPr>
              <a:xfrm>
                <a:off x="11353298" y="3749760"/>
                <a:ext cx="793843" cy="280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Neutrals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A5A9AC-9C3F-43D0-853F-4359EA0281D4}"/>
                  </a:ext>
                </a:extLst>
              </p:cNvPr>
              <p:cNvSpPr txBox="1"/>
              <p:nvPr/>
            </p:nvSpPr>
            <p:spPr>
              <a:xfrm>
                <a:off x="9763689" y="2825121"/>
                <a:ext cx="371219" cy="280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H</a:t>
                </a:r>
                <a:r>
                  <a:rPr lang="en-US" sz="1200" baseline="30000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E5C3DC6E-6040-4F63-AF59-FD6AD4B89A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511498" y="3537469"/>
                <a:ext cx="627617" cy="1837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D134A4-1DDF-483B-9625-CA863591FB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3073" y="2730131"/>
              <a:ext cx="904548" cy="1492097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A5A9AC-9C3F-43D0-853F-4359EA0281D4}"/>
                </a:ext>
              </a:extLst>
            </p:cNvPr>
            <p:cNvSpPr txBox="1"/>
            <p:nvPr/>
          </p:nvSpPr>
          <p:spPr>
            <a:xfrm>
              <a:off x="5631876" y="2481247"/>
              <a:ext cx="371219" cy="280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</a:t>
              </a:r>
              <a:r>
                <a:rPr lang="en-US" sz="1200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197A846-148F-445E-B9F6-DFCE0E64D427}"/>
                </a:ext>
              </a:extLst>
            </p:cNvPr>
            <p:cNvSpPr/>
            <p:nvPr/>
          </p:nvSpPr>
          <p:spPr>
            <a:xfrm>
              <a:off x="5658540" y="2701379"/>
              <a:ext cx="57150" cy="571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9040484" y="4489429"/>
            <a:ext cx="950976" cy="91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9040484" y="3629893"/>
            <a:ext cx="0" cy="8686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040484" y="352835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707409" y="4120097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44" name="Straight Arrow Connector 43"/>
          <p:cNvCxnSpPr>
            <a:cxnSpLocks/>
          </p:cNvCxnSpPr>
          <p:nvPr/>
        </p:nvCxnSpPr>
        <p:spPr>
          <a:xfrm flipV="1">
            <a:off x="9040484" y="4089266"/>
            <a:ext cx="551081" cy="400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581707" y="376847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DB6493C-70C9-42E0-AF10-E1B1D7A1D526}"/>
              </a:ext>
            </a:extLst>
          </p:cNvPr>
          <p:cNvSpPr/>
          <p:nvPr/>
        </p:nvSpPr>
        <p:spPr>
          <a:xfrm>
            <a:off x="6707285" y="1185887"/>
            <a:ext cx="3828102" cy="371662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D58604-7518-4F7E-88C3-F60DB25366C7}"/>
              </a:ext>
            </a:extLst>
          </p:cNvPr>
          <p:cNvSpPr/>
          <p:nvPr/>
        </p:nvSpPr>
        <p:spPr>
          <a:xfrm>
            <a:off x="7094952" y="3691076"/>
            <a:ext cx="174130" cy="190715"/>
          </a:xfrm>
          <a:prstGeom prst="rect">
            <a:avLst/>
          </a:prstGeom>
          <a:solidFill>
            <a:srgbClr val="B0B6C2"/>
          </a:solidFill>
          <a:ln>
            <a:solidFill>
              <a:srgbClr val="B0B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2285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12831</TotalTime>
  <Words>1280</Words>
  <Application>Microsoft Office PowerPoint</Application>
  <PresentationFormat>Widescreen</PresentationFormat>
  <Paragraphs>186</Paragraphs>
  <Slides>23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Franklin Gothic Book</vt:lpstr>
      <vt:lpstr>Times New Roman</vt:lpstr>
      <vt:lpstr>Crop</vt:lpstr>
      <vt:lpstr>Graph</vt:lpstr>
      <vt:lpstr>Characterizing a Parallel plate  Imaging Deflector</vt:lpstr>
      <vt:lpstr>Understanding laser-molecular ion interactions using momentum imaging</vt:lpstr>
      <vt:lpstr>Understanding laser-ion interactions using momentum imaging</vt:lpstr>
      <vt:lpstr>Goal</vt:lpstr>
      <vt:lpstr>Goal</vt:lpstr>
      <vt:lpstr>Model</vt:lpstr>
      <vt:lpstr>Model</vt:lpstr>
      <vt:lpstr>Methods</vt:lpstr>
      <vt:lpstr>Results</vt:lpstr>
      <vt:lpstr>Correcting x-position model</vt:lpstr>
      <vt:lpstr>x-position correction coefficients</vt:lpstr>
      <vt:lpstr>Modeling distortions in TOF</vt:lpstr>
      <vt:lpstr>TOF model coefficients for different conditions</vt:lpstr>
      <vt:lpstr>Summary</vt:lpstr>
      <vt:lpstr>Future Work</vt:lpstr>
      <vt:lpstr>Acknowledgements and Thanks</vt:lpstr>
      <vt:lpstr>PowerPoint Presentation</vt:lpstr>
      <vt:lpstr>Discrepancies between model and Simion results</vt:lpstr>
      <vt:lpstr>PowerPoint Presentation</vt:lpstr>
      <vt:lpstr>Defining terms</vt:lpstr>
      <vt:lpstr>PowerPoint Presentation</vt:lpstr>
      <vt:lpstr>Semi-log (y) Fitting Factor vs Escl</vt:lpstr>
      <vt:lpstr>Characterizing effects of motion in 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a deflector’s electric field</dc:title>
  <dc:creator>Anjali Filinovich</dc:creator>
  <cp:lastModifiedBy>Filinovich, Anjali</cp:lastModifiedBy>
  <cp:revision>181</cp:revision>
  <dcterms:created xsi:type="dcterms:W3CDTF">2023-07-13T03:19:29Z</dcterms:created>
  <dcterms:modified xsi:type="dcterms:W3CDTF">2023-08-04T05:34:09Z</dcterms:modified>
</cp:coreProperties>
</file>