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48"/>
  </p:notesMasterIdLst>
  <p:sldIdLst>
    <p:sldId id="303" r:id="rId2"/>
    <p:sldId id="609" r:id="rId3"/>
    <p:sldId id="598" r:id="rId4"/>
    <p:sldId id="316" r:id="rId5"/>
    <p:sldId id="338" r:id="rId6"/>
    <p:sldId id="591" r:id="rId7"/>
    <p:sldId id="323" r:id="rId8"/>
    <p:sldId id="568" r:id="rId9"/>
    <p:sldId id="585" r:id="rId10"/>
    <p:sldId id="340" r:id="rId11"/>
    <p:sldId id="588" r:id="rId12"/>
    <p:sldId id="590" r:id="rId13"/>
    <p:sldId id="584" r:id="rId14"/>
    <p:sldId id="589" r:id="rId15"/>
    <p:sldId id="353" r:id="rId16"/>
    <p:sldId id="347" r:id="rId17"/>
    <p:sldId id="610" r:id="rId18"/>
    <p:sldId id="348" r:id="rId19"/>
    <p:sldId id="319" r:id="rId20"/>
    <p:sldId id="342" r:id="rId21"/>
    <p:sldId id="600" r:id="rId22"/>
    <p:sldId id="354" r:id="rId23"/>
    <p:sldId id="357" r:id="rId24"/>
    <p:sldId id="594" r:id="rId25"/>
    <p:sldId id="601" r:id="rId26"/>
    <p:sldId id="355" r:id="rId27"/>
    <p:sldId id="602" r:id="rId28"/>
    <p:sldId id="567" r:id="rId29"/>
    <p:sldId id="603" r:id="rId30"/>
    <p:sldId id="277" r:id="rId31"/>
    <p:sldId id="604" r:id="rId32"/>
    <p:sldId id="606" r:id="rId33"/>
    <p:sldId id="581" r:id="rId34"/>
    <p:sldId id="580" r:id="rId35"/>
    <p:sldId id="358" r:id="rId36"/>
    <p:sldId id="360" r:id="rId37"/>
    <p:sldId id="570" r:id="rId38"/>
    <p:sldId id="597" r:id="rId39"/>
    <p:sldId id="608" r:id="rId40"/>
    <p:sldId id="325" r:id="rId41"/>
    <p:sldId id="327" r:id="rId42"/>
    <p:sldId id="328" r:id="rId43"/>
    <p:sldId id="576" r:id="rId44"/>
    <p:sldId id="351" r:id="rId45"/>
    <p:sldId id="349" r:id="rId46"/>
    <p:sldId id="575" r:id="rId47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49"/>
      <p:bold r:id="rId50"/>
    </p:embeddedFont>
    <p:embeddedFont>
      <p:font typeface="Barlow" panose="00000500000000000000" pitchFamily="2" charset="0"/>
      <p:regular r:id="rId51"/>
      <p:bold r:id="rId52"/>
      <p:italic r:id="rId53"/>
      <p:boldItalic r:id="rId54"/>
    </p:embeddedFont>
    <p:embeddedFont>
      <p:font typeface="Barlow Light" panose="00000400000000000000" pitchFamily="2" charset="0"/>
      <p:regular r:id="rId55"/>
      <p:italic r:id="rId56"/>
    </p:embeddedFont>
    <p:embeddedFont>
      <p:font typeface="Barlow Medium" panose="00000600000000000000" pitchFamily="2" charset="0"/>
      <p:regular r:id="rId57"/>
      <p:bold r:id="rId58"/>
      <p:italic r:id="rId59"/>
      <p:boldItalic r:id="rId60"/>
    </p:embeddedFont>
    <p:embeddedFont>
      <p:font typeface="Epilogue" panose="020B0604020202020204" charset="0"/>
      <p:regular r:id="rId61"/>
      <p:bold r:id="rId62"/>
      <p:italic r:id="rId63"/>
      <p:boldItalic r:id="rId64"/>
    </p:embeddedFont>
    <p:embeddedFont>
      <p:font typeface="Garamond" panose="02020404030301010803" pitchFamily="18" charset="0"/>
      <p:regular r:id="rId65"/>
      <p:bold r:id="rId66"/>
      <p:italic r:id="rId67"/>
      <p:boldItalic r:id="rId68"/>
    </p:embeddedFont>
    <p:embeddedFont>
      <p:font typeface="Nunito Light" pitchFamily="2" charset="0"/>
      <p:regular r:id="rId69"/>
      <p:italic r:id="rId70"/>
    </p:embeddedFont>
    <p:embeddedFont>
      <p:font typeface="Old English Text MT" panose="03040902040508030806" pitchFamily="66" charset="0"/>
      <p:regular r:id="rId71"/>
    </p:embeddedFont>
    <p:embeddedFont>
      <p:font typeface="PT Sans" panose="020B0503020203020204" pitchFamily="34" charset="0"/>
      <p:regular r:id="rId72"/>
      <p:bold r:id="rId73"/>
      <p:italic r:id="rId74"/>
      <p:boldItalic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  <p:embeddedFont>
      <p:font typeface="Snap ITC" panose="04040A07060A02020202" pitchFamily="82" charset="0"/>
      <p:regular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000"/>
    <a:srgbClr val="FCFAFD"/>
    <a:srgbClr val="F3F2FD"/>
    <a:srgbClr val="E0E0E0"/>
    <a:srgbClr val="E7FCF9"/>
    <a:srgbClr val="F5F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83128" autoAdjust="0"/>
  </p:normalViewPr>
  <p:slideViewPr>
    <p:cSldViewPr snapToGrid="0">
      <p:cViewPr varScale="1">
        <p:scale>
          <a:sx n="81" d="100"/>
          <a:sy n="81" d="100"/>
        </p:scale>
        <p:origin x="66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74" Type="http://schemas.openxmlformats.org/officeDocument/2006/relationships/font" Target="fonts/font26.fntdata"/><Relationship Id="rId79" Type="http://schemas.openxmlformats.org/officeDocument/2006/relationships/font" Target="fonts/font31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font" Target="fonts/font3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font" Target="fonts/font30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g245bd6a573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8" name="Google Shape;1828;g245bd6a573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54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award statement</a:t>
            </a:r>
          </a:p>
          <a:p>
            <a:r>
              <a:rPr lang="en-US" dirty="0"/>
              <a:t>Say ty </a:t>
            </a:r>
            <a:r>
              <a:rPr lang="en-US" dirty="0" err="1"/>
              <a:t>loren</a:t>
            </a:r>
            <a:r>
              <a:rPr lang="en-US" dirty="0"/>
              <a:t> + </a:t>
            </a:r>
            <a:r>
              <a:rPr lang="en-US" dirty="0" err="1"/>
              <a:t>kim</a:t>
            </a:r>
            <a:endParaRPr lang="en-US" dirty="0"/>
          </a:p>
          <a:p>
            <a:r>
              <a:rPr lang="en-US" dirty="0"/>
              <a:t>Bad permutations</a:t>
            </a:r>
          </a:p>
        </p:txBody>
      </p:sp>
    </p:spTree>
    <p:extLst>
      <p:ext uri="{BB962C8B-B14F-4D97-AF65-F5344CB8AC3E}">
        <p14:creationId xmlns:p14="http://schemas.microsoft.com/office/powerpoint/2010/main" val="2699676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https://www.youtube.com/watch?v=dpogiiKnIXA</a:t>
            </a:r>
          </a:p>
        </p:txBody>
      </p:sp>
    </p:spTree>
    <p:extLst>
      <p:ext uri="{BB962C8B-B14F-4D97-AF65-F5344CB8AC3E}">
        <p14:creationId xmlns:p14="http://schemas.microsoft.com/office/powerpoint/2010/main" val="17593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wf_segoe-ui_normal"/>
              </a:rPr>
              <a:t>Authors, </a:t>
            </a:r>
            <a:r>
              <a:rPr lang="en-US" b="1" i="0" dirty="0">
                <a:solidFill>
                  <a:srgbClr val="212121"/>
                </a:solidFill>
                <a:effectLst/>
                <a:latin typeface="wf_segoe-ui_normal"/>
              </a:rPr>
              <a:t>Journal</a:t>
            </a:r>
            <a:r>
              <a:rPr lang="en-US" b="0" i="0" dirty="0">
                <a:solidFill>
                  <a:srgbClr val="212121"/>
                </a:solidFill>
                <a:effectLst/>
                <a:latin typeface="wf_segoe-ui_normal"/>
              </a:rPr>
              <a:t> Page (Year)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246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85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5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25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259adebc46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0" name="Google Shape;2170;g259adebc46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259adebc46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0" name="Google Shape;2170;g259adebc46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145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259adebc46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0" name="Google Shape;2170;g259adebc46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50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0" name="Google Shape;30;p2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31" name="Google Shape;31;p2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4" name="Google Shape;64;p2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ctrTitle"/>
          </p:nvPr>
        </p:nvSpPr>
        <p:spPr>
          <a:xfrm>
            <a:off x="713225" y="615700"/>
            <a:ext cx="53799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subTitle" idx="1"/>
          </p:nvPr>
        </p:nvSpPr>
        <p:spPr>
          <a:xfrm>
            <a:off x="5946125" y="3796825"/>
            <a:ext cx="24846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14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634" name="Google Shape;634;p14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635" name="Google Shape;635;p14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14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14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54" name="Google Shape;654;p14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655" name="Google Shape;655;p14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4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4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4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4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4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4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4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4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14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4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4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4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4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4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4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4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4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4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4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88" name="Google Shape;688;p14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4"/>
          <p:cNvSpPr txBox="1">
            <a:spLocks noGrp="1"/>
          </p:cNvSpPr>
          <p:nvPr>
            <p:ph type="title"/>
          </p:nvPr>
        </p:nvSpPr>
        <p:spPr>
          <a:xfrm>
            <a:off x="2110950" y="2108675"/>
            <a:ext cx="49221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0" name="Google Shape;690;p14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070125"/>
            <a:ext cx="1652100" cy="9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1" name="Google Shape;691;p14"/>
          <p:cNvSpPr txBox="1">
            <a:spLocks noGrp="1"/>
          </p:cNvSpPr>
          <p:nvPr>
            <p:ph type="subTitle" idx="1"/>
          </p:nvPr>
        </p:nvSpPr>
        <p:spPr>
          <a:xfrm>
            <a:off x="2110950" y="3620075"/>
            <a:ext cx="49221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4"/>
          <p:cNvSpPr/>
          <p:nvPr/>
        </p:nvSpPr>
        <p:spPr>
          <a:xfrm rot="-5400000" flipH="1">
            <a:off x="8185751" y="800425"/>
            <a:ext cx="1917000" cy="19170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4"/>
          <p:cNvSpPr/>
          <p:nvPr/>
        </p:nvSpPr>
        <p:spPr>
          <a:xfrm>
            <a:off x="-458675" y="3692225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16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757" name="Google Shape;757;p16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758" name="Google Shape;758;p16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16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16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77" name="Google Shape;777;p16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778" name="Google Shape;778;p16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16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16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16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16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16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16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16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16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16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16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16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16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16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16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16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16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6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6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6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6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6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11" name="Google Shape;811;p16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6"/>
          <p:cNvSpPr txBox="1">
            <a:spLocks noGrp="1"/>
          </p:cNvSpPr>
          <p:nvPr>
            <p:ph type="title"/>
          </p:nvPr>
        </p:nvSpPr>
        <p:spPr>
          <a:xfrm>
            <a:off x="2539225" y="3287075"/>
            <a:ext cx="53784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13" name="Google Shape;813;p16"/>
          <p:cNvSpPr txBox="1">
            <a:spLocks noGrp="1"/>
          </p:cNvSpPr>
          <p:nvPr>
            <p:ph type="subTitle" idx="1"/>
          </p:nvPr>
        </p:nvSpPr>
        <p:spPr>
          <a:xfrm>
            <a:off x="1226400" y="1126425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14" name="Google Shape;814;p16"/>
          <p:cNvSpPr/>
          <p:nvPr/>
        </p:nvSpPr>
        <p:spPr>
          <a:xfrm flipH="1">
            <a:off x="713225" y="4478775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6"/>
          <p:cNvSpPr/>
          <p:nvPr/>
        </p:nvSpPr>
        <p:spPr>
          <a:xfrm rot="10800000">
            <a:off x="7599525" y="-54770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18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879" name="Google Shape;879;p18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880" name="Google Shape;880;p18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18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18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18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18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18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18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18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18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18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5" name="Google Shape;895;p18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6" name="Google Shape;896;p18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18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18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99" name="Google Shape;899;p18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900" name="Google Shape;900;p18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18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18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18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18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18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18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18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18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18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18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1" name="Google Shape;911;p18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2" name="Google Shape;912;p18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18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18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18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18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18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18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18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0" name="Google Shape;920;p18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1" name="Google Shape;921;p18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2" name="Google Shape;922;p18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3" name="Google Shape;923;p18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4" name="Google Shape;924;p18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5" name="Google Shape;925;p18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6" name="Google Shape;926;p18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7" name="Google Shape;927;p18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8" name="Google Shape;928;p18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9" name="Google Shape;929;p18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18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18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18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33" name="Google Shape;933;p18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8"/>
          <p:cNvSpPr txBox="1">
            <a:spLocks noGrp="1"/>
          </p:cNvSpPr>
          <p:nvPr>
            <p:ph type="title"/>
          </p:nvPr>
        </p:nvSpPr>
        <p:spPr>
          <a:xfrm>
            <a:off x="720000" y="1485150"/>
            <a:ext cx="3597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8"/>
          <p:cNvSpPr txBox="1">
            <a:spLocks noGrp="1"/>
          </p:cNvSpPr>
          <p:nvPr>
            <p:ph type="subTitle" idx="1"/>
          </p:nvPr>
        </p:nvSpPr>
        <p:spPr>
          <a:xfrm>
            <a:off x="720000" y="2853150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19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938" name="Google Shape;938;p19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939" name="Google Shape;939;p19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19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19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19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19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19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19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19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19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19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19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0" name="Google Shape;950;p19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1" name="Google Shape;951;p19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2" name="Google Shape;952;p19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3" name="Google Shape;953;p19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4" name="Google Shape;954;p19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19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19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19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58" name="Google Shape;958;p19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959" name="Google Shape;959;p19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19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19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19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19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19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19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19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19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19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9" name="Google Shape;969;p19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0" name="Google Shape;970;p19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19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19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19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19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19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19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19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19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19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19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19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19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19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19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19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19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19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19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19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19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19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92" name="Google Shape;992;p19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9"/>
          <p:cNvSpPr txBox="1">
            <a:spLocks noGrp="1"/>
          </p:cNvSpPr>
          <p:nvPr>
            <p:ph type="title"/>
          </p:nvPr>
        </p:nvSpPr>
        <p:spPr>
          <a:xfrm>
            <a:off x="4837200" y="1487520"/>
            <a:ext cx="3593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9"/>
          <p:cNvSpPr txBox="1">
            <a:spLocks noGrp="1"/>
          </p:cNvSpPr>
          <p:nvPr>
            <p:ph type="subTitle" idx="1"/>
          </p:nvPr>
        </p:nvSpPr>
        <p:spPr>
          <a:xfrm>
            <a:off x="4837371" y="2866800"/>
            <a:ext cx="3593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oogle Shape;996;p20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997" name="Google Shape;997;p20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998" name="Google Shape;998;p20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20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20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20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20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0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0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0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0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17" name="Google Shape;1017;p20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018" name="Google Shape;1018;p20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0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0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0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0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0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0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0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0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0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0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0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0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0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0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0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0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0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0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0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0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0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20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0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0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0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0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0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0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0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0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0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0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51" name="Google Shape;1051;p20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2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20"/>
          <p:cNvSpPr txBox="1">
            <a:spLocks noGrp="1"/>
          </p:cNvSpPr>
          <p:nvPr>
            <p:ph type="subTitle" idx="1"/>
          </p:nvPr>
        </p:nvSpPr>
        <p:spPr>
          <a:xfrm>
            <a:off x="720000" y="1327450"/>
            <a:ext cx="6108600" cy="30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20"/>
          <p:cNvSpPr/>
          <p:nvPr/>
        </p:nvSpPr>
        <p:spPr>
          <a:xfrm rot="10800000">
            <a:off x="7979300" y="4178100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_1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Google Shape;1056;p21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057" name="Google Shape;1057;p21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058" name="Google Shape;1058;p21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21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21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21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21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77" name="Google Shape;1077;p21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078" name="Google Shape;1078;p21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1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1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1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1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1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1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1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1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1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1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1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1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21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1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1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1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1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1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1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1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1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1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1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1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1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1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1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1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1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1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1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1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1" name="Google Shape;1111;p21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1"/>
          <p:cNvSpPr txBox="1">
            <a:spLocks noGrp="1"/>
          </p:cNvSpPr>
          <p:nvPr>
            <p:ph type="subTitle" idx="1"/>
          </p:nvPr>
        </p:nvSpPr>
        <p:spPr>
          <a:xfrm>
            <a:off x="720000" y="1174500"/>
            <a:ext cx="7704000" cy="3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Light"/>
              <a:buChar char="●"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Barlow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14" name="Google Shape;1114;p21"/>
          <p:cNvSpPr/>
          <p:nvPr/>
        </p:nvSpPr>
        <p:spPr>
          <a:xfrm>
            <a:off x="7596300" y="-1026475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2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117" name="Google Shape;1117;p22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118" name="Google Shape;1118;p22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2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2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2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2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2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2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2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2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2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2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2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22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22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2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2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2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2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2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7" name="Google Shape;1137;p22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138" name="Google Shape;1138;p22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2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2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2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2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2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2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2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2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2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2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2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2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1" name="Google Shape;1151;p22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2" name="Google Shape;1152;p22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2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2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2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2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2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2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2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0" name="Google Shape;1160;p22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1" name="Google Shape;1161;p22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2" name="Google Shape;1162;p22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2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2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2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2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2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2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2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2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71" name="Google Shape;1171;p22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22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2"/>
          <p:cNvSpPr txBox="1">
            <a:spLocks noGrp="1"/>
          </p:cNvSpPr>
          <p:nvPr>
            <p:ph type="subTitle" idx="1"/>
          </p:nvPr>
        </p:nvSpPr>
        <p:spPr>
          <a:xfrm>
            <a:off x="4062186" y="2482230"/>
            <a:ext cx="2640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2"/>
          <p:cNvSpPr txBox="1">
            <a:spLocks noGrp="1"/>
          </p:cNvSpPr>
          <p:nvPr>
            <p:ph type="subTitle" idx="2"/>
          </p:nvPr>
        </p:nvSpPr>
        <p:spPr>
          <a:xfrm>
            <a:off x="720011" y="2482230"/>
            <a:ext cx="2640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2"/>
          <p:cNvSpPr txBox="1">
            <a:spLocks noGrp="1"/>
          </p:cNvSpPr>
          <p:nvPr>
            <p:ph type="subTitle" idx="3"/>
          </p:nvPr>
        </p:nvSpPr>
        <p:spPr>
          <a:xfrm>
            <a:off x="720011" y="19434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176" name="Google Shape;1176;p22"/>
          <p:cNvSpPr txBox="1">
            <a:spLocks noGrp="1"/>
          </p:cNvSpPr>
          <p:nvPr>
            <p:ph type="subTitle" idx="4"/>
          </p:nvPr>
        </p:nvSpPr>
        <p:spPr>
          <a:xfrm>
            <a:off x="4062189" y="19434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177" name="Google Shape;1177;p22"/>
          <p:cNvSpPr/>
          <p:nvPr/>
        </p:nvSpPr>
        <p:spPr>
          <a:xfrm flipH="1">
            <a:off x="6527475" y="460400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oogle Shape;1179;p23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180" name="Google Shape;1180;p23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181" name="Google Shape;1181;p23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3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3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3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3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3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3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3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3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3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3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3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3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3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3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3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3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3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3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00" name="Google Shape;1200;p23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201" name="Google Shape;1201;p23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3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3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3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3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3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3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3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3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3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3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3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3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3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3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3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3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3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3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3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3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3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3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3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3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3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3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3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3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3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1" name="Google Shape;1231;p23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2" name="Google Shape;1232;p23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3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34" name="Google Shape;1234;p23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23"/>
          <p:cNvSpPr txBox="1">
            <a:spLocks noGrp="1"/>
          </p:cNvSpPr>
          <p:nvPr>
            <p:ph type="subTitle" idx="1"/>
          </p:nvPr>
        </p:nvSpPr>
        <p:spPr>
          <a:xfrm>
            <a:off x="4832081" y="1667625"/>
            <a:ext cx="32541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3"/>
          <p:cNvSpPr txBox="1">
            <a:spLocks noGrp="1"/>
          </p:cNvSpPr>
          <p:nvPr>
            <p:ph type="subTitle" idx="2"/>
          </p:nvPr>
        </p:nvSpPr>
        <p:spPr>
          <a:xfrm>
            <a:off x="1057900" y="1667625"/>
            <a:ext cx="32541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8" name="Google Shape;1238;p23"/>
          <p:cNvSpPr/>
          <p:nvPr/>
        </p:nvSpPr>
        <p:spPr>
          <a:xfrm flipH="1">
            <a:off x="636125" y="460400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_1"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" name="Google Shape;1240;p24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241" name="Google Shape;1241;p24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242" name="Google Shape;1242;p24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4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4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4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4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4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4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4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4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4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2" name="Google Shape;1252;p24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3" name="Google Shape;1253;p24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4" name="Google Shape;1254;p24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5" name="Google Shape;1255;p24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6" name="Google Shape;1256;p24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7" name="Google Shape;1257;p24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8" name="Google Shape;1258;p24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9" name="Google Shape;1259;p24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0" name="Google Shape;1260;p24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61" name="Google Shape;1261;p24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262" name="Google Shape;1262;p24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24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4" name="Google Shape;1264;p24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5" name="Google Shape;1265;p24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4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4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4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4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4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4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4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4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4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4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4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4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4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4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4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4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4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4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4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4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4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4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4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4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4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4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4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4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4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95" name="Google Shape;1295;p24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2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24"/>
          <p:cNvSpPr txBox="1">
            <a:spLocks noGrp="1"/>
          </p:cNvSpPr>
          <p:nvPr>
            <p:ph type="subTitle" idx="1"/>
          </p:nvPr>
        </p:nvSpPr>
        <p:spPr>
          <a:xfrm>
            <a:off x="4504919" y="1844699"/>
            <a:ext cx="3357300" cy="22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8" name="Google Shape;1298;p24"/>
          <p:cNvSpPr txBox="1">
            <a:spLocks noGrp="1"/>
          </p:cNvSpPr>
          <p:nvPr>
            <p:ph type="subTitle" idx="2"/>
          </p:nvPr>
        </p:nvSpPr>
        <p:spPr>
          <a:xfrm>
            <a:off x="720000" y="1844699"/>
            <a:ext cx="3357300" cy="22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b="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9" name="Google Shape;1299;p24"/>
          <p:cNvSpPr txBox="1">
            <a:spLocks noGrp="1"/>
          </p:cNvSpPr>
          <p:nvPr>
            <p:ph type="subTitle" idx="3"/>
          </p:nvPr>
        </p:nvSpPr>
        <p:spPr>
          <a:xfrm>
            <a:off x="720000" y="1306994"/>
            <a:ext cx="3357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300" name="Google Shape;1300;p24"/>
          <p:cNvSpPr txBox="1">
            <a:spLocks noGrp="1"/>
          </p:cNvSpPr>
          <p:nvPr>
            <p:ph type="subTitle" idx="4"/>
          </p:nvPr>
        </p:nvSpPr>
        <p:spPr>
          <a:xfrm>
            <a:off x="4504920" y="1306994"/>
            <a:ext cx="3357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301" name="Google Shape;1301;p24"/>
          <p:cNvSpPr/>
          <p:nvPr/>
        </p:nvSpPr>
        <p:spPr>
          <a:xfrm rot="-5400000">
            <a:off x="8604325" y="113165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25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304" name="Google Shape;1304;p25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305" name="Google Shape;1305;p25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25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25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25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25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25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25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5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5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5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5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5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5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5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5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5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5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5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3" name="Google Shape;1323;p25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4" name="Google Shape;1324;p25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325" name="Google Shape;1325;p25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5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5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5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5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5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5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5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5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5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5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5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5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5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5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5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5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5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5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5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5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5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5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5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5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5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5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5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5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4" name="Google Shape;1354;p25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5" name="Google Shape;1355;p25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5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5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58" name="Google Shape;1358;p25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0" name="Google Shape;1360;p25"/>
          <p:cNvSpPr txBox="1">
            <a:spLocks noGrp="1"/>
          </p:cNvSpPr>
          <p:nvPr>
            <p:ph type="subTitle" idx="1"/>
          </p:nvPr>
        </p:nvSpPr>
        <p:spPr>
          <a:xfrm>
            <a:off x="720000" y="247267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1" name="Google Shape;1361;p25"/>
          <p:cNvSpPr txBox="1">
            <a:spLocks noGrp="1"/>
          </p:cNvSpPr>
          <p:nvPr>
            <p:ph type="subTitle" idx="2"/>
          </p:nvPr>
        </p:nvSpPr>
        <p:spPr>
          <a:xfrm>
            <a:off x="3266722" y="247267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2" name="Google Shape;1362;p25"/>
          <p:cNvSpPr txBox="1">
            <a:spLocks noGrp="1"/>
          </p:cNvSpPr>
          <p:nvPr>
            <p:ph type="subTitle" idx="3"/>
          </p:nvPr>
        </p:nvSpPr>
        <p:spPr>
          <a:xfrm>
            <a:off x="5813450" y="247267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25"/>
          <p:cNvSpPr txBox="1">
            <a:spLocks noGrp="1"/>
          </p:cNvSpPr>
          <p:nvPr>
            <p:ph type="subTitle" idx="4"/>
          </p:nvPr>
        </p:nvSpPr>
        <p:spPr>
          <a:xfrm>
            <a:off x="720000" y="1996048"/>
            <a:ext cx="2175300" cy="4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364" name="Google Shape;1364;p25"/>
          <p:cNvSpPr txBox="1">
            <a:spLocks noGrp="1"/>
          </p:cNvSpPr>
          <p:nvPr>
            <p:ph type="subTitle" idx="5"/>
          </p:nvPr>
        </p:nvSpPr>
        <p:spPr>
          <a:xfrm>
            <a:off x="3266725" y="1996048"/>
            <a:ext cx="2175300" cy="4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365" name="Google Shape;1365;p25"/>
          <p:cNvSpPr txBox="1">
            <a:spLocks noGrp="1"/>
          </p:cNvSpPr>
          <p:nvPr>
            <p:ph type="subTitle" idx="6"/>
          </p:nvPr>
        </p:nvSpPr>
        <p:spPr>
          <a:xfrm>
            <a:off x="5813450" y="1996048"/>
            <a:ext cx="2175300" cy="49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366" name="Google Shape;1366;p25"/>
          <p:cNvSpPr/>
          <p:nvPr/>
        </p:nvSpPr>
        <p:spPr>
          <a:xfrm rot="10800000">
            <a:off x="6643900" y="-54770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4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29" name="Google Shape;129;p4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30" name="Google Shape;130;p4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4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4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4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4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" name="Google Shape;138;p4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4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4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4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4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4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4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4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4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4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4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49" name="Google Shape;149;p4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50" name="Google Shape;150;p4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" name="Google Shape;151;p4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4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4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4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4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4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4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4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4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4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4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4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4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3" name="Google Shape;183;p4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8" name="Google Shape;1368;p26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369" name="Google Shape;1369;p26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370" name="Google Shape;1370;p26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6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6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6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6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6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6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6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6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6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6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6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6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6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6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5" name="Google Shape;1385;p26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6" name="Google Shape;1386;p26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7" name="Google Shape;1387;p26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26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89" name="Google Shape;1389;p26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390" name="Google Shape;1390;p26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1" name="Google Shape;1391;p26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2" name="Google Shape;1392;p26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3" name="Google Shape;1393;p26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4" name="Google Shape;1394;p26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5" name="Google Shape;1395;p26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26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26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26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9" name="Google Shape;1399;p26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0" name="Google Shape;1400;p26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1" name="Google Shape;1401;p26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2" name="Google Shape;1402;p26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3" name="Google Shape;1403;p26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4" name="Google Shape;1404;p26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5" name="Google Shape;1405;p26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6" name="Google Shape;1406;p26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7" name="Google Shape;1407;p26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8" name="Google Shape;1408;p26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9" name="Google Shape;1409;p26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0" name="Google Shape;1410;p26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1" name="Google Shape;1411;p26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2" name="Google Shape;1412;p26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3" name="Google Shape;1413;p26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4" name="Google Shape;1414;p26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6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6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6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6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6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6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6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6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23" name="Google Shape;1423;p26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2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25" name="Google Shape;1425;p26"/>
          <p:cNvSpPr txBox="1">
            <a:spLocks noGrp="1"/>
          </p:cNvSpPr>
          <p:nvPr>
            <p:ph type="subTitle" idx="1"/>
          </p:nvPr>
        </p:nvSpPr>
        <p:spPr>
          <a:xfrm>
            <a:off x="720000" y="2048287"/>
            <a:ext cx="3613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6" name="Google Shape;1426;p26"/>
          <p:cNvSpPr txBox="1">
            <a:spLocks noGrp="1"/>
          </p:cNvSpPr>
          <p:nvPr>
            <p:ph type="subTitle" idx="2"/>
          </p:nvPr>
        </p:nvSpPr>
        <p:spPr>
          <a:xfrm>
            <a:off x="4524323" y="2048287"/>
            <a:ext cx="3613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7" name="Google Shape;1427;p26"/>
          <p:cNvSpPr txBox="1">
            <a:spLocks noGrp="1"/>
          </p:cNvSpPr>
          <p:nvPr>
            <p:ph type="subTitle" idx="3"/>
          </p:nvPr>
        </p:nvSpPr>
        <p:spPr>
          <a:xfrm>
            <a:off x="720000" y="3479217"/>
            <a:ext cx="3613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8" name="Google Shape;1428;p26"/>
          <p:cNvSpPr txBox="1">
            <a:spLocks noGrp="1"/>
          </p:cNvSpPr>
          <p:nvPr>
            <p:ph type="subTitle" idx="4"/>
          </p:nvPr>
        </p:nvSpPr>
        <p:spPr>
          <a:xfrm>
            <a:off x="4524323" y="3479217"/>
            <a:ext cx="36138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9" name="Google Shape;1429;p26"/>
          <p:cNvSpPr txBox="1">
            <a:spLocks noGrp="1"/>
          </p:cNvSpPr>
          <p:nvPr>
            <p:ph type="subTitle" idx="5"/>
          </p:nvPr>
        </p:nvSpPr>
        <p:spPr>
          <a:xfrm>
            <a:off x="720000" y="1589350"/>
            <a:ext cx="3613800" cy="4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430" name="Google Shape;1430;p26"/>
          <p:cNvSpPr txBox="1">
            <a:spLocks noGrp="1"/>
          </p:cNvSpPr>
          <p:nvPr>
            <p:ph type="subTitle" idx="6"/>
          </p:nvPr>
        </p:nvSpPr>
        <p:spPr>
          <a:xfrm>
            <a:off x="720000" y="3020178"/>
            <a:ext cx="3613800" cy="4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431" name="Google Shape;1431;p26"/>
          <p:cNvSpPr txBox="1">
            <a:spLocks noGrp="1"/>
          </p:cNvSpPr>
          <p:nvPr>
            <p:ph type="subTitle" idx="7"/>
          </p:nvPr>
        </p:nvSpPr>
        <p:spPr>
          <a:xfrm>
            <a:off x="4524321" y="1589350"/>
            <a:ext cx="3613800" cy="4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432" name="Google Shape;1432;p26"/>
          <p:cNvSpPr txBox="1">
            <a:spLocks noGrp="1"/>
          </p:cNvSpPr>
          <p:nvPr>
            <p:ph type="subTitle" idx="8"/>
          </p:nvPr>
        </p:nvSpPr>
        <p:spPr>
          <a:xfrm>
            <a:off x="4524321" y="3020178"/>
            <a:ext cx="3613800" cy="4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433" name="Google Shape;1433;p26"/>
          <p:cNvSpPr/>
          <p:nvPr/>
        </p:nvSpPr>
        <p:spPr>
          <a:xfrm>
            <a:off x="8138125" y="4286500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27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436" name="Google Shape;1436;p27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437" name="Google Shape;1437;p27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7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7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0" name="Google Shape;1440;p27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1" name="Google Shape;1441;p27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2" name="Google Shape;1442;p27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3" name="Google Shape;1443;p27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4" name="Google Shape;1444;p27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5" name="Google Shape;1445;p27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6" name="Google Shape;1446;p27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7" name="Google Shape;1447;p27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8" name="Google Shape;1448;p27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9" name="Google Shape;1449;p27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0" name="Google Shape;1450;p27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1" name="Google Shape;1451;p27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2" name="Google Shape;1452;p27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3" name="Google Shape;1453;p27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4" name="Google Shape;1454;p27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5" name="Google Shape;1455;p27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456" name="Google Shape;1456;p27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457" name="Google Shape;1457;p27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8" name="Google Shape;1458;p27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9" name="Google Shape;1459;p27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0" name="Google Shape;1460;p27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1" name="Google Shape;1461;p27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2" name="Google Shape;1462;p27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3" name="Google Shape;1463;p27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4" name="Google Shape;1464;p27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5" name="Google Shape;1465;p27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6" name="Google Shape;1466;p27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7" name="Google Shape;1467;p27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8" name="Google Shape;1468;p27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9" name="Google Shape;1469;p27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0" name="Google Shape;1470;p27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1" name="Google Shape;1471;p27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2" name="Google Shape;1472;p27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3" name="Google Shape;1473;p27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4" name="Google Shape;1474;p27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27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27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27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27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27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27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27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27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27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27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27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27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27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27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27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90" name="Google Shape;1490;p27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2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p27"/>
          <p:cNvSpPr txBox="1">
            <a:spLocks noGrp="1"/>
          </p:cNvSpPr>
          <p:nvPr>
            <p:ph type="subTitle" idx="1"/>
          </p:nvPr>
        </p:nvSpPr>
        <p:spPr>
          <a:xfrm>
            <a:off x="720000" y="2128121"/>
            <a:ext cx="252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3" name="Google Shape;1493;p27"/>
          <p:cNvSpPr txBox="1">
            <a:spLocks noGrp="1"/>
          </p:cNvSpPr>
          <p:nvPr>
            <p:ph type="subTitle" idx="2"/>
          </p:nvPr>
        </p:nvSpPr>
        <p:spPr>
          <a:xfrm>
            <a:off x="3308100" y="2128121"/>
            <a:ext cx="252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27"/>
          <p:cNvSpPr txBox="1">
            <a:spLocks noGrp="1"/>
          </p:cNvSpPr>
          <p:nvPr>
            <p:ph type="subTitle" idx="3"/>
          </p:nvPr>
        </p:nvSpPr>
        <p:spPr>
          <a:xfrm>
            <a:off x="720000" y="3558345"/>
            <a:ext cx="252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7"/>
          <p:cNvSpPr txBox="1">
            <a:spLocks noGrp="1"/>
          </p:cNvSpPr>
          <p:nvPr>
            <p:ph type="subTitle" idx="4"/>
          </p:nvPr>
        </p:nvSpPr>
        <p:spPr>
          <a:xfrm>
            <a:off x="3308100" y="3558345"/>
            <a:ext cx="252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6" name="Google Shape;1496;p27"/>
          <p:cNvSpPr txBox="1">
            <a:spLocks noGrp="1"/>
          </p:cNvSpPr>
          <p:nvPr>
            <p:ph type="subTitle" idx="5"/>
          </p:nvPr>
        </p:nvSpPr>
        <p:spPr>
          <a:xfrm>
            <a:off x="5900400" y="2128121"/>
            <a:ext cx="252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7" name="Google Shape;1497;p27"/>
          <p:cNvSpPr txBox="1">
            <a:spLocks noGrp="1"/>
          </p:cNvSpPr>
          <p:nvPr>
            <p:ph type="subTitle" idx="6"/>
          </p:nvPr>
        </p:nvSpPr>
        <p:spPr>
          <a:xfrm>
            <a:off x="5900400" y="3558345"/>
            <a:ext cx="252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8" name="Google Shape;1498;p27"/>
          <p:cNvSpPr txBox="1">
            <a:spLocks noGrp="1"/>
          </p:cNvSpPr>
          <p:nvPr>
            <p:ph type="subTitle" idx="7"/>
          </p:nvPr>
        </p:nvSpPr>
        <p:spPr>
          <a:xfrm>
            <a:off x="720000" y="1449750"/>
            <a:ext cx="2523600" cy="69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499" name="Google Shape;1499;p27"/>
          <p:cNvSpPr txBox="1">
            <a:spLocks noGrp="1"/>
          </p:cNvSpPr>
          <p:nvPr>
            <p:ph type="subTitle" idx="8"/>
          </p:nvPr>
        </p:nvSpPr>
        <p:spPr>
          <a:xfrm>
            <a:off x="3308100" y="1449750"/>
            <a:ext cx="2527800" cy="69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500" name="Google Shape;1500;p27"/>
          <p:cNvSpPr txBox="1">
            <a:spLocks noGrp="1"/>
          </p:cNvSpPr>
          <p:nvPr>
            <p:ph type="subTitle" idx="9"/>
          </p:nvPr>
        </p:nvSpPr>
        <p:spPr>
          <a:xfrm>
            <a:off x="5896200" y="1449750"/>
            <a:ext cx="2527800" cy="69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501" name="Google Shape;1501;p27"/>
          <p:cNvSpPr txBox="1">
            <a:spLocks noGrp="1"/>
          </p:cNvSpPr>
          <p:nvPr>
            <p:ph type="subTitle" idx="13"/>
          </p:nvPr>
        </p:nvSpPr>
        <p:spPr>
          <a:xfrm>
            <a:off x="720000" y="2880100"/>
            <a:ext cx="2523600" cy="69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502" name="Google Shape;1502;p27"/>
          <p:cNvSpPr txBox="1">
            <a:spLocks noGrp="1"/>
          </p:cNvSpPr>
          <p:nvPr>
            <p:ph type="subTitle" idx="14"/>
          </p:nvPr>
        </p:nvSpPr>
        <p:spPr>
          <a:xfrm>
            <a:off x="3308100" y="2880100"/>
            <a:ext cx="2527800" cy="69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503" name="Google Shape;1503;p27"/>
          <p:cNvSpPr txBox="1">
            <a:spLocks noGrp="1"/>
          </p:cNvSpPr>
          <p:nvPr>
            <p:ph type="subTitle" idx="15"/>
          </p:nvPr>
        </p:nvSpPr>
        <p:spPr>
          <a:xfrm>
            <a:off x="5896200" y="2880100"/>
            <a:ext cx="2527800" cy="69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504" name="Google Shape;1504;p27"/>
          <p:cNvSpPr/>
          <p:nvPr/>
        </p:nvSpPr>
        <p:spPr>
          <a:xfrm rot="10800000">
            <a:off x="7599525" y="-54770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Google Shape;1506;p28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507" name="Google Shape;1507;p28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508" name="Google Shape;1508;p28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28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28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28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28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28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28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28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28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28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28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28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28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28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28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28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28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28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28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27" name="Google Shape;1527;p28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528" name="Google Shape;1528;p28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28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28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28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28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28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28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28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28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28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28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28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28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28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28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28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28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28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28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28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28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28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28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28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28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28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28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28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28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28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28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28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28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561" name="Google Shape;1561;p28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8"/>
          <p:cNvSpPr txBox="1">
            <a:spLocks noGrp="1"/>
          </p:cNvSpPr>
          <p:nvPr>
            <p:ph type="title" hasCustomPrompt="1"/>
          </p:nvPr>
        </p:nvSpPr>
        <p:spPr>
          <a:xfrm>
            <a:off x="2223600" y="577617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63" name="Google Shape;1563;p28"/>
          <p:cNvSpPr txBox="1">
            <a:spLocks noGrp="1"/>
          </p:cNvSpPr>
          <p:nvPr>
            <p:ph type="subTitle" idx="1"/>
          </p:nvPr>
        </p:nvSpPr>
        <p:spPr>
          <a:xfrm>
            <a:off x="2223600" y="1342736"/>
            <a:ext cx="4696800" cy="48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64" name="Google Shape;1564;p28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43460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65" name="Google Shape;1565;p28"/>
          <p:cNvSpPr txBox="1">
            <a:spLocks noGrp="1"/>
          </p:cNvSpPr>
          <p:nvPr>
            <p:ph type="subTitle" idx="3"/>
          </p:nvPr>
        </p:nvSpPr>
        <p:spPr>
          <a:xfrm>
            <a:off x="2223600" y="2712349"/>
            <a:ext cx="4696800" cy="48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66" name="Google Shape;1566;p28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13079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67" name="Google Shape;1567;p28"/>
          <p:cNvSpPr txBox="1">
            <a:spLocks noGrp="1"/>
          </p:cNvSpPr>
          <p:nvPr>
            <p:ph type="subTitle" idx="5"/>
          </p:nvPr>
        </p:nvSpPr>
        <p:spPr>
          <a:xfrm>
            <a:off x="2223600" y="4081983"/>
            <a:ext cx="4696800" cy="48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68" name="Google Shape;1568;p28"/>
          <p:cNvSpPr/>
          <p:nvPr/>
        </p:nvSpPr>
        <p:spPr>
          <a:xfrm rot="10800000" flipH="1">
            <a:off x="8085750" y="4069400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Google Shape;1570;p29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571" name="Google Shape;1571;p29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572" name="Google Shape;1572;p29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29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29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29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29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29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29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29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29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29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29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29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29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5" name="Google Shape;1585;p29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6" name="Google Shape;1586;p29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7" name="Google Shape;1587;p29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8" name="Google Shape;1588;p29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9" name="Google Shape;1589;p29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0" name="Google Shape;1590;p29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91" name="Google Shape;1591;p29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592" name="Google Shape;1592;p29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3" name="Google Shape;1593;p29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29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29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29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29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29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29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29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29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29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29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29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29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29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29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29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29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29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29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29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29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29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29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29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29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29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29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29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29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29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29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29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25" name="Google Shape;1625;p29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9"/>
          <p:cNvSpPr txBox="1">
            <a:spLocks noGrp="1"/>
          </p:cNvSpPr>
          <p:nvPr>
            <p:ph type="title" hasCustomPrompt="1"/>
          </p:nvPr>
        </p:nvSpPr>
        <p:spPr>
          <a:xfrm>
            <a:off x="1384700" y="1912810"/>
            <a:ext cx="13989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7" name="Google Shape;1627;p29"/>
          <p:cNvSpPr txBox="1">
            <a:spLocks noGrp="1"/>
          </p:cNvSpPr>
          <p:nvPr>
            <p:ph type="subTitle" idx="1"/>
          </p:nvPr>
        </p:nvSpPr>
        <p:spPr>
          <a:xfrm>
            <a:off x="938500" y="3552975"/>
            <a:ext cx="22911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28" name="Google Shape;1628;p29"/>
          <p:cNvSpPr txBox="1">
            <a:spLocks noGrp="1"/>
          </p:cNvSpPr>
          <p:nvPr>
            <p:ph type="subTitle" idx="2"/>
          </p:nvPr>
        </p:nvSpPr>
        <p:spPr>
          <a:xfrm>
            <a:off x="938500" y="3132150"/>
            <a:ext cx="22911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629" name="Google Shape;1629;p29"/>
          <p:cNvSpPr txBox="1">
            <a:spLocks noGrp="1"/>
          </p:cNvSpPr>
          <p:nvPr>
            <p:ph type="title" idx="3" hasCustomPrompt="1"/>
          </p:nvPr>
        </p:nvSpPr>
        <p:spPr>
          <a:xfrm>
            <a:off x="3873150" y="1912810"/>
            <a:ext cx="13977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0" name="Google Shape;1630;p29"/>
          <p:cNvSpPr txBox="1">
            <a:spLocks noGrp="1"/>
          </p:cNvSpPr>
          <p:nvPr>
            <p:ph type="subTitle" idx="4"/>
          </p:nvPr>
        </p:nvSpPr>
        <p:spPr>
          <a:xfrm>
            <a:off x="3426450" y="3552975"/>
            <a:ext cx="22911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31" name="Google Shape;1631;p29"/>
          <p:cNvSpPr txBox="1">
            <a:spLocks noGrp="1"/>
          </p:cNvSpPr>
          <p:nvPr>
            <p:ph type="subTitle" idx="5"/>
          </p:nvPr>
        </p:nvSpPr>
        <p:spPr>
          <a:xfrm>
            <a:off x="3426450" y="3132150"/>
            <a:ext cx="22911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632" name="Google Shape;1632;p29"/>
          <p:cNvSpPr txBox="1">
            <a:spLocks noGrp="1"/>
          </p:cNvSpPr>
          <p:nvPr>
            <p:ph type="title" idx="6" hasCustomPrompt="1"/>
          </p:nvPr>
        </p:nvSpPr>
        <p:spPr>
          <a:xfrm>
            <a:off x="6361100" y="1912810"/>
            <a:ext cx="13977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3" name="Google Shape;1633;p29"/>
          <p:cNvSpPr txBox="1">
            <a:spLocks noGrp="1"/>
          </p:cNvSpPr>
          <p:nvPr>
            <p:ph type="subTitle" idx="7"/>
          </p:nvPr>
        </p:nvSpPr>
        <p:spPr>
          <a:xfrm>
            <a:off x="5914400" y="3552975"/>
            <a:ext cx="22911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34" name="Google Shape;1634;p29"/>
          <p:cNvSpPr txBox="1">
            <a:spLocks noGrp="1"/>
          </p:cNvSpPr>
          <p:nvPr>
            <p:ph type="subTitle" idx="8"/>
          </p:nvPr>
        </p:nvSpPr>
        <p:spPr>
          <a:xfrm>
            <a:off x="5914400" y="3132150"/>
            <a:ext cx="22911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pilogue"/>
              <a:buNone/>
              <a:defRPr sz="24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1635" name="Google Shape;1635;p29"/>
          <p:cNvSpPr/>
          <p:nvPr/>
        </p:nvSpPr>
        <p:spPr>
          <a:xfrm>
            <a:off x="8430775" y="175200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9"/>
          <p:cNvSpPr/>
          <p:nvPr/>
        </p:nvSpPr>
        <p:spPr>
          <a:xfrm>
            <a:off x="264900" y="562625"/>
            <a:ext cx="455100" cy="4551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29"/>
          <p:cNvSpPr txBox="1">
            <a:spLocks noGrp="1"/>
          </p:cNvSpPr>
          <p:nvPr>
            <p:ph type="title" idx="9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" name="Google Shape;1639;p30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640" name="Google Shape;1640;p30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641" name="Google Shape;1641;p30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30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30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30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30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30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30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30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30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30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30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30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30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30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30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30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30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30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30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60" name="Google Shape;1660;p30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661" name="Google Shape;1661;p30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30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30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30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30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30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30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30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30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30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30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30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30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30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30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30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7" name="Google Shape;1677;p30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8" name="Google Shape;1678;p30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30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30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30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30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30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30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30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30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30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30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30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0" name="Google Shape;1690;p30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1" name="Google Shape;1691;p30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2" name="Google Shape;1692;p30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3" name="Google Shape;1693;p30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94" name="Google Shape;1694;p30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30"/>
          <p:cNvSpPr txBox="1">
            <a:spLocks noGrp="1"/>
          </p:cNvSpPr>
          <p:nvPr>
            <p:ph type="title"/>
          </p:nvPr>
        </p:nvSpPr>
        <p:spPr>
          <a:xfrm>
            <a:off x="816075" y="57007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6" name="Google Shape;1696;p30"/>
          <p:cNvSpPr txBox="1">
            <a:spLocks noGrp="1"/>
          </p:cNvSpPr>
          <p:nvPr>
            <p:ph type="subTitle" idx="1"/>
          </p:nvPr>
        </p:nvSpPr>
        <p:spPr>
          <a:xfrm>
            <a:off x="816075" y="1475275"/>
            <a:ext cx="44481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7" name="Google Shape;1697;p30"/>
          <p:cNvSpPr txBox="1"/>
          <p:nvPr/>
        </p:nvSpPr>
        <p:spPr>
          <a:xfrm>
            <a:off x="882975" y="3706625"/>
            <a:ext cx="4875900" cy="58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and includes icons by </a:t>
            </a:r>
            <a:r>
              <a:rPr lang="en" sz="1200" b="1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and infographics &amp; images by </a:t>
            </a:r>
            <a:r>
              <a:rPr lang="en" sz="1200" b="1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200" b="1" u="sng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98" name="Google Shape;1698;p30"/>
          <p:cNvSpPr/>
          <p:nvPr/>
        </p:nvSpPr>
        <p:spPr>
          <a:xfrm flipH="1">
            <a:off x="7956825" y="4127875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0" name="Google Shape;1700;p31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701" name="Google Shape;1701;p31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702" name="Google Shape;1702;p31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3" name="Google Shape;1703;p31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4" name="Google Shape;1704;p31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5" name="Google Shape;1705;p31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6" name="Google Shape;1706;p31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7" name="Google Shape;1707;p31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8" name="Google Shape;1708;p31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9" name="Google Shape;1709;p31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0" name="Google Shape;1710;p31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1" name="Google Shape;1711;p31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2" name="Google Shape;1712;p31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3" name="Google Shape;1713;p31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4" name="Google Shape;1714;p31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5" name="Google Shape;1715;p31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6" name="Google Shape;1716;p31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7" name="Google Shape;1717;p31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8" name="Google Shape;1718;p31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9" name="Google Shape;1719;p31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0" name="Google Shape;1720;p31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21" name="Google Shape;1721;p31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722" name="Google Shape;1722;p31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3" name="Google Shape;1723;p31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4" name="Google Shape;1724;p31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5" name="Google Shape;1725;p31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6" name="Google Shape;1726;p31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7" name="Google Shape;1727;p31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8" name="Google Shape;1728;p31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9" name="Google Shape;1729;p31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0" name="Google Shape;1730;p31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1" name="Google Shape;1731;p31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2" name="Google Shape;1732;p31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3" name="Google Shape;1733;p31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4" name="Google Shape;1734;p31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5" name="Google Shape;1735;p31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6" name="Google Shape;1736;p31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7" name="Google Shape;1737;p31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8" name="Google Shape;1738;p31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9" name="Google Shape;1739;p31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0" name="Google Shape;1740;p31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1" name="Google Shape;1741;p31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2" name="Google Shape;1742;p31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3" name="Google Shape;1743;p31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4" name="Google Shape;1744;p31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5" name="Google Shape;1745;p31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6" name="Google Shape;1746;p31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7" name="Google Shape;1747;p31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8" name="Google Shape;1748;p31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9" name="Google Shape;1749;p31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0" name="Google Shape;1750;p31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1" name="Google Shape;1751;p31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2" name="Google Shape;1752;p31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3" name="Google Shape;1753;p31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4" name="Google Shape;1754;p31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55" name="Google Shape;1755;p31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31"/>
          <p:cNvSpPr/>
          <p:nvPr/>
        </p:nvSpPr>
        <p:spPr>
          <a:xfrm rot="10800000">
            <a:off x="7599525" y="-54770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31"/>
          <p:cNvSpPr/>
          <p:nvPr/>
        </p:nvSpPr>
        <p:spPr>
          <a:xfrm>
            <a:off x="8424000" y="3069050"/>
            <a:ext cx="455100" cy="4551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9" name="Google Shape;1759;p32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760" name="Google Shape;1760;p32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761" name="Google Shape;1761;p32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2" name="Google Shape;1762;p32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3" name="Google Shape;1763;p32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4" name="Google Shape;1764;p32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5" name="Google Shape;1765;p32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6" name="Google Shape;1766;p32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7" name="Google Shape;1767;p32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32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32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32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32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32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32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32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32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32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32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32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32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80" name="Google Shape;1780;p32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781" name="Google Shape;1781;p32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32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32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32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32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32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32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32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32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32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32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32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32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32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32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32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32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32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32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32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32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32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32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32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32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32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32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32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32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32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32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32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32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14" name="Google Shape;1814;p32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32"/>
          <p:cNvSpPr/>
          <p:nvPr/>
        </p:nvSpPr>
        <p:spPr>
          <a:xfrm flipH="1">
            <a:off x="713225" y="4373825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32"/>
          <p:cNvSpPr/>
          <p:nvPr/>
        </p:nvSpPr>
        <p:spPr>
          <a:xfrm flipH="1">
            <a:off x="2260925" y="4023675"/>
            <a:ext cx="455100" cy="4551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"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8" name="Google Shape;1818;p33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819" name="Google Shape;1819;p33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820" name="Google Shape;1820;p33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33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33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33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33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33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33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33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33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33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33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33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33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33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33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33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33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33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33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39" name="Google Shape;1839;p33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840" name="Google Shape;1840;p33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33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33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33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33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33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33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33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33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33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33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1" name="Google Shape;1851;p33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2" name="Google Shape;1852;p33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3" name="Google Shape;1853;p33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4" name="Google Shape;1854;p33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5" name="Google Shape;1855;p33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6" name="Google Shape;1856;p33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7" name="Google Shape;1857;p33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8" name="Google Shape;1858;p33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9" name="Google Shape;1859;p33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0" name="Google Shape;1860;p33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1" name="Google Shape;1861;p33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2" name="Google Shape;1862;p33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3" name="Google Shape;1863;p33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4" name="Google Shape;1864;p33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5" name="Google Shape;1865;p33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6" name="Google Shape;1866;p33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7" name="Google Shape;1867;p33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8" name="Google Shape;1868;p33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9" name="Google Shape;1869;p33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0" name="Google Shape;1870;p33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1" name="Google Shape;1871;p33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2" name="Google Shape;1872;p33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73" name="Google Shape;1873;p33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33"/>
          <p:cNvSpPr txBox="1">
            <a:spLocks noGrp="1"/>
          </p:cNvSpPr>
          <p:nvPr>
            <p:ph type="title"/>
          </p:nvPr>
        </p:nvSpPr>
        <p:spPr>
          <a:xfrm>
            <a:off x="1007825" y="2079575"/>
            <a:ext cx="55926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75" name="Google Shape;1875;p33"/>
          <p:cNvSpPr txBox="1">
            <a:spLocks noGrp="1"/>
          </p:cNvSpPr>
          <p:nvPr>
            <p:ph type="title" idx="2" hasCustomPrompt="1"/>
          </p:nvPr>
        </p:nvSpPr>
        <p:spPr>
          <a:xfrm>
            <a:off x="1007825" y="101292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6" name="Google Shape;1876;p33"/>
          <p:cNvSpPr txBox="1">
            <a:spLocks noGrp="1"/>
          </p:cNvSpPr>
          <p:nvPr>
            <p:ph type="subTitle" idx="1"/>
          </p:nvPr>
        </p:nvSpPr>
        <p:spPr>
          <a:xfrm>
            <a:off x="1007825" y="3741725"/>
            <a:ext cx="5592600" cy="4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8" name="Google Shape;1878;p34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879" name="Google Shape;1879;p34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880" name="Google Shape;1880;p34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1" name="Google Shape;1881;p34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2" name="Google Shape;1882;p34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3" name="Google Shape;1883;p34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4" name="Google Shape;1884;p34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5" name="Google Shape;1885;p34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6" name="Google Shape;1886;p34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7" name="Google Shape;1887;p34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8" name="Google Shape;1888;p34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9" name="Google Shape;1889;p34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0" name="Google Shape;1890;p34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1" name="Google Shape;1891;p34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2" name="Google Shape;1892;p34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3" name="Google Shape;1893;p34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4" name="Google Shape;1894;p34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5" name="Google Shape;1895;p34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6" name="Google Shape;1896;p34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7" name="Google Shape;1897;p34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8" name="Google Shape;1898;p34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899" name="Google Shape;1899;p34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900" name="Google Shape;1900;p34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1" name="Google Shape;1901;p34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2" name="Google Shape;1902;p34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3" name="Google Shape;1903;p34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4" name="Google Shape;1904;p34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5" name="Google Shape;1905;p34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6" name="Google Shape;1906;p34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7" name="Google Shape;1907;p34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8" name="Google Shape;1908;p34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9" name="Google Shape;1909;p34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0" name="Google Shape;1910;p34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1" name="Google Shape;1911;p34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2" name="Google Shape;1912;p34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3" name="Google Shape;1913;p34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4" name="Google Shape;1914;p34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5" name="Google Shape;1915;p34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34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34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34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34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34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34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34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34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34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34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34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7" name="Google Shape;1927;p34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8" name="Google Shape;1928;p34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9" name="Google Shape;1929;p34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0" name="Google Shape;1930;p34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1" name="Google Shape;1931;p34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2" name="Google Shape;1932;p34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33" name="Google Shape;1933;p34"/>
          <p:cNvSpPr/>
          <p:nvPr/>
        </p:nvSpPr>
        <p:spPr>
          <a:xfrm>
            <a:off x="816425" y="769250"/>
            <a:ext cx="7511100" cy="360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34"/>
          <p:cNvSpPr/>
          <p:nvPr/>
        </p:nvSpPr>
        <p:spPr>
          <a:xfrm>
            <a:off x="744975" y="-621800"/>
            <a:ext cx="1161300" cy="11613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34"/>
          <p:cNvSpPr txBox="1">
            <a:spLocks noGrp="1"/>
          </p:cNvSpPr>
          <p:nvPr>
            <p:ph type="title"/>
          </p:nvPr>
        </p:nvSpPr>
        <p:spPr>
          <a:xfrm>
            <a:off x="1610275" y="1657725"/>
            <a:ext cx="4482900" cy="95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6" name="Google Shape;1936;p34"/>
          <p:cNvSpPr txBox="1">
            <a:spLocks noGrp="1"/>
          </p:cNvSpPr>
          <p:nvPr>
            <p:ph type="subTitle" idx="1"/>
          </p:nvPr>
        </p:nvSpPr>
        <p:spPr>
          <a:xfrm>
            <a:off x="1610275" y="2814675"/>
            <a:ext cx="4482900" cy="67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34"/>
          <p:cNvSpPr/>
          <p:nvPr/>
        </p:nvSpPr>
        <p:spPr>
          <a:xfrm rot="-5400000" flipH="1">
            <a:off x="8196926" y="189100"/>
            <a:ext cx="1917000" cy="19170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34"/>
          <p:cNvSpPr/>
          <p:nvPr/>
        </p:nvSpPr>
        <p:spPr>
          <a:xfrm>
            <a:off x="6616950" y="4373825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Google Shape;1940;p35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1941" name="Google Shape;1941;p35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1942" name="Google Shape;1942;p35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3" name="Google Shape;1943;p35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4" name="Google Shape;1944;p35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5" name="Google Shape;1945;p35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6" name="Google Shape;1946;p35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7" name="Google Shape;1947;p35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8" name="Google Shape;1948;p35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9" name="Google Shape;1949;p35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0" name="Google Shape;1950;p35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1" name="Google Shape;1951;p35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2" name="Google Shape;1952;p35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3" name="Google Shape;1953;p35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4" name="Google Shape;1954;p35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5" name="Google Shape;1955;p35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6" name="Google Shape;1956;p35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7" name="Google Shape;1957;p35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8" name="Google Shape;1958;p35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9" name="Google Shape;1959;p35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0" name="Google Shape;1960;p35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61" name="Google Shape;1961;p35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1962" name="Google Shape;1962;p35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3" name="Google Shape;1963;p35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4" name="Google Shape;1964;p35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5" name="Google Shape;1965;p35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6" name="Google Shape;1966;p35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7" name="Google Shape;1967;p35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8" name="Google Shape;1968;p35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9" name="Google Shape;1969;p35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0" name="Google Shape;1970;p35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1" name="Google Shape;1971;p35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2" name="Google Shape;1972;p35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3" name="Google Shape;1973;p35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4" name="Google Shape;1974;p35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5" name="Google Shape;1975;p35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6" name="Google Shape;1976;p35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7" name="Google Shape;1977;p35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8" name="Google Shape;1978;p35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9" name="Google Shape;1979;p35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0" name="Google Shape;1980;p35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1" name="Google Shape;1981;p35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2" name="Google Shape;1982;p35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3" name="Google Shape;1983;p35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4" name="Google Shape;1984;p35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5" name="Google Shape;1985;p35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6" name="Google Shape;1986;p35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7" name="Google Shape;1987;p35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35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35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35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35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35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35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35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95" name="Google Shape;1995;p35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3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97" name="Google Shape;1997;p35"/>
          <p:cNvSpPr txBox="1">
            <a:spLocks noGrp="1"/>
          </p:cNvSpPr>
          <p:nvPr>
            <p:ph type="subTitle" idx="1"/>
          </p:nvPr>
        </p:nvSpPr>
        <p:spPr>
          <a:xfrm>
            <a:off x="8724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998" name="Google Shape;1998;p35"/>
          <p:cNvSpPr/>
          <p:nvPr/>
        </p:nvSpPr>
        <p:spPr>
          <a:xfrm>
            <a:off x="417300" y="4376450"/>
            <a:ext cx="455100" cy="4551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35"/>
          <p:cNvSpPr/>
          <p:nvPr/>
        </p:nvSpPr>
        <p:spPr>
          <a:xfrm>
            <a:off x="7884475" y="3864900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35"/>
          <p:cNvSpPr/>
          <p:nvPr/>
        </p:nvSpPr>
        <p:spPr>
          <a:xfrm rot="10800000">
            <a:off x="7487850" y="-54770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6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250" name="Google Shape;250;p6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251" name="Google Shape;251;p6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6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6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6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6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6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6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6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6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6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6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6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6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6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6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6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6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6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6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0" name="Google Shape;270;p6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271" name="Google Shape;271;p6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6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6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6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6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6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6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6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6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6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6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6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6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6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4" name="Google Shape;304;p6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36"/>
          <p:cNvSpPr txBox="1">
            <a:spLocks noGrp="1"/>
          </p:cNvSpPr>
          <p:nvPr>
            <p:ph type="title"/>
          </p:nvPr>
        </p:nvSpPr>
        <p:spPr>
          <a:xfrm>
            <a:off x="2382" y="0"/>
            <a:ext cx="9141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300"/>
              <a:buFont typeface="Arial Black"/>
              <a:buNone/>
              <a:defRPr b="0">
                <a:solidFill>
                  <a:srgbClr val="7030A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03" name="Google Shape;2003;p3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4" name="Google Shape;2004;p3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05" name="Google Shape;2005;p3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6" name="Google Shape;2006;p3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07" name="Google Shape;2007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08" name="Google Shape;2008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09" name="Google Shape;2009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/>
            </a:lvl1pPr>
            <a:lvl2pPr marL="0" lvl="1" indent="0" algn="r" rtl="0">
              <a:spcBef>
                <a:spcPts val="0"/>
              </a:spcBef>
              <a:buNone/>
              <a:defRPr sz="1100"/>
            </a:lvl2pPr>
            <a:lvl3pPr marL="0" lvl="2" indent="0" algn="r" rtl="0">
              <a:spcBef>
                <a:spcPts val="0"/>
              </a:spcBef>
              <a:buNone/>
              <a:defRPr sz="1100"/>
            </a:lvl3pPr>
            <a:lvl4pPr marL="0" lvl="3" indent="0" algn="r" rtl="0">
              <a:spcBef>
                <a:spcPts val="0"/>
              </a:spcBef>
              <a:buNone/>
              <a:defRPr sz="1100"/>
            </a:lvl4pPr>
            <a:lvl5pPr marL="0" lvl="4" indent="0" algn="r" rtl="0">
              <a:spcBef>
                <a:spcPts val="0"/>
              </a:spcBef>
              <a:buNone/>
              <a:defRPr sz="1100"/>
            </a:lvl5pPr>
            <a:lvl6pPr marL="0" lvl="5" indent="0" algn="r" rtl="0">
              <a:spcBef>
                <a:spcPts val="0"/>
              </a:spcBef>
              <a:buNone/>
              <a:defRPr sz="1100"/>
            </a:lvl6pPr>
            <a:lvl7pPr marL="0" lvl="6" indent="0" algn="r" rtl="0">
              <a:spcBef>
                <a:spcPts val="0"/>
              </a:spcBef>
              <a:buNone/>
              <a:defRPr sz="1100"/>
            </a:lvl7pPr>
            <a:lvl8pPr marL="0" lvl="7" indent="0" algn="r" rtl="0">
              <a:spcBef>
                <a:spcPts val="0"/>
              </a:spcBef>
              <a:buNone/>
              <a:defRPr sz="1100"/>
            </a:lvl8pPr>
            <a:lvl9pPr marL="0" lvl="8" indent="0" algn="r" rtl="0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64E2-01EC-4FA2-B05C-497EB5BBE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A47BF-19D4-4682-A13C-2C9BB3371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F46A-2628-4517-84EE-1F439883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66C3-1ED3-4DA8-B341-66EA63705AB8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4E334-F772-4FBA-BE6F-0D7DBDC1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8F642-F3FD-49AD-BBC1-8BC847E9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5ACA-5968-495E-8F22-416947E1B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2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7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308" name="Google Shape;308;p7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309" name="Google Shape;309;p7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7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7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7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7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7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7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7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7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7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7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7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7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7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7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7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7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7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7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8" name="Google Shape;328;p7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329" name="Google Shape;329;p7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7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7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7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7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7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7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7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7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7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7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7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7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7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7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7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7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7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7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7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7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7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7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62" name="Google Shape;362;p7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subTitle" idx="1"/>
          </p:nvPr>
        </p:nvSpPr>
        <p:spPr>
          <a:xfrm>
            <a:off x="8724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/>
          <p:nvPr/>
        </p:nvSpPr>
        <p:spPr>
          <a:xfrm>
            <a:off x="417300" y="4376450"/>
            <a:ext cx="455100" cy="4551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7"/>
          <p:cNvSpPr/>
          <p:nvPr/>
        </p:nvSpPr>
        <p:spPr>
          <a:xfrm>
            <a:off x="7884475" y="3864900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7"/>
          <p:cNvSpPr/>
          <p:nvPr/>
        </p:nvSpPr>
        <p:spPr>
          <a:xfrm rot="10800000">
            <a:off x="7487850" y="-54770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9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430" name="Google Shape;430;p9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431" name="Google Shape;431;p9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9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9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9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9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9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9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9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9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9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9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9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9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0" name="Google Shape;450;p9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9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9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84" name="Google Shape;484;p9"/>
          <p:cNvSpPr/>
          <p:nvPr/>
        </p:nvSpPr>
        <p:spPr>
          <a:xfrm>
            <a:off x="816425" y="769250"/>
            <a:ext cx="7511100" cy="360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9"/>
          <p:cNvSpPr/>
          <p:nvPr/>
        </p:nvSpPr>
        <p:spPr>
          <a:xfrm>
            <a:off x="744975" y="-621800"/>
            <a:ext cx="1161300" cy="11613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>
            <a:off x="1610275" y="1657725"/>
            <a:ext cx="4482900" cy="95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subTitle" idx="1"/>
          </p:nvPr>
        </p:nvSpPr>
        <p:spPr>
          <a:xfrm>
            <a:off x="1610275" y="2814675"/>
            <a:ext cx="4482900" cy="67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9"/>
          <p:cNvSpPr/>
          <p:nvPr/>
        </p:nvSpPr>
        <p:spPr>
          <a:xfrm rot="-5400000" flipH="1">
            <a:off x="8196926" y="189100"/>
            <a:ext cx="1917000" cy="19170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9"/>
          <p:cNvSpPr/>
          <p:nvPr/>
        </p:nvSpPr>
        <p:spPr>
          <a:xfrm>
            <a:off x="6616950" y="4373825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492" name="Google Shape;492;p10"/>
          <p:cNvSpPr txBox="1">
            <a:spLocks noGrp="1"/>
          </p:cNvSpPr>
          <p:nvPr>
            <p:ph type="title"/>
          </p:nvPr>
        </p:nvSpPr>
        <p:spPr>
          <a:xfrm>
            <a:off x="713225" y="3853700"/>
            <a:ext cx="2781900" cy="7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11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495" name="Google Shape;495;p11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496" name="Google Shape;496;p11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11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11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5" name="Google Shape;515;p11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516" name="Google Shape;516;p11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1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1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1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1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1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1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1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1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9" name="Google Shape;549;p11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23600"/>
            <a:ext cx="6576000" cy="11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51" name="Google Shape;551;p11"/>
          <p:cNvSpPr txBox="1">
            <a:spLocks noGrp="1"/>
          </p:cNvSpPr>
          <p:nvPr>
            <p:ph type="subTitle" idx="1"/>
          </p:nvPr>
        </p:nvSpPr>
        <p:spPr>
          <a:xfrm>
            <a:off x="1284000" y="3022824"/>
            <a:ext cx="6576000" cy="49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2" name="Google Shape;552;p11"/>
          <p:cNvSpPr/>
          <p:nvPr/>
        </p:nvSpPr>
        <p:spPr>
          <a:xfrm>
            <a:off x="8085750" y="-474575"/>
            <a:ext cx="1547700" cy="15477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13"/>
          <p:cNvGrpSpPr/>
          <p:nvPr/>
        </p:nvGrpSpPr>
        <p:grpSpPr>
          <a:xfrm>
            <a:off x="3300" y="4975"/>
            <a:ext cx="9137400" cy="5143399"/>
            <a:chOff x="3300" y="4975"/>
            <a:chExt cx="9137400" cy="5143399"/>
          </a:xfrm>
        </p:grpSpPr>
        <p:grpSp>
          <p:nvGrpSpPr>
            <p:cNvPr id="556" name="Google Shape;556;p13"/>
            <p:cNvGrpSpPr/>
            <p:nvPr/>
          </p:nvGrpSpPr>
          <p:grpSpPr>
            <a:xfrm>
              <a:off x="3300" y="256486"/>
              <a:ext cx="9137400" cy="4629802"/>
              <a:chOff x="3300" y="256486"/>
              <a:chExt cx="9137400" cy="4629802"/>
            </a:xfrm>
          </p:grpSpPr>
          <p:cxnSp>
            <p:nvCxnSpPr>
              <p:cNvPr id="557" name="Google Shape;557;p13"/>
              <p:cNvCxnSpPr/>
              <p:nvPr/>
            </p:nvCxnSpPr>
            <p:spPr>
              <a:xfrm>
                <a:off x="3300" y="25648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13"/>
              <p:cNvCxnSpPr/>
              <p:nvPr/>
            </p:nvCxnSpPr>
            <p:spPr>
              <a:xfrm>
                <a:off x="3300" y="51369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13"/>
              <p:cNvCxnSpPr/>
              <p:nvPr/>
            </p:nvCxnSpPr>
            <p:spPr>
              <a:xfrm>
                <a:off x="3300" y="77090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13"/>
              <p:cNvCxnSpPr/>
              <p:nvPr/>
            </p:nvCxnSpPr>
            <p:spPr>
              <a:xfrm>
                <a:off x="3300" y="102812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13"/>
              <p:cNvCxnSpPr/>
              <p:nvPr/>
            </p:nvCxnSpPr>
            <p:spPr>
              <a:xfrm>
                <a:off x="3300" y="128533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13"/>
              <p:cNvCxnSpPr/>
              <p:nvPr/>
            </p:nvCxnSpPr>
            <p:spPr>
              <a:xfrm>
                <a:off x="3300" y="1542543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3300" y="179975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3300" y="205696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3300" y="231417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3300" y="257138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300" y="282859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3300" y="3085810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3300" y="3343021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3300" y="3600232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3300" y="3857444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3300" y="4114655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3300" y="4371866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3300" y="4629078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3300" y="4886289"/>
                <a:ext cx="9137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6" name="Google Shape;576;p13"/>
            <p:cNvGrpSpPr/>
            <p:nvPr/>
          </p:nvGrpSpPr>
          <p:grpSpPr>
            <a:xfrm>
              <a:off x="272000" y="4975"/>
              <a:ext cx="8600000" cy="5143399"/>
              <a:chOff x="272000" y="4975"/>
              <a:chExt cx="8600000" cy="5180700"/>
            </a:xfrm>
          </p:grpSpPr>
          <p:cxnSp>
            <p:nvCxnSpPr>
              <p:cNvPr id="577" name="Google Shape;577;p13"/>
              <p:cNvCxnSpPr/>
              <p:nvPr/>
            </p:nvCxnSpPr>
            <p:spPr>
              <a:xfrm>
                <a:off x="2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8" name="Google Shape;578;p13"/>
              <p:cNvCxnSpPr/>
              <p:nvPr/>
            </p:nvCxnSpPr>
            <p:spPr>
              <a:xfrm>
                <a:off x="5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8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0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13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16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18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21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24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6" name="Google Shape;586;p13"/>
              <p:cNvCxnSpPr/>
              <p:nvPr/>
            </p:nvCxnSpPr>
            <p:spPr>
              <a:xfrm>
                <a:off x="26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7" name="Google Shape;587;p13"/>
              <p:cNvCxnSpPr/>
              <p:nvPr/>
            </p:nvCxnSpPr>
            <p:spPr>
              <a:xfrm>
                <a:off x="29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8" name="Google Shape;588;p13"/>
              <p:cNvCxnSpPr/>
              <p:nvPr/>
            </p:nvCxnSpPr>
            <p:spPr>
              <a:xfrm>
                <a:off x="32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34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37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40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43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45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484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510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537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564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591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618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13"/>
              <p:cNvCxnSpPr/>
              <p:nvPr/>
            </p:nvCxnSpPr>
            <p:spPr>
              <a:xfrm>
                <a:off x="645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13"/>
              <p:cNvCxnSpPr/>
              <p:nvPr/>
            </p:nvCxnSpPr>
            <p:spPr>
              <a:xfrm>
                <a:off x="672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6990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7259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7528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7797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80657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83345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860325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8872000" y="4975"/>
                <a:ext cx="0" cy="518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10" name="Google Shape;610;p13"/>
          <p:cNvSpPr/>
          <p:nvPr/>
        </p:nvSpPr>
        <p:spPr>
          <a:xfrm>
            <a:off x="539400" y="517075"/>
            <a:ext cx="8065200" cy="410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1"/>
          </p:nvPr>
        </p:nvSpPr>
        <p:spPr>
          <a:xfrm>
            <a:off x="720000" y="2285291"/>
            <a:ext cx="23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2"/>
          </p:nvPr>
        </p:nvSpPr>
        <p:spPr>
          <a:xfrm>
            <a:off x="3413100" y="2285290"/>
            <a:ext cx="23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3"/>
          </p:nvPr>
        </p:nvSpPr>
        <p:spPr>
          <a:xfrm>
            <a:off x="720000" y="4031300"/>
            <a:ext cx="23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subTitle" idx="4"/>
          </p:nvPr>
        </p:nvSpPr>
        <p:spPr>
          <a:xfrm>
            <a:off x="3413100" y="4031298"/>
            <a:ext cx="23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5"/>
          </p:nvPr>
        </p:nvSpPr>
        <p:spPr>
          <a:xfrm>
            <a:off x="6106200" y="2285290"/>
            <a:ext cx="23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subTitle" idx="6"/>
          </p:nvPr>
        </p:nvSpPr>
        <p:spPr>
          <a:xfrm>
            <a:off x="6106200" y="4031298"/>
            <a:ext cx="23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235349"/>
            <a:ext cx="1128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9" name="Google Shape;619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3023773"/>
            <a:ext cx="1128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0" name="Google Shape;620;p13"/>
          <p:cNvSpPr txBox="1">
            <a:spLocks noGrp="1"/>
          </p:cNvSpPr>
          <p:nvPr>
            <p:ph type="title" idx="9" hasCustomPrompt="1"/>
          </p:nvPr>
        </p:nvSpPr>
        <p:spPr>
          <a:xfrm>
            <a:off x="3413100" y="1235349"/>
            <a:ext cx="1128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1" name="Google Shape;621;p13"/>
          <p:cNvSpPr txBox="1">
            <a:spLocks noGrp="1"/>
          </p:cNvSpPr>
          <p:nvPr>
            <p:ph type="title" idx="13" hasCustomPrompt="1"/>
          </p:nvPr>
        </p:nvSpPr>
        <p:spPr>
          <a:xfrm>
            <a:off x="3413100" y="3023773"/>
            <a:ext cx="1128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2" name="Google Shape;62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06209" y="1235349"/>
            <a:ext cx="1128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3" name="Google Shape;623;p13"/>
          <p:cNvSpPr txBox="1">
            <a:spLocks noGrp="1"/>
          </p:cNvSpPr>
          <p:nvPr>
            <p:ph type="title" idx="15" hasCustomPrompt="1"/>
          </p:nvPr>
        </p:nvSpPr>
        <p:spPr>
          <a:xfrm>
            <a:off x="6106209" y="3023773"/>
            <a:ext cx="11280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4" name="Google Shape;624;p13"/>
          <p:cNvSpPr txBox="1">
            <a:spLocks noGrp="1"/>
          </p:cNvSpPr>
          <p:nvPr>
            <p:ph type="subTitle" idx="16"/>
          </p:nvPr>
        </p:nvSpPr>
        <p:spPr>
          <a:xfrm>
            <a:off x="720000" y="1579575"/>
            <a:ext cx="2317800" cy="7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625" name="Google Shape;625;p13"/>
          <p:cNvSpPr txBox="1">
            <a:spLocks noGrp="1"/>
          </p:cNvSpPr>
          <p:nvPr>
            <p:ph type="subTitle" idx="17"/>
          </p:nvPr>
        </p:nvSpPr>
        <p:spPr>
          <a:xfrm>
            <a:off x="3413100" y="1579575"/>
            <a:ext cx="2317800" cy="7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626" name="Google Shape;626;p13"/>
          <p:cNvSpPr txBox="1">
            <a:spLocks noGrp="1"/>
          </p:cNvSpPr>
          <p:nvPr>
            <p:ph type="subTitle" idx="18"/>
          </p:nvPr>
        </p:nvSpPr>
        <p:spPr>
          <a:xfrm>
            <a:off x="6106200" y="1579575"/>
            <a:ext cx="2317800" cy="7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627" name="Google Shape;627;p13"/>
          <p:cNvSpPr txBox="1">
            <a:spLocks noGrp="1"/>
          </p:cNvSpPr>
          <p:nvPr>
            <p:ph type="subTitle" idx="19"/>
          </p:nvPr>
        </p:nvSpPr>
        <p:spPr>
          <a:xfrm>
            <a:off x="720000" y="3367997"/>
            <a:ext cx="2317800" cy="7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628" name="Google Shape;628;p13"/>
          <p:cNvSpPr txBox="1">
            <a:spLocks noGrp="1"/>
          </p:cNvSpPr>
          <p:nvPr>
            <p:ph type="subTitle" idx="20"/>
          </p:nvPr>
        </p:nvSpPr>
        <p:spPr>
          <a:xfrm>
            <a:off x="3413100" y="3367996"/>
            <a:ext cx="2317800" cy="7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2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629" name="Google Shape;629;p13"/>
          <p:cNvSpPr txBox="1">
            <a:spLocks noGrp="1"/>
          </p:cNvSpPr>
          <p:nvPr>
            <p:ph type="subTitle" idx="21"/>
          </p:nvPr>
        </p:nvSpPr>
        <p:spPr>
          <a:xfrm>
            <a:off x="6106200" y="3367996"/>
            <a:ext cx="2317800" cy="7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18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pilogue"/>
              <a:buNone/>
              <a:defRPr sz="2400" b="1"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630" name="Google Shape;630;p13"/>
          <p:cNvSpPr/>
          <p:nvPr/>
        </p:nvSpPr>
        <p:spPr>
          <a:xfrm rot="10800000">
            <a:off x="502625" y="-547700"/>
            <a:ext cx="1087200" cy="10872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13"/>
          <p:cNvSpPr/>
          <p:nvPr/>
        </p:nvSpPr>
        <p:spPr>
          <a:xfrm>
            <a:off x="8424000" y="3069050"/>
            <a:ext cx="455100" cy="4551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4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https://www.youtube.com/embed/dpogiiKnIXA?feature=oembed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34"/>
          <p:cNvSpPr txBox="1">
            <a:spLocks noGrp="1"/>
          </p:cNvSpPr>
          <p:nvPr>
            <p:ph type="ctrTitle"/>
          </p:nvPr>
        </p:nvSpPr>
        <p:spPr>
          <a:xfrm>
            <a:off x="574200" y="532550"/>
            <a:ext cx="7995600" cy="28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AA6FF"/>
                </a:solidFill>
              </a:rPr>
              <a:t>Cleaning coulomb explosion data via random coincidence subtraction</a:t>
            </a:r>
            <a:endParaRPr dirty="0">
              <a:solidFill>
                <a:srgbClr val="9AA6FF"/>
              </a:solidFill>
            </a:endParaRPr>
          </a:p>
        </p:txBody>
      </p:sp>
      <p:sp>
        <p:nvSpPr>
          <p:cNvPr id="1831" name="Google Shape;1831;p34"/>
          <p:cNvSpPr/>
          <p:nvPr/>
        </p:nvSpPr>
        <p:spPr>
          <a:xfrm rot="-5400000" flipH="1">
            <a:off x="8196926" y="189100"/>
            <a:ext cx="1917000" cy="1917000"/>
          </a:xfrm>
          <a:prstGeom prst="blockArc">
            <a:avLst>
              <a:gd name="adj1" fmla="val 10800000"/>
              <a:gd name="adj2" fmla="val 36061"/>
              <a:gd name="adj3" fmla="val 23276"/>
            </a:avLst>
          </a:prstGeom>
          <a:gradFill>
            <a:gsLst>
              <a:gs pos="0">
                <a:schemeClr val="accent2"/>
              </a:gs>
              <a:gs pos="100000">
                <a:srgbClr val="9AA6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34"/>
          <p:cNvSpPr txBox="1"/>
          <p:nvPr/>
        </p:nvSpPr>
        <p:spPr>
          <a:xfrm>
            <a:off x="574200" y="3112205"/>
            <a:ext cx="4916213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Mason Clark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James R. Macdonald Laboratory, Department of Physics, Kansas State University Manhattan, KS 66506, USA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1515B7A-1F90-4253-9178-ACC39CD0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05" y="1959050"/>
            <a:ext cx="2622018" cy="23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3"/>
    </mc:Choice>
    <mc:Fallback xmlns="">
      <p:transition spd="slow" advTm="130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75B4-BCE5-4F29-A9EF-D166269C7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" y="10625"/>
            <a:ext cx="9141600" cy="857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Incomplete Channels are less clean</a:t>
            </a:r>
          </a:p>
        </p:txBody>
      </p:sp>
      <p:pic>
        <p:nvPicPr>
          <p:cNvPr id="9" name="Google Shape;1868;p39">
            <a:extLst>
              <a:ext uri="{FF2B5EF4-FFF2-40B4-BE49-F238E27FC236}">
                <a16:creationId xmlns:a16="http://schemas.microsoft.com/office/drawing/2014/main" id="{13A63984-737F-4AAE-93BB-8B2B121153F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8565" y="1516682"/>
            <a:ext cx="4370410" cy="327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CF9744-3C4B-4A4D-AECC-6F7611BAF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2" r="68822"/>
          <a:stretch/>
        </p:blipFill>
        <p:spPr>
          <a:xfrm>
            <a:off x="5324627" y="1459854"/>
            <a:ext cx="3459373" cy="33881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CE7E4F-24EA-4FB1-8EA9-0AB15E62E373}"/>
              </a:ext>
            </a:extLst>
          </p:cNvPr>
          <p:cNvSpPr txBox="1">
            <a:spLocks/>
          </p:cNvSpPr>
          <p:nvPr/>
        </p:nvSpPr>
        <p:spPr>
          <a:xfrm>
            <a:off x="786975" y="8919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300"/>
              <a:buFont typeface="Arial Black"/>
              <a:buNone/>
              <a:defRPr sz="3000" b="0" i="0" u="none" strike="noStrike" cap="none">
                <a:solidFill>
                  <a:srgbClr val="7030A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Sulfur Dioxide   			      Isoxazole</a:t>
            </a:r>
          </a:p>
        </p:txBody>
      </p:sp>
      <p:pic>
        <p:nvPicPr>
          <p:cNvPr id="7" name="Picture 6" descr="Illustrated Glossary of Organic Chemistry - Sulfur dioxide">
            <a:extLst>
              <a:ext uri="{FF2B5EF4-FFF2-40B4-BE49-F238E27FC236}">
                <a16:creationId xmlns:a16="http://schemas.microsoft.com/office/drawing/2014/main" id="{BA1B0BF3-85DE-4123-88E2-8FFAF4ED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9862" y="2043446"/>
            <a:ext cx="855891" cy="5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9B9F73-6138-475D-9DB9-76D9946D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6501">
            <a:off x="7171547" y="1862151"/>
            <a:ext cx="1102318" cy="99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6869E9-E576-48E7-8213-CE0CE664F30E}"/>
              </a:ext>
            </a:extLst>
          </p:cNvPr>
          <p:cNvSpPr txBox="1"/>
          <p:nvPr/>
        </p:nvSpPr>
        <p:spPr>
          <a:xfrm>
            <a:off x="8757923" y="4743390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4544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2"/>
    </mc:Choice>
    <mc:Fallback xmlns="">
      <p:transition spd="slow" advTm="2034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7676578-8454-F053-64BF-C4FFF935533E}"/>
              </a:ext>
            </a:extLst>
          </p:cNvPr>
          <p:cNvSpPr/>
          <p:nvPr/>
        </p:nvSpPr>
        <p:spPr>
          <a:xfrm>
            <a:off x="2325182" y="2026919"/>
            <a:ext cx="6818818" cy="3116581"/>
          </a:xfrm>
          <a:custGeom>
            <a:avLst/>
            <a:gdLst>
              <a:gd name="connsiteX0" fmla="*/ 0 w 3127248"/>
              <a:gd name="connsiteY0" fmla="*/ 1453896 h 1828800"/>
              <a:gd name="connsiteX1" fmla="*/ 1563624 w 3127248"/>
              <a:gd name="connsiteY1" fmla="*/ 0 h 1828800"/>
              <a:gd name="connsiteX2" fmla="*/ 3127248 w 3127248"/>
              <a:gd name="connsiteY2" fmla="*/ 228600 h 1828800"/>
              <a:gd name="connsiteX3" fmla="*/ 1810512 w 3127248"/>
              <a:gd name="connsiteY3" fmla="*/ 1828800 h 1828800"/>
              <a:gd name="connsiteX4" fmla="*/ 0 w 3127248"/>
              <a:gd name="connsiteY4" fmla="*/ 1453896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248" h="1828800">
                <a:moveTo>
                  <a:pt x="0" y="1453896"/>
                </a:moveTo>
                <a:lnTo>
                  <a:pt x="1563624" y="0"/>
                </a:lnTo>
                <a:lnTo>
                  <a:pt x="3127248" y="228600"/>
                </a:lnTo>
                <a:lnTo>
                  <a:pt x="1810512" y="1828800"/>
                </a:lnTo>
                <a:lnTo>
                  <a:pt x="0" y="1453896"/>
                </a:lnTo>
                <a:close/>
              </a:path>
            </a:pathLst>
          </a:custGeom>
          <a:solidFill>
            <a:srgbClr val="FCFA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D75B4-BCE5-4F29-A9EF-D166269C7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" y="10625"/>
            <a:ext cx="9141600" cy="857400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2"/>
                </a:solidFill>
              </a:rPr>
              <a:t>Newton Plot for Isoxazole </a:t>
            </a:r>
            <a:r>
              <a:rPr lang="en-US" sz="2700" b="1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C</a:t>
            </a:r>
            <a:r>
              <a:rPr lang="en-US" sz="2700" b="1" i="0" baseline="-2500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3</a:t>
            </a:r>
            <a:r>
              <a:rPr lang="en-US" sz="2700" b="1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H</a:t>
            </a:r>
            <a:r>
              <a:rPr lang="en-US" sz="2700" b="1" i="0" baseline="-2500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3</a:t>
            </a:r>
            <a:r>
              <a:rPr lang="en-US" sz="2700" b="1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NO</a:t>
            </a:r>
            <a:br>
              <a:rPr lang="en-US" sz="2700" dirty="0">
                <a:solidFill>
                  <a:schemeClr val="bg2"/>
                </a:solidFill>
              </a:rPr>
            </a:br>
            <a:r>
              <a:rPr lang="en-US" sz="2700" dirty="0">
                <a:solidFill>
                  <a:schemeClr val="bg2"/>
                </a:solidFill>
              </a:rPr>
              <a:t>H+ C+ N+ O+ Channel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367D3-8071-5627-600C-C2E625A7D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0" t="29211" r="80550" b="15738"/>
          <a:stretch/>
        </p:blipFill>
        <p:spPr>
          <a:xfrm rot="3650869">
            <a:off x="5001821" y="2422402"/>
            <a:ext cx="1651375" cy="2326491"/>
          </a:xfrm>
          <a:prstGeom prst="rect">
            <a:avLst/>
          </a:prstGeom>
          <a:solidFill>
            <a:srgbClr val="F5F3F9"/>
          </a:solid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3C5163-DDE6-6C46-73CC-8520E8DA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30" y="1901677"/>
            <a:ext cx="2328416" cy="227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638876-DEC5-9A04-4236-A209BF1F467C}"/>
              </a:ext>
            </a:extLst>
          </p:cNvPr>
          <p:cNvSpPr/>
          <p:nvPr/>
        </p:nvSpPr>
        <p:spPr>
          <a:xfrm>
            <a:off x="5499682" y="2650068"/>
            <a:ext cx="602551" cy="609135"/>
          </a:xfrm>
          <a:prstGeom prst="ellipse">
            <a:avLst/>
          </a:prstGeom>
          <a:solidFill>
            <a:schemeClr val="accent4">
              <a:lumMod val="50000"/>
              <a:alpha val="7870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3222F2-B324-B988-F2A2-27260CDC44CB}"/>
              </a:ext>
            </a:extLst>
          </p:cNvPr>
          <p:cNvSpPr/>
          <p:nvPr/>
        </p:nvSpPr>
        <p:spPr>
          <a:xfrm>
            <a:off x="6032593" y="3394692"/>
            <a:ext cx="602551" cy="609135"/>
          </a:xfrm>
          <a:prstGeom prst="ellipse">
            <a:avLst/>
          </a:prstGeom>
          <a:solidFill>
            <a:srgbClr val="C80000">
              <a:alpha val="7451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2A66F-FE68-A12C-8983-94A04D9BFB46}"/>
              </a:ext>
            </a:extLst>
          </p:cNvPr>
          <p:cNvSpPr txBox="1"/>
          <p:nvPr/>
        </p:nvSpPr>
        <p:spPr>
          <a:xfrm>
            <a:off x="6102626" y="3498553"/>
            <a:ext cx="531321" cy="400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BD58A9-1A63-C3CE-821A-B4C75350DD27}"/>
              </a:ext>
            </a:extLst>
          </p:cNvPr>
          <p:cNvSpPr txBox="1"/>
          <p:nvPr/>
        </p:nvSpPr>
        <p:spPr>
          <a:xfrm>
            <a:off x="5541696" y="2766420"/>
            <a:ext cx="518525" cy="400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N+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E80D399-1081-F8B4-EA53-43A195A4DDDD}"/>
              </a:ext>
            </a:extLst>
          </p:cNvPr>
          <p:cNvSpPr txBox="1">
            <a:spLocks/>
          </p:cNvSpPr>
          <p:nvPr/>
        </p:nvSpPr>
        <p:spPr>
          <a:xfrm>
            <a:off x="49791" y="904189"/>
            <a:ext cx="4522209" cy="212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500" dirty="0">
                <a:solidFill>
                  <a:srgbClr val="92D050"/>
                </a:solidFill>
              </a:rPr>
              <a:t>Plotting momenta from the Coulomb Explosion</a:t>
            </a:r>
          </a:p>
          <a:p>
            <a:r>
              <a:rPr lang="en-US" sz="2500" dirty="0"/>
              <a:t>Not plotting hydrogens</a:t>
            </a:r>
          </a:p>
          <a:p>
            <a:r>
              <a:rPr lang="en-US" sz="2500" dirty="0"/>
              <a:t>Oxygen as reference and x-direction</a:t>
            </a:r>
          </a:p>
          <a:p>
            <a:r>
              <a:rPr lang="en-US" sz="2500" dirty="0"/>
              <a:t>Nitrogen to define plane</a:t>
            </a:r>
          </a:p>
          <a:p>
            <a:r>
              <a:rPr lang="en-US" sz="2500" dirty="0"/>
              <a:t>Dots are carbons</a:t>
            </a:r>
          </a:p>
          <a:p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C9A7DF-B619-4DBC-A6BA-2388F5A5404A}"/>
              </a:ext>
            </a:extLst>
          </p:cNvPr>
          <p:cNvSpPr txBox="1"/>
          <p:nvPr/>
        </p:nvSpPr>
        <p:spPr>
          <a:xfrm>
            <a:off x="8757923" y="4743390"/>
            <a:ext cx="364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6821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5"/>
    </mc:Choice>
    <mc:Fallback xmlns="">
      <p:transition spd="slow" advTm="2337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75B4-BCE5-4F29-A9EF-D166269C7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" y="10625"/>
            <a:ext cx="9141600" cy="857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F9744-3C4B-4A4D-AECC-6F7611BAF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2" r="68822"/>
          <a:stretch/>
        </p:blipFill>
        <p:spPr>
          <a:xfrm>
            <a:off x="4692723" y="868025"/>
            <a:ext cx="4138848" cy="405362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9B9F73-6138-475D-9DB9-76D9946D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6501">
            <a:off x="6941372" y="1364898"/>
            <a:ext cx="1291773" cy="11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D69AC3F-A4E0-73B7-70BB-B9F15C2211A4}"/>
              </a:ext>
            </a:extLst>
          </p:cNvPr>
          <p:cNvSpPr txBox="1">
            <a:spLocks/>
          </p:cNvSpPr>
          <p:nvPr/>
        </p:nvSpPr>
        <p:spPr>
          <a:xfrm>
            <a:off x="124691" y="868025"/>
            <a:ext cx="4447309" cy="212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39700" indent="0">
              <a:buNone/>
            </a:pPr>
            <a:r>
              <a:rPr lang="en-US" sz="3000" b="1" dirty="0"/>
              <a:t>Are the structures real or from </a:t>
            </a:r>
            <a:r>
              <a:rPr lang="en-US" sz="3000" b="1" i="1" dirty="0">
                <a:solidFill>
                  <a:srgbClr val="00B0F0"/>
                </a:solidFill>
                <a:latin typeface="Snap ITC" panose="04040A07060A02020202" pitchFamily="82" charset="0"/>
              </a:rPr>
              <a:t>‘fuzziness’ </a:t>
            </a:r>
            <a:r>
              <a:rPr lang="en-US" sz="3000" b="1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18A12C-F7D1-138D-81D8-F816217F85A2}"/>
              </a:ext>
            </a:extLst>
          </p:cNvPr>
          <p:cNvSpPr txBox="1"/>
          <p:nvPr/>
        </p:nvSpPr>
        <p:spPr>
          <a:xfrm>
            <a:off x="5494639" y="1811120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highlight>
                  <a:srgbClr val="800080"/>
                </a:highlight>
                <a:latin typeface="Garamond" panose="02020404030301010803" pitchFamily="18" charset="0"/>
              </a:rPr>
              <a:t>C+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10AE7-1A9A-FE4F-BADD-B518045B17D8}"/>
              </a:ext>
            </a:extLst>
          </p:cNvPr>
          <p:cNvSpPr txBox="1"/>
          <p:nvPr/>
        </p:nvSpPr>
        <p:spPr>
          <a:xfrm>
            <a:off x="5271111" y="3132325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highlight>
                  <a:srgbClr val="800080"/>
                </a:highlight>
                <a:latin typeface="Garamond" panose="02020404030301010803" pitchFamily="18" charset="0"/>
              </a:rPr>
              <a:t>C+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F639E-DE45-E95B-68D2-AC5510C720E1}"/>
              </a:ext>
            </a:extLst>
          </p:cNvPr>
          <p:cNvSpPr txBox="1"/>
          <p:nvPr/>
        </p:nvSpPr>
        <p:spPr>
          <a:xfrm>
            <a:off x="6762147" y="3973885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highlight>
                  <a:srgbClr val="800080"/>
                </a:highlight>
                <a:latin typeface="Garamond" panose="02020404030301010803" pitchFamily="18" charset="0"/>
              </a:rPr>
              <a:t>C+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66940-F50A-4B68-984E-E2C45E947F6F}"/>
              </a:ext>
            </a:extLst>
          </p:cNvPr>
          <p:cNvSpPr txBox="1"/>
          <p:nvPr/>
        </p:nvSpPr>
        <p:spPr>
          <a:xfrm>
            <a:off x="8757923" y="4743390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933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8"/>
    </mc:Choice>
    <mc:Fallback xmlns="">
      <p:transition spd="slow" advTm="933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75B4-BCE5-4F29-A9EF-D166269C7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" y="10625"/>
            <a:ext cx="9141600" cy="857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F9744-3C4B-4A4D-AECC-6F7611BAF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2" r="68822"/>
          <a:stretch/>
        </p:blipFill>
        <p:spPr>
          <a:xfrm>
            <a:off x="4692723" y="868025"/>
            <a:ext cx="4138848" cy="405362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9B9F73-6138-475D-9DB9-76D9946D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6501">
            <a:off x="6941372" y="1364898"/>
            <a:ext cx="1291773" cy="11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D69AC3F-A4E0-73B7-70BB-B9F15C2211A4}"/>
              </a:ext>
            </a:extLst>
          </p:cNvPr>
          <p:cNvSpPr txBox="1">
            <a:spLocks/>
          </p:cNvSpPr>
          <p:nvPr/>
        </p:nvSpPr>
        <p:spPr>
          <a:xfrm>
            <a:off x="124691" y="868025"/>
            <a:ext cx="4447309" cy="212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39700" indent="0">
              <a:buNone/>
            </a:pPr>
            <a:r>
              <a:rPr lang="en-US" sz="3000" b="1" dirty="0"/>
              <a:t>Are the structures real or from </a:t>
            </a:r>
            <a:r>
              <a:rPr lang="en-US" sz="3000" b="1" i="1" dirty="0">
                <a:solidFill>
                  <a:srgbClr val="00B0F0"/>
                </a:solidFill>
                <a:latin typeface="Snap ITC" panose="04040A07060A02020202" pitchFamily="82" charset="0"/>
              </a:rPr>
              <a:t>‘fuzziness’ </a:t>
            </a:r>
            <a:r>
              <a:rPr lang="en-US" sz="3000" b="1" dirty="0"/>
              <a:t>?</a:t>
            </a:r>
          </a:p>
          <a:p>
            <a:r>
              <a:rPr lang="en-US" sz="3000" dirty="0"/>
              <a:t>Probability of carbons being here?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3897FE-EDD8-2029-7BE2-68ADB0D469A7}"/>
              </a:ext>
            </a:extLst>
          </p:cNvPr>
          <p:cNvSpPr/>
          <p:nvPr/>
        </p:nvSpPr>
        <p:spPr>
          <a:xfrm rot="192203">
            <a:off x="5609643" y="2594546"/>
            <a:ext cx="899576" cy="60058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0727C-70F2-7802-BC98-C92AF1FE471A}"/>
              </a:ext>
            </a:extLst>
          </p:cNvPr>
          <p:cNvSpPr txBox="1"/>
          <p:nvPr/>
        </p:nvSpPr>
        <p:spPr>
          <a:xfrm>
            <a:off x="5494639" y="1811120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highlight>
                  <a:srgbClr val="800080"/>
                </a:highlight>
                <a:latin typeface="Garamond" panose="02020404030301010803" pitchFamily="18" charset="0"/>
              </a:rPr>
              <a:t>C+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65341-9A77-4828-A685-70F0231D62DD}"/>
              </a:ext>
            </a:extLst>
          </p:cNvPr>
          <p:cNvSpPr txBox="1"/>
          <p:nvPr/>
        </p:nvSpPr>
        <p:spPr>
          <a:xfrm>
            <a:off x="5271111" y="3132325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highlight>
                  <a:srgbClr val="800080"/>
                </a:highlight>
                <a:latin typeface="Garamond" panose="02020404030301010803" pitchFamily="18" charset="0"/>
              </a:rPr>
              <a:t>C+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5CF58-BA4C-0219-9B70-8D200BCCBC8E}"/>
              </a:ext>
            </a:extLst>
          </p:cNvPr>
          <p:cNvSpPr txBox="1"/>
          <p:nvPr/>
        </p:nvSpPr>
        <p:spPr>
          <a:xfrm>
            <a:off x="6762147" y="3973885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highlight>
                  <a:srgbClr val="800080"/>
                </a:highlight>
                <a:latin typeface="Garamond" panose="02020404030301010803" pitchFamily="18" charset="0"/>
              </a:rPr>
              <a:t>C+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8FD19A-C08A-4286-B2C8-0150BFD6BF4E}"/>
              </a:ext>
            </a:extLst>
          </p:cNvPr>
          <p:cNvSpPr txBox="1"/>
          <p:nvPr/>
        </p:nvSpPr>
        <p:spPr>
          <a:xfrm>
            <a:off x="8757923" y="4743390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055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"/>
    </mc:Choice>
    <mc:Fallback xmlns="">
      <p:transition spd="slow" advTm="965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75B4-BCE5-4F29-A9EF-D166269C7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" y="10625"/>
            <a:ext cx="9141600" cy="857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F9744-3C4B-4A4D-AECC-6F7611BAF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2" r="68822"/>
          <a:stretch/>
        </p:blipFill>
        <p:spPr>
          <a:xfrm>
            <a:off x="4692723" y="868025"/>
            <a:ext cx="4138848" cy="405362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9B9F73-6138-475D-9DB9-76D9946D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6501">
            <a:off x="6941372" y="1364898"/>
            <a:ext cx="1291773" cy="11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D69AC3F-A4E0-73B7-70BB-B9F15C2211A4}"/>
              </a:ext>
            </a:extLst>
          </p:cNvPr>
          <p:cNvSpPr txBox="1">
            <a:spLocks/>
          </p:cNvSpPr>
          <p:nvPr/>
        </p:nvSpPr>
        <p:spPr>
          <a:xfrm>
            <a:off x="124691" y="868025"/>
            <a:ext cx="4447309" cy="212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139700" indent="0">
              <a:buNone/>
            </a:pPr>
            <a:r>
              <a:rPr lang="en-US" sz="3000" b="1" dirty="0"/>
              <a:t>Are the structures real or from </a:t>
            </a:r>
            <a:r>
              <a:rPr lang="en-US" sz="3000" b="1" i="1" dirty="0">
                <a:solidFill>
                  <a:srgbClr val="00B0F0"/>
                </a:solidFill>
                <a:latin typeface="Snap ITC" panose="04040A07060A02020202" pitchFamily="82" charset="0"/>
              </a:rPr>
              <a:t>‘fuzziness’ </a:t>
            </a:r>
            <a:r>
              <a:rPr lang="en-US" sz="3000" b="1" dirty="0"/>
              <a:t>?</a:t>
            </a:r>
          </a:p>
          <a:p>
            <a:r>
              <a:rPr lang="en-US" sz="3000" dirty="0"/>
              <a:t>Probability of carbons being here?</a:t>
            </a:r>
          </a:p>
          <a:p>
            <a:r>
              <a:rPr lang="en-US" sz="3000" dirty="0"/>
              <a:t>Probability of them being way out to the center &amp; top right?</a:t>
            </a:r>
          </a:p>
          <a:p>
            <a:endParaRPr lang="en-US" sz="3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3897FE-EDD8-2029-7BE2-68ADB0D469A7}"/>
              </a:ext>
            </a:extLst>
          </p:cNvPr>
          <p:cNvSpPr/>
          <p:nvPr/>
        </p:nvSpPr>
        <p:spPr>
          <a:xfrm rot="3271202">
            <a:off x="6134904" y="2307568"/>
            <a:ext cx="1192024" cy="108828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CDF12-9D58-F0FE-3822-4CEF17DC7925}"/>
              </a:ext>
            </a:extLst>
          </p:cNvPr>
          <p:cNvSpPr txBox="1"/>
          <p:nvPr/>
        </p:nvSpPr>
        <p:spPr>
          <a:xfrm>
            <a:off x="5494639" y="1811120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highlight>
                  <a:srgbClr val="800080"/>
                </a:highlight>
                <a:latin typeface="Garamond" panose="02020404030301010803" pitchFamily="18" charset="0"/>
              </a:rPr>
              <a:t>C+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002607-835A-8A4E-8D40-71375B723CA0}"/>
              </a:ext>
            </a:extLst>
          </p:cNvPr>
          <p:cNvSpPr txBox="1"/>
          <p:nvPr/>
        </p:nvSpPr>
        <p:spPr>
          <a:xfrm>
            <a:off x="5271111" y="3132325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highlight>
                  <a:srgbClr val="800080"/>
                </a:highlight>
                <a:latin typeface="Garamond" panose="02020404030301010803" pitchFamily="18" charset="0"/>
              </a:rPr>
              <a:t>C+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761A7-5D80-7170-011E-ECE0C500E928}"/>
              </a:ext>
            </a:extLst>
          </p:cNvPr>
          <p:cNvSpPr txBox="1"/>
          <p:nvPr/>
        </p:nvSpPr>
        <p:spPr>
          <a:xfrm>
            <a:off x="6762147" y="3973885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highlight>
                  <a:srgbClr val="800080"/>
                </a:highlight>
                <a:latin typeface="Garamond" panose="02020404030301010803" pitchFamily="18" charset="0"/>
              </a:rPr>
              <a:t>C+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E73573-4CEF-43AC-8858-304D43031762}"/>
              </a:ext>
            </a:extLst>
          </p:cNvPr>
          <p:cNvSpPr txBox="1"/>
          <p:nvPr/>
        </p:nvSpPr>
        <p:spPr>
          <a:xfrm>
            <a:off x="8757923" y="4743390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1291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6"/>
    </mc:Choice>
    <mc:Fallback xmlns="">
      <p:transition spd="slow" advTm="1128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0C71-6C86-4419-933D-038C3D00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431" y="2061174"/>
            <a:ext cx="5691138" cy="1511400"/>
          </a:xfrm>
        </p:spPr>
        <p:txBody>
          <a:bodyPr/>
          <a:lstStyle/>
          <a:p>
            <a:r>
              <a:rPr lang="en-US" dirty="0"/>
              <a:t>Remove “bad data” by identifying its components.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8CF050-A394-4E1B-B8CE-1206D25EB2AD}"/>
              </a:ext>
            </a:extLst>
          </p:cNvPr>
          <p:cNvSpPr txBox="1"/>
          <p:nvPr/>
        </p:nvSpPr>
        <p:spPr>
          <a:xfrm>
            <a:off x="8757923" y="4743390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5943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1"/>
    </mc:Choice>
    <mc:Fallback xmlns="">
      <p:transition spd="slow" advTm="1143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092C-A69F-48EB-9009-7E249751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Modeling the Bad/Random Data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7E671-0D49-45F4-8C9F-5C880CC12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765" y="660734"/>
            <a:ext cx="3868500" cy="618000"/>
          </a:xfrm>
        </p:spPr>
        <p:txBody>
          <a:bodyPr>
            <a:noAutofit/>
          </a:bodyPr>
          <a:lstStyle/>
          <a:p>
            <a:r>
              <a:rPr lang="en-US" sz="2500" dirty="0"/>
              <a:t>Contributions: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8CAC6-BE0A-4E3C-BB96-472A76C1BE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9765" y="1278734"/>
            <a:ext cx="3868500" cy="27636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Ionized more than one sample</a:t>
            </a:r>
          </a:p>
          <a:p>
            <a:pPr lvl="1"/>
            <a:r>
              <a:rPr lang="en-US" sz="2000" dirty="0"/>
              <a:t>Measured another molecule’s ion</a:t>
            </a:r>
          </a:p>
          <a:p>
            <a:pPr lvl="2"/>
            <a:r>
              <a:rPr lang="en-US" sz="2000" dirty="0"/>
              <a:t>Ionized the whole molecule or just part</a:t>
            </a:r>
          </a:p>
          <a:p>
            <a:pPr lvl="1"/>
            <a:r>
              <a:rPr lang="en-US" sz="2000" dirty="0"/>
              <a:t>More likely because high power is needed for Isoxazole breakup</a:t>
            </a:r>
          </a:p>
          <a:p>
            <a:r>
              <a:rPr lang="en-US" sz="2000" dirty="0">
                <a:solidFill>
                  <a:srgbClr val="FFC000"/>
                </a:solidFill>
              </a:rPr>
              <a:t>Residual Gasses</a:t>
            </a:r>
          </a:p>
          <a:p>
            <a:pPr lvl="1"/>
            <a:r>
              <a:rPr lang="en-US" sz="2000" dirty="0"/>
              <a:t>Ex. H2O in the chamber</a:t>
            </a:r>
          </a:p>
          <a:p>
            <a:pPr lvl="1"/>
            <a:r>
              <a:rPr lang="en-US" sz="2000" dirty="0"/>
              <a:t>Not perfect vacuum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376132-AB4C-4C90-B1B1-F3ED672B8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55" t="27128" r="7704" b="39757"/>
          <a:stretch/>
        </p:blipFill>
        <p:spPr>
          <a:xfrm>
            <a:off x="5005296" y="1348901"/>
            <a:ext cx="2366506" cy="134641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6685C4A-F858-4979-8B66-A4C0D0CAC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2477" r="-6394" b="-693"/>
          <a:stretch/>
        </p:blipFill>
        <p:spPr bwMode="auto">
          <a:xfrm rot="20449405">
            <a:off x="7374672" y="2452734"/>
            <a:ext cx="1128401" cy="118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5374AAD-D0AF-46FD-A1BB-0B1250608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0" t="2477" r="-6394" b="71729"/>
          <a:stretch/>
        </p:blipFill>
        <p:spPr bwMode="auto">
          <a:xfrm rot="11821072">
            <a:off x="6513464" y="3642866"/>
            <a:ext cx="401207" cy="31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3CD48E7-6334-412F-8292-E42FB7355AFD}"/>
              </a:ext>
            </a:extLst>
          </p:cNvPr>
          <p:cNvSpPr/>
          <p:nvPr/>
        </p:nvSpPr>
        <p:spPr>
          <a:xfrm rot="19626482">
            <a:off x="8231885" y="2713219"/>
            <a:ext cx="548083" cy="91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5A38B12-221B-4450-9947-9DEB9FDB8A82}"/>
              </a:ext>
            </a:extLst>
          </p:cNvPr>
          <p:cNvSpPr/>
          <p:nvPr/>
        </p:nvSpPr>
        <p:spPr>
          <a:xfrm rot="9005192">
            <a:off x="6098419" y="4037644"/>
            <a:ext cx="497856" cy="859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2C353F-749D-4543-A1C8-9DACF6C59DFF}"/>
              </a:ext>
            </a:extLst>
          </p:cNvPr>
          <p:cNvCxnSpPr>
            <a:cxnSpLocks/>
          </p:cNvCxnSpPr>
          <p:nvPr/>
        </p:nvCxnSpPr>
        <p:spPr>
          <a:xfrm flipV="1">
            <a:off x="5091740" y="1874181"/>
            <a:ext cx="3372592" cy="191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9C10BE85-87B7-41D1-AAFC-8404B54FC286}"/>
              </a:ext>
            </a:extLst>
          </p:cNvPr>
          <p:cNvSpPr/>
          <p:nvPr/>
        </p:nvSpPr>
        <p:spPr>
          <a:xfrm rot="3392870">
            <a:off x="6754555" y="3406880"/>
            <a:ext cx="1136391" cy="522379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3AD5271-BA2E-4EE9-94E4-4A9F1DD18026}"/>
              </a:ext>
            </a:extLst>
          </p:cNvPr>
          <p:cNvSpPr/>
          <p:nvPr/>
        </p:nvSpPr>
        <p:spPr>
          <a:xfrm rot="3271202">
            <a:off x="6491783" y="3653108"/>
            <a:ext cx="557364" cy="433061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5D4C5-EA64-49FA-9F4E-E56D831B705B}"/>
              </a:ext>
            </a:extLst>
          </p:cNvPr>
          <p:cNvSpPr txBox="1"/>
          <p:nvPr/>
        </p:nvSpPr>
        <p:spPr>
          <a:xfrm>
            <a:off x="8757923" y="4743390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2397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01"/>
    </mc:Choice>
    <mc:Fallback xmlns="">
      <p:transition spd="slow" advTm="6170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0C71-6C86-4419-933D-038C3D00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793" y="1816050"/>
            <a:ext cx="7348413" cy="1511400"/>
          </a:xfrm>
        </p:spPr>
        <p:txBody>
          <a:bodyPr/>
          <a:lstStyle/>
          <a:p>
            <a:r>
              <a:rPr lang="en-US" sz="4000" dirty="0">
                <a:solidFill>
                  <a:schemeClr val="bg2"/>
                </a:solidFill>
              </a:rPr>
              <a:t>How many ways could this infiltrate ou</a:t>
            </a:r>
            <a:r>
              <a:rPr lang="en-US" dirty="0">
                <a:solidFill>
                  <a:schemeClr val="bg2"/>
                </a:solidFill>
              </a:rPr>
              <a:t>r data?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39B5F-DA08-4C78-B5B3-E6DC655F40BF}"/>
              </a:ext>
            </a:extLst>
          </p:cNvPr>
          <p:cNvSpPr txBox="1"/>
          <p:nvPr/>
        </p:nvSpPr>
        <p:spPr>
          <a:xfrm>
            <a:off x="8757923" y="4743390"/>
            <a:ext cx="396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431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2"/>
    </mc:Choice>
    <mc:Fallback xmlns="">
      <p:transition spd="slow" advTm="25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092C-A69F-48EB-9009-7E249751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" y="95544"/>
            <a:ext cx="9141600" cy="85740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2"/>
                </a:solidFill>
              </a:rPr>
              <a:t>How many ways can “Bad Data” be permutated among the four measured 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7E671-0D49-45F4-8C9F-5C880CC12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540860">
            <a:off x="5102539" y="1870965"/>
            <a:ext cx="5237277" cy="1021501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ld English Text MT" panose="03040902040508030806" pitchFamily="66" charset="0"/>
              </a:rPr>
              <a:t>“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Old English Text MT" panose="03040902040508030806" pitchFamily="66" charset="0"/>
              </a:rPr>
              <a:t>Boolean</a:t>
            </a:r>
            <a:r>
              <a:rPr lang="en-US" sz="4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ld English Text MT" panose="03040902040508030806" pitchFamily="66" charset="0"/>
              </a:rPr>
              <a:t> 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Old English Text MT" panose="03040902040508030806" pitchFamily="66" charset="0"/>
              </a:rPr>
              <a:t>Model</a:t>
            </a:r>
            <a:r>
              <a:rPr lang="en-US" sz="4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Old English Text MT" panose="03040902040508030806" pitchFamily="66" charset="0"/>
              </a:rPr>
              <a:t>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8CAC6-BE0A-4E3C-BB96-472A76C1BE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8301" y="1335979"/>
            <a:ext cx="5066263" cy="2763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Barlow" panose="00000500000000000000" pitchFamily="2" charset="0"/>
              </a:rPr>
              <a:t>T is a </a:t>
            </a:r>
            <a:r>
              <a:rPr lang="en-US" sz="2000" dirty="0">
                <a:solidFill>
                  <a:srgbClr val="00B0F0"/>
                </a:solidFill>
                <a:latin typeface="Barlow" panose="00000500000000000000" pitchFamily="2" charset="0"/>
              </a:rPr>
              <a:t>good</a:t>
            </a:r>
            <a:r>
              <a:rPr lang="en-US" sz="2000" dirty="0">
                <a:latin typeface="Barlow" panose="00000500000000000000" pitchFamily="2" charset="0"/>
              </a:rPr>
              <a:t> datapoint (</a:t>
            </a:r>
            <a:r>
              <a:rPr lang="en-US" sz="2000" dirty="0">
                <a:solidFill>
                  <a:srgbClr val="00B0F0"/>
                </a:solidFill>
                <a:latin typeface="Barlow" panose="00000500000000000000" pitchFamily="2" charset="0"/>
              </a:rPr>
              <a:t>True</a:t>
            </a:r>
            <a:r>
              <a:rPr lang="en-US" sz="2000" dirty="0">
                <a:latin typeface="Barlow" panose="00000500000000000000" pitchFamily="2" charset="0"/>
              </a:rPr>
              <a:t>)</a:t>
            </a:r>
          </a:p>
          <a:p>
            <a:r>
              <a:rPr lang="en-US" sz="2000" dirty="0">
                <a:latin typeface="Barlow" panose="00000500000000000000" pitchFamily="2" charset="0"/>
              </a:rPr>
              <a:t>F is an </a:t>
            </a:r>
            <a:r>
              <a:rPr lang="en-US" sz="2000" dirty="0">
                <a:solidFill>
                  <a:srgbClr val="FFC000"/>
                </a:solidFill>
                <a:latin typeface="Barlow" panose="00000500000000000000" pitchFamily="2" charset="0"/>
              </a:rPr>
              <a:t>incorrect</a:t>
            </a:r>
            <a:r>
              <a:rPr lang="en-US" sz="2000" dirty="0">
                <a:latin typeface="Barlow" panose="00000500000000000000" pitchFamily="2" charset="0"/>
              </a:rPr>
              <a:t> datapoint (</a:t>
            </a:r>
            <a:r>
              <a:rPr lang="en-US" sz="2000" dirty="0">
                <a:solidFill>
                  <a:srgbClr val="FFC000"/>
                </a:solidFill>
                <a:latin typeface="Barlow" panose="00000500000000000000" pitchFamily="2" charset="0"/>
              </a:rPr>
              <a:t>False</a:t>
            </a:r>
            <a:r>
              <a:rPr lang="en-US" sz="2000" dirty="0">
                <a:latin typeface="Barlow" panose="00000500000000000000" pitchFamily="2" charset="0"/>
              </a:rPr>
              <a:t>)</a:t>
            </a:r>
          </a:p>
          <a:p>
            <a:r>
              <a:rPr lang="en-US" sz="2000" dirty="0">
                <a:solidFill>
                  <a:srgbClr val="00B0F0"/>
                </a:solidFill>
                <a:latin typeface="Barlow" panose="00000500000000000000" pitchFamily="2" charset="0"/>
              </a:rPr>
              <a:t>TTT</a:t>
            </a:r>
            <a:r>
              <a:rPr lang="en-US" sz="2000" dirty="0">
                <a:solidFill>
                  <a:srgbClr val="FFC000"/>
                </a:solidFill>
                <a:latin typeface="Barlow" panose="00000500000000000000" pitchFamily="2" charset="0"/>
              </a:rPr>
              <a:t>F</a:t>
            </a:r>
            <a:r>
              <a:rPr lang="en-US" sz="2000" dirty="0">
                <a:latin typeface="Barlow" panose="00000500000000000000" pitchFamily="2" charset="0"/>
              </a:rPr>
              <a:t> = first three ions are correct but the 4th is wrong. </a:t>
            </a:r>
          </a:p>
          <a:p>
            <a:r>
              <a:rPr lang="en-US" sz="2000" dirty="0">
                <a:latin typeface="Barlow" panose="00000500000000000000" pitchFamily="2" charset="0"/>
              </a:rPr>
              <a:t>Combinations of ways an event could be invalid are: </a:t>
            </a:r>
          </a:p>
          <a:p>
            <a:pPr lvl="1"/>
            <a:r>
              <a:rPr lang="en-US" sz="2000" dirty="0">
                <a:latin typeface="Barlow" panose="00000500000000000000" pitchFamily="2" charset="0"/>
              </a:rPr>
              <a:t>If one is wrong: TTTF, TTFT…</a:t>
            </a:r>
          </a:p>
          <a:p>
            <a:pPr lvl="1"/>
            <a:r>
              <a:rPr lang="en-US" sz="2000" dirty="0">
                <a:latin typeface="Barlow" panose="00000500000000000000" pitchFamily="2" charset="0"/>
              </a:rPr>
              <a:t>If two are wrong: TTFF, TFFT…</a:t>
            </a:r>
          </a:p>
          <a:p>
            <a:pPr lvl="1"/>
            <a:r>
              <a:rPr lang="en-US" sz="2000" dirty="0">
                <a:latin typeface="Barlow" panose="00000500000000000000" pitchFamily="2" charset="0"/>
              </a:rPr>
              <a:t>If three are wrong: TFFF, FTFF…</a:t>
            </a:r>
          </a:p>
          <a:p>
            <a:pPr lvl="1"/>
            <a:r>
              <a:rPr lang="en-US" sz="2000" dirty="0">
                <a:latin typeface="Barlow" panose="00000500000000000000" pitchFamily="2" charset="0"/>
              </a:rPr>
              <a:t>All wrong: FFFF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2DFF4-9E14-46E0-9D23-E4A37087D7B1}"/>
              </a:ext>
            </a:extLst>
          </p:cNvPr>
          <p:cNvSpPr txBox="1"/>
          <p:nvPr/>
        </p:nvSpPr>
        <p:spPr>
          <a:xfrm>
            <a:off x="8757923" y="4743390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5576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0"/>
    </mc:Choice>
    <mc:Fallback xmlns="">
      <p:transition spd="slow" advTm="4984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172F-9E2D-47F8-AC4E-66DBB19D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Modeling by Coincidence Shifting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4827913-7B53-4BBE-BA6D-B3EA4D68A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874943"/>
              </p:ext>
            </p:extLst>
          </p:nvPr>
        </p:nvGraphicFramePr>
        <p:xfrm>
          <a:off x="3047982" y="1116678"/>
          <a:ext cx="6096000" cy="2910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0405900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4338628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5787325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454100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75615185"/>
                    </a:ext>
                  </a:extLst>
                </a:gridCol>
              </a:tblGrid>
              <a:tr h="4850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Event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613503"/>
                  </a:ext>
                </a:extLst>
              </a:tr>
              <a:tr h="4850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921288"/>
                  </a:ext>
                </a:extLst>
              </a:tr>
              <a:tr h="4850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44871"/>
                  </a:ext>
                </a:extLst>
              </a:tr>
              <a:tr h="4850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5559"/>
                  </a:ext>
                </a:extLst>
              </a:tr>
              <a:tr h="4850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784296"/>
                  </a:ext>
                </a:extLst>
              </a:tr>
              <a:tr h="4850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81568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3B41A2F-28F7-452F-AF76-9B394341BA2A}"/>
              </a:ext>
            </a:extLst>
          </p:cNvPr>
          <p:cNvSpPr txBox="1"/>
          <p:nvPr/>
        </p:nvSpPr>
        <p:spPr>
          <a:xfrm>
            <a:off x="214727" y="1840204"/>
            <a:ext cx="28332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What does it look like if the 2</a:t>
            </a:r>
            <a:r>
              <a:rPr lang="en-US" sz="2000" b="1" baseline="30000" dirty="0">
                <a:solidFill>
                  <a:schemeClr val="accent5"/>
                </a:solidFill>
              </a:rPr>
              <a:t>nd </a:t>
            </a:r>
            <a:r>
              <a:rPr lang="en-US" sz="2000" b="1" dirty="0">
                <a:solidFill>
                  <a:schemeClr val="accent5"/>
                </a:solidFill>
              </a:rPr>
              <a:t>ion came from another source?</a:t>
            </a:r>
          </a:p>
          <a:p>
            <a:endParaRPr lang="en-US" sz="2000" b="1" dirty="0">
              <a:solidFill>
                <a:schemeClr val="accent5"/>
              </a:solidFill>
            </a:endParaRPr>
          </a:p>
          <a:p>
            <a:r>
              <a:rPr lang="en-US" sz="2000" b="1" dirty="0">
                <a:solidFill>
                  <a:schemeClr val="accent5"/>
                </a:solidFill>
              </a:rPr>
              <a:t>i.e. Incorrect Datapoint (False)</a:t>
            </a:r>
          </a:p>
          <a:p>
            <a:endParaRPr lang="en-US" sz="2000" b="1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CF39A-2D44-45D6-9CB5-8712B903DB19}"/>
              </a:ext>
            </a:extLst>
          </p:cNvPr>
          <p:cNvSpPr txBox="1"/>
          <p:nvPr/>
        </p:nvSpPr>
        <p:spPr>
          <a:xfrm>
            <a:off x="8757923" y="4743390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58904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4"/>
    </mc:Choice>
    <mc:Fallback xmlns="">
      <p:transition spd="slow" advTm="1257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8F86F6-72DD-42E8-9566-372B7D238FC8}"/>
              </a:ext>
            </a:extLst>
          </p:cNvPr>
          <p:cNvSpPr txBox="1"/>
          <p:nvPr/>
        </p:nvSpPr>
        <p:spPr>
          <a:xfrm>
            <a:off x="2288969" y="2428995"/>
            <a:ext cx="4577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1E35400-9D8C-4FEE-A743-5DD24106B541}"/>
              </a:ext>
            </a:extLst>
          </p:cNvPr>
          <p:cNvSpPr txBox="1">
            <a:spLocks/>
          </p:cNvSpPr>
          <p:nvPr/>
        </p:nvSpPr>
        <p:spPr>
          <a:xfrm>
            <a:off x="-59139" y="1213295"/>
            <a:ext cx="5304135" cy="427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000" dirty="0">
                <a:solidFill>
                  <a:srgbClr val="FFC000"/>
                </a:solidFill>
              </a:rPr>
              <a:t>Ionize a sample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Remove an electron from each atom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Repel each other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0D4AE0-34FE-4DB5-B658-18607C120F39}"/>
              </a:ext>
            </a:extLst>
          </p:cNvPr>
          <p:cNvSpPr txBox="1">
            <a:spLocks/>
          </p:cNvSpPr>
          <p:nvPr/>
        </p:nvSpPr>
        <p:spPr>
          <a:xfrm>
            <a:off x="2400" y="10625"/>
            <a:ext cx="9141600" cy="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3500" dirty="0">
                <a:solidFill>
                  <a:schemeClr val="bg2"/>
                </a:solidFill>
              </a:rPr>
              <a:t>Coulomb Explosion Imaging</a:t>
            </a:r>
          </a:p>
        </p:txBody>
      </p:sp>
      <p:pic>
        <p:nvPicPr>
          <p:cNvPr id="11" name="image4.png">
            <a:extLst>
              <a:ext uri="{FF2B5EF4-FFF2-40B4-BE49-F238E27FC236}">
                <a16:creationId xmlns:a16="http://schemas.microsoft.com/office/drawing/2014/main" id="{50D8B08B-B080-49E9-BFFD-1121F108EE1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19517" y="1789387"/>
            <a:ext cx="8007705" cy="3162185"/>
          </a:xfrm>
          <a:prstGeom prst="rect">
            <a:avLst/>
          </a:prstGeom>
          <a:ln/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9A78DB3-9F5F-4B40-B7A8-0AB0789AF9E2}"/>
              </a:ext>
            </a:extLst>
          </p:cNvPr>
          <p:cNvSpPr/>
          <p:nvPr/>
        </p:nvSpPr>
        <p:spPr>
          <a:xfrm rot="893512">
            <a:off x="6194615" y="1451717"/>
            <a:ext cx="1411385" cy="542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Barlow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FA1893-50FE-4850-BAEB-B9021EC0DE10}"/>
              </a:ext>
            </a:extLst>
          </p:cNvPr>
          <p:cNvSpPr txBox="1"/>
          <p:nvPr/>
        </p:nvSpPr>
        <p:spPr>
          <a:xfrm rot="950649">
            <a:off x="5246128" y="933120"/>
            <a:ext cx="22124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Barlow" panose="00000500000000000000" pitchFamily="2" charset="0"/>
              </a:rPr>
              <a:t>We measure these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Barlow" panose="00000500000000000000" pitchFamily="2" charset="0"/>
              </a:rPr>
              <a:t>(insight into the structure)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56C1FE-F147-4B4C-ABE9-48F2AE0812E0}"/>
              </a:ext>
            </a:extLst>
          </p:cNvPr>
          <p:cNvSpPr txBox="1"/>
          <p:nvPr/>
        </p:nvSpPr>
        <p:spPr>
          <a:xfrm>
            <a:off x="8869566" y="4743390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273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4"/>
    </mc:Choice>
    <mc:Fallback xmlns="">
      <p:transition spd="slow" advTm="1877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172F-9E2D-47F8-AC4E-66DBB19D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Modeling by Coincidence Shifting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E87BB13-6442-4DE1-9C57-377BEF24D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142606"/>
              </p:ext>
            </p:extLst>
          </p:nvPr>
        </p:nvGraphicFramePr>
        <p:xfrm>
          <a:off x="3047982" y="1121217"/>
          <a:ext cx="6096000" cy="2901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0405900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4338628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5787325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454100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75615185"/>
                    </a:ext>
                  </a:extLst>
                </a:gridCol>
              </a:tblGrid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Event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613503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921288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44871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5559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784296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815682"/>
                  </a:ext>
                </a:extLst>
              </a:tr>
            </a:tbl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90A95FBA-218D-4952-B3EF-5019BF638590}"/>
              </a:ext>
            </a:extLst>
          </p:cNvPr>
          <p:cNvSpPr/>
          <p:nvPr/>
        </p:nvSpPr>
        <p:spPr>
          <a:xfrm>
            <a:off x="5692037" y="4022283"/>
            <a:ext cx="807889" cy="994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A12FF-5F9E-4FC3-A32D-3E0DB991E7D8}"/>
              </a:ext>
            </a:extLst>
          </p:cNvPr>
          <p:cNvSpPr txBox="1"/>
          <p:nvPr/>
        </p:nvSpPr>
        <p:spPr>
          <a:xfrm>
            <a:off x="214727" y="1809723"/>
            <a:ext cx="2833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Events are independent of each other, so it is replaced by a random Ion 2 data point</a:t>
            </a:r>
          </a:p>
          <a:p>
            <a:endParaRPr lang="en-US" sz="2000" b="1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699AE-AF1A-4992-805F-CB3D0F5C814A}"/>
              </a:ext>
            </a:extLst>
          </p:cNvPr>
          <p:cNvSpPr txBox="1"/>
          <p:nvPr/>
        </p:nvSpPr>
        <p:spPr>
          <a:xfrm>
            <a:off x="8757923" y="4743390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4020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9"/>
    </mc:Choice>
    <mc:Fallback xmlns="">
      <p:transition spd="slow" advTm="1370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172F-9E2D-47F8-AC4E-66DBB19D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Modeling by Coincidence Shifting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E87BB13-6442-4DE1-9C57-377BEF24D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585886"/>
              </p:ext>
            </p:extLst>
          </p:nvPr>
        </p:nvGraphicFramePr>
        <p:xfrm>
          <a:off x="3047982" y="1121217"/>
          <a:ext cx="6096000" cy="2901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0405900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4338628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5787325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454100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75615185"/>
                    </a:ext>
                  </a:extLst>
                </a:gridCol>
              </a:tblGrid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Event #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1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3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Ion 4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613503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921288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44871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55559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784296"/>
                  </a:ext>
                </a:extLst>
              </a:tr>
              <a:tr h="4835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X, Y, T</a:t>
                      </a:r>
                    </a:p>
                  </a:txBody>
                  <a:tcPr>
                    <a:solidFill>
                      <a:schemeClr val="accent4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815682"/>
                  </a:ext>
                </a:extLst>
              </a:tr>
            </a:tbl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90A95FBA-218D-4952-B3EF-5019BF638590}"/>
              </a:ext>
            </a:extLst>
          </p:cNvPr>
          <p:cNvSpPr/>
          <p:nvPr/>
        </p:nvSpPr>
        <p:spPr>
          <a:xfrm>
            <a:off x="5692037" y="4022283"/>
            <a:ext cx="807889" cy="994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48F5656-9B70-4C17-81BE-F69E86810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05300"/>
              </p:ext>
            </p:extLst>
          </p:nvPr>
        </p:nvGraphicFramePr>
        <p:xfrm>
          <a:off x="249723" y="1118816"/>
          <a:ext cx="2563905" cy="38414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3905">
                  <a:extLst>
                    <a:ext uri="{9D8B030D-6E8A-4147-A177-3AD203B41FA5}">
                      <a16:colId xmlns:a16="http://schemas.microsoft.com/office/drawing/2014/main" val="719692215"/>
                    </a:ext>
                  </a:extLst>
                </a:gridCol>
              </a:tblGrid>
              <a:tr h="828737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6"/>
                          </a:solidFill>
                        </a:rPr>
                        <a:t>Prob. replaced by residual gas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330072"/>
                  </a:ext>
                </a:extLst>
              </a:tr>
              <a:tr h="90547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replaced by not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17134"/>
                  </a:ext>
                </a:extLst>
              </a:tr>
              <a:tr h="210729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replaced by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7373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0B74699-641D-4C7E-BC54-B21ED141360B}"/>
              </a:ext>
            </a:extLst>
          </p:cNvPr>
          <p:cNvSpPr txBox="1"/>
          <p:nvPr/>
        </p:nvSpPr>
        <p:spPr>
          <a:xfrm>
            <a:off x="8757923" y="4743390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378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0C71-6C86-4419-933D-038C3D00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05" y="2076630"/>
            <a:ext cx="6917789" cy="1511400"/>
          </a:xfrm>
        </p:spPr>
        <p:txBody>
          <a:bodyPr/>
          <a:lstStyle/>
          <a:p>
            <a:r>
              <a:rPr lang="en-US" dirty="0"/>
              <a:t>Include all permutations of invalid events</a:t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-&gt; Model is complete!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D1AE8-C51E-49A1-82F4-C8A16CF6722A}"/>
              </a:ext>
            </a:extLst>
          </p:cNvPr>
          <p:cNvSpPr txBox="1"/>
          <p:nvPr/>
        </p:nvSpPr>
        <p:spPr>
          <a:xfrm>
            <a:off x="8757923" y="4743390"/>
            <a:ext cx="460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90660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1"/>
    </mc:Choice>
    <mc:Fallback xmlns="">
      <p:transition spd="slow" advTm="691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ADAF24-BCD6-4C5C-B420-F9C2D1C9B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3512"/>
            <a:ext cx="9144000" cy="2977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527AA9-0AF4-4FD4-8912-4438E567237B}"/>
              </a:ext>
            </a:extLst>
          </p:cNvPr>
          <p:cNvSpPr txBox="1"/>
          <p:nvPr/>
        </p:nvSpPr>
        <p:spPr>
          <a:xfrm>
            <a:off x="174171" y="1226458"/>
            <a:ext cx="87448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/>
                </a:solidFill>
              </a:rPr>
              <a:t>Uncorrected Data		  Model	                Corrected</a:t>
            </a:r>
            <a:endParaRPr lang="en-US" sz="2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2EAD0F-7656-4A0A-A72D-CF9F4D88A42B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4000" dirty="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5DD4C-FC59-4790-A501-ECE94CAE8282}"/>
              </a:ext>
            </a:extLst>
          </p:cNvPr>
          <p:cNvSpPr txBox="1"/>
          <p:nvPr/>
        </p:nvSpPr>
        <p:spPr>
          <a:xfrm>
            <a:off x="8757923" y="4743390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1073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90749F4-44F7-4617-BA5A-FBB10E557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76" t="7651"/>
          <a:stretch/>
        </p:blipFill>
        <p:spPr>
          <a:xfrm>
            <a:off x="4940093" y="1356543"/>
            <a:ext cx="3872001" cy="3669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49CF19-9B80-491D-B80A-F48125D53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51" r="67586"/>
          <a:stretch/>
        </p:blipFill>
        <p:spPr>
          <a:xfrm>
            <a:off x="331906" y="1356542"/>
            <a:ext cx="3956175" cy="3669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527AA9-0AF4-4FD4-8912-4438E567237B}"/>
              </a:ext>
            </a:extLst>
          </p:cNvPr>
          <p:cNvSpPr txBox="1"/>
          <p:nvPr/>
        </p:nvSpPr>
        <p:spPr>
          <a:xfrm>
            <a:off x="899385" y="661052"/>
            <a:ext cx="87448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/>
                </a:solidFill>
              </a:rPr>
              <a:t>Uncorrected Data		                 Corrected</a:t>
            </a:r>
            <a:endParaRPr lang="en-US" sz="2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2EAD0F-7656-4A0A-A72D-CF9F4D88A42B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4000" dirty="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2E4B72-B09A-DAB2-AE87-EABDB8DDA9DD}"/>
              </a:ext>
            </a:extLst>
          </p:cNvPr>
          <p:cNvSpPr/>
          <p:nvPr/>
        </p:nvSpPr>
        <p:spPr>
          <a:xfrm>
            <a:off x="1132203" y="2859255"/>
            <a:ext cx="1177790" cy="41663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13FC57-05FE-DF89-8ACC-400244E8CB1D}"/>
              </a:ext>
            </a:extLst>
          </p:cNvPr>
          <p:cNvSpPr/>
          <p:nvPr/>
        </p:nvSpPr>
        <p:spPr>
          <a:xfrm>
            <a:off x="5698303" y="2859255"/>
            <a:ext cx="1177790" cy="41663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93CBD-5135-483D-809D-AE78A437C834}"/>
              </a:ext>
            </a:extLst>
          </p:cNvPr>
          <p:cNvSpPr txBox="1"/>
          <p:nvPr/>
        </p:nvSpPr>
        <p:spPr>
          <a:xfrm>
            <a:off x="8757923" y="4743390"/>
            <a:ext cx="463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9394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9"/>
    </mc:Choice>
    <mc:Fallback xmlns="">
      <p:transition spd="slow" advTm="1350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90749F4-44F7-4617-BA5A-FBB10E557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76" t="7651"/>
          <a:stretch/>
        </p:blipFill>
        <p:spPr>
          <a:xfrm>
            <a:off x="4940093" y="1356543"/>
            <a:ext cx="3872001" cy="3669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49CF19-9B80-491D-B80A-F48125D53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51" r="67586"/>
          <a:stretch/>
        </p:blipFill>
        <p:spPr>
          <a:xfrm>
            <a:off x="331906" y="1356543"/>
            <a:ext cx="3956175" cy="3669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527AA9-0AF4-4FD4-8912-4438E567237B}"/>
              </a:ext>
            </a:extLst>
          </p:cNvPr>
          <p:cNvSpPr txBox="1"/>
          <p:nvPr/>
        </p:nvSpPr>
        <p:spPr>
          <a:xfrm>
            <a:off x="899385" y="661052"/>
            <a:ext cx="87448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/>
                </a:solidFill>
              </a:rPr>
              <a:t>Uncorrected Data		                 Corrected</a:t>
            </a:r>
            <a:endParaRPr lang="en-US" sz="2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2EAD0F-7656-4A0A-A72D-CF9F4D88A42B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4000" dirty="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123AC9-113A-4477-839B-D71592AFB668}"/>
              </a:ext>
            </a:extLst>
          </p:cNvPr>
          <p:cNvSpPr/>
          <p:nvPr/>
        </p:nvSpPr>
        <p:spPr>
          <a:xfrm rot="3271202">
            <a:off x="1929203" y="2347581"/>
            <a:ext cx="1192024" cy="106532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D296B9-A6B0-46CE-8814-37FBEB12AA96}"/>
              </a:ext>
            </a:extLst>
          </p:cNvPr>
          <p:cNvSpPr/>
          <p:nvPr/>
        </p:nvSpPr>
        <p:spPr>
          <a:xfrm rot="3271202">
            <a:off x="6448652" y="2347582"/>
            <a:ext cx="1192024" cy="106532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CF666-7C85-426F-8F36-DF457A4A275E}"/>
              </a:ext>
            </a:extLst>
          </p:cNvPr>
          <p:cNvSpPr txBox="1"/>
          <p:nvPr/>
        </p:nvSpPr>
        <p:spPr>
          <a:xfrm>
            <a:off x="8757923" y="4743390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1540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7"/>
    </mc:Choice>
    <mc:Fallback xmlns="">
      <p:transition spd="slow" advTm="1152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0E5CAE5-8505-490A-8A19-3C75CB623230}"/>
              </a:ext>
            </a:extLst>
          </p:cNvPr>
          <p:cNvSpPr txBox="1">
            <a:spLocks/>
          </p:cNvSpPr>
          <p:nvPr/>
        </p:nvSpPr>
        <p:spPr>
          <a:xfrm>
            <a:off x="703500" y="1189950"/>
            <a:ext cx="4536157" cy="27636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Barlow" panose="00000500000000000000" pitchFamily="2" charset="0"/>
              </a:rPr>
              <a:t>Effective method for sharpening incomplete channel images &amp; plots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Barlow" panose="00000500000000000000" pitchFamily="2" charset="0"/>
              </a:rPr>
              <a:t>Helps determine real structures</a:t>
            </a:r>
          </a:p>
          <a:p>
            <a:pPr marL="342900" lvl="3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lvl="3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Barlow" panose="00000500000000000000" pitchFamily="2" charset="0"/>
              </a:rPr>
              <a:t>Can account for secondary molecules and some residual gasses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Barlow" panose="00000500000000000000" pitchFamily="2" charset="0"/>
              </a:rPr>
              <a:t>Background terms are </a:t>
            </a:r>
            <a:r>
              <a:rPr lang="en-US" sz="2000" dirty="0">
                <a:solidFill>
                  <a:srgbClr val="FFC000"/>
                </a:solidFill>
                <a:latin typeface="Barlow" panose="00000500000000000000" pitchFamily="2" charset="0"/>
              </a:rPr>
              <a:t>non-isotropic</a:t>
            </a: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F07E80-964E-4010-A32E-281E694A4064}"/>
              </a:ext>
            </a:extLst>
          </p:cNvPr>
          <p:cNvSpPr txBox="1">
            <a:spLocks/>
          </p:cNvSpPr>
          <p:nvPr/>
        </p:nvSpPr>
        <p:spPr>
          <a:xfrm>
            <a:off x="703500" y="581465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4000" dirty="0">
                <a:solidFill>
                  <a:schemeClr val="bg2"/>
                </a:solidFill>
              </a:rPr>
              <a:t>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2E996A-B4E5-4777-A41F-0AD366123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82" t="7168" r="32604"/>
          <a:stretch/>
        </p:blipFill>
        <p:spPr>
          <a:xfrm>
            <a:off x="5486401" y="1540404"/>
            <a:ext cx="3073613" cy="276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05192-31D5-4277-9961-D098715AD51F}"/>
              </a:ext>
            </a:extLst>
          </p:cNvPr>
          <p:cNvSpPr txBox="1"/>
          <p:nvPr/>
        </p:nvSpPr>
        <p:spPr>
          <a:xfrm>
            <a:off x="8757923" y="4743390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3380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3"/>
    </mc:Choice>
    <mc:Fallback xmlns="">
      <p:transition spd="slow" advTm="1766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092C-A69F-48EB-9009-7E249751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7" y="0"/>
            <a:ext cx="9141600" cy="857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Future outlook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8CAC6-BE0A-4E3C-BB96-472A76C1BE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0431" y="1081141"/>
            <a:ext cx="6924248" cy="27636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Shifting model is </a:t>
            </a:r>
            <a:r>
              <a:rPr lang="en-US" sz="2000" dirty="0">
                <a:solidFill>
                  <a:srgbClr val="FFC000"/>
                </a:solidFill>
                <a:latin typeface="Barlow" panose="00000500000000000000" pitchFamily="2" charset="0"/>
              </a:rPr>
              <a:t>biased towards fully ionized contributions</a:t>
            </a:r>
          </a:p>
          <a:p>
            <a:pPr lvl="1"/>
            <a:r>
              <a:rPr lang="en-US" sz="2000" dirty="0">
                <a:latin typeface="Barlow" panose="00000500000000000000" pitchFamily="2" charset="0"/>
              </a:rPr>
              <a:t>Good data that is shifted == bad data from second fully ionized sample </a:t>
            </a:r>
          </a:p>
          <a:p>
            <a:pPr lvl="2"/>
            <a:r>
              <a:rPr lang="en-US" sz="2000" dirty="0">
                <a:latin typeface="Barlow" panose="00000500000000000000" pitchFamily="2" charset="0"/>
              </a:rPr>
              <a:t>Data: 70% good data </a:t>
            </a:r>
          </a:p>
          <a:p>
            <a:pPr lvl="2"/>
            <a:r>
              <a:rPr lang="en-US" sz="2000" dirty="0">
                <a:latin typeface="Barlow" panose="00000500000000000000" pitchFamily="2" charset="0"/>
              </a:rPr>
              <a:t>Model: &gt;70% fully ionized contributions</a:t>
            </a:r>
          </a:p>
          <a:p>
            <a:pPr lvl="2"/>
            <a:r>
              <a:rPr lang="en-US" sz="2000" dirty="0">
                <a:latin typeface="Barlow" panose="00000500000000000000" pitchFamily="2" charset="0"/>
              </a:rPr>
              <a:t>Means it’s better at this, but worse at others</a:t>
            </a:r>
          </a:p>
          <a:p>
            <a:r>
              <a:rPr lang="en-US" sz="2000" dirty="0">
                <a:latin typeface="Barlow" panose="00000500000000000000" pitchFamily="2" charset="0"/>
              </a:rPr>
              <a:t>More likely that one is wrong than all four</a:t>
            </a:r>
          </a:p>
          <a:p>
            <a:r>
              <a:rPr lang="en-US" sz="2000" dirty="0">
                <a:solidFill>
                  <a:srgbClr val="00B0F0"/>
                </a:solidFill>
                <a:latin typeface="Barlow" panose="00000500000000000000" pitchFamily="2" charset="0"/>
              </a:rPr>
              <a:t>Applying this to more incomplete channel experiments</a:t>
            </a:r>
          </a:p>
          <a:p>
            <a:pPr lvl="1"/>
            <a:r>
              <a:rPr lang="en-US" sz="2000" dirty="0">
                <a:latin typeface="Barlow" panose="00000500000000000000" pitchFamily="2" charset="0"/>
              </a:rPr>
              <a:t>Ex. May work best with messy data with ions that include lots of residual gas points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0D078-E438-4E8B-A81C-EB362B79C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55" t="27128" r="25497" b="39757"/>
          <a:stretch/>
        </p:blipFill>
        <p:spPr>
          <a:xfrm>
            <a:off x="7274432" y="828214"/>
            <a:ext cx="1529125" cy="1905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390C7F-ECC8-4A50-8FC5-F253ADC1B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647" t="28073" r="7832" b="38170"/>
          <a:stretch/>
        </p:blipFill>
        <p:spPr>
          <a:xfrm>
            <a:off x="7274432" y="2733740"/>
            <a:ext cx="1529124" cy="1870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1AECB8-FCD6-4D76-A64E-94573061CB17}"/>
              </a:ext>
            </a:extLst>
          </p:cNvPr>
          <p:cNvSpPr txBox="1"/>
          <p:nvPr/>
        </p:nvSpPr>
        <p:spPr>
          <a:xfrm>
            <a:off x="8757923" y="47433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8400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"/>
    </mc:Choice>
    <mc:Fallback xmlns="">
      <p:transition spd="slow" advTm="316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1D75-9290-4B1B-BA5B-E3149A468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Arial Black" panose="020B0A04020102020204" pitchFamily="34" charset="0"/>
              </a:rPr>
              <a:t>Acknowledgements</a:t>
            </a:r>
          </a:p>
        </p:txBody>
      </p:sp>
      <p:pic>
        <p:nvPicPr>
          <p:cNvPr id="13320" name="Picture 8" descr="Kansas State University Cybersecurity Bootcamp by ThriveDX Reviews | Course  Report">
            <a:extLst>
              <a:ext uri="{FF2B5EF4-FFF2-40B4-BE49-F238E27FC236}">
                <a16:creationId xmlns:a16="http://schemas.microsoft.com/office/drawing/2014/main" id="{B98F0ED0-A1FA-4566-973F-70BAE0811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31167" r="7079" b="31668"/>
          <a:stretch/>
        </p:blipFill>
        <p:spPr bwMode="auto">
          <a:xfrm>
            <a:off x="3462115" y="3152834"/>
            <a:ext cx="2407318" cy="69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DA4B56-9510-49BD-AAB4-F3EC93E2683F}"/>
              </a:ext>
            </a:extLst>
          </p:cNvPr>
          <p:cNvSpPr txBox="1"/>
          <p:nvPr/>
        </p:nvSpPr>
        <p:spPr>
          <a:xfrm>
            <a:off x="0" y="4324328"/>
            <a:ext cx="91264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chemeClr val="tx1"/>
                </a:solidFill>
                <a:effectLst/>
                <a:latin typeface="+mn-lt"/>
              </a:rPr>
              <a:t>This material is based upon work supported by the National Science Foundation under Grant No. #2244539. Any opinions, findings, and conclusions or recommendations expressed in this material are those of the author(s) and do not necessarily reflect the views of the National Science Foundation.</a:t>
            </a:r>
            <a:endParaRPr lang="en-US" sz="1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B36D399A-7E00-4F4B-83F7-CA13B1756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8" b="13606"/>
          <a:stretch/>
        </p:blipFill>
        <p:spPr bwMode="auto">
          <a:xfrm>
            <a:off x="502087" y="3324123"/>
            <a:ext cx="2040039" cy="523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" name="Picture 2">
            <a:extLst>
              <a:ext uri="{FF2B5EF4-FFF2-40B4-BE49-F238E27FC236}">
                <a16:creationId xmlns:a16="http://schemas.microsoft.com/office/drawing/2014/main" id="{C9667D4E-0B81-46FC-90B2-CCD1F4ED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02" y="3067982"/>
            <a:ext cx="1035816" cy="103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D1B17-5670-440E-A672-2CF0ABE3B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4" y="889878"/>
            <a:ext cx="9144000" cy="172049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800" dirty="0"/>
              <a:t>Daniel </a:t>
            </a:r>
            <a:r>
              <a:rPr lang="en-US" sz="1800" dirty="0" err="1"/>
              <a:t>Rolles</a:t>
            </a:r>
            <a:r>
              <a:rPr lang="en-US" sz="1800" dirty="0"/>
              <a:t>, Zane Phelps, </a:t>
            </a:r>
            <a:r>
              <a:rPr lang="en-US" sz="1800" dirty="0" err="1"/>
              <a:t>Sanduni</a:t>
            </a:r>
            <a:r>
              <a:rPr lang="en-US" sz="1800" dirty="0"/>
              <a:t> </a:t>
            </a:r>
            <a:r>
              <a:rPr lang="en-US" sz="1800" dirty="0" err="1"/>
              <a:t>Kudagama</a:t>
            </a:r>
            <a:r>
              <a:rPr lang="en-US" sz="1800" dirty="0"/>
              <a:t>, Tu Nguyen, Huynh Van Sa Lam, </a:t>
            </a:r>
            <a:r>
              <a:rPr lang="en" sz="1800" dirty="0"/>
              <a:t>Keyu Chen</a:t>
            </a:r>
            <a:r>
              <a:rPr lang="en-US" sz="1800" dirty="0"/>
              <a:t> </a:t>
            </a:r>
          </a:p>
          <a:p>
            <a:pPr marL="0" indent="0" algn="ctr">
              <a:buNone/>
            </a:pPr>
            <a:r>
              <a:rPr lang="en-US" sz="1800" dirty="0"/>
              <a:t>&amp; </a:t>
            </a:r>
          </a:p>
          <a:p>
            <a:pPr marL="0" indent="0" algn="ctr">
              <a:buNone/>
            </a:pPr>
            <a:r>
              <a:rPr lang="en-US" sz="1800" dirty="0"/>
              <a:t>All members of the JRML Team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Also thank you to Kim Coy and Loren Greenman!</a:t>
            </a:r>
          </a:p>
          <a:p>
            <a:pPr marL="0" indent="0" algn="ctr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28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0E5CAE5-8505-490A-8A19-3C75CB623230}"/>
              </a:ext>
            </a:extLst>
          </p:cNvPr>
          <p:cNvSpPr txBox="1">
            <a:spLocks/>
          </p:cNvSpPr>
          <p:nvPr/>
        </p:nvSpPr>
        <p:spPr>
          <a:xfrm>
            <a:off x="703500" y="1189950"/>
            <a:ext cx="4536157" cy="27636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Barlow" panose="00000500000000000000" pitchFamily="2" charset="0"/>
              </a:rPr>
              <a:t>Can you correct things other than newton plots?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Barlow" panose="00000500000000000000" pitchFamily="2" charset="0"/>
              </a:rPr>
              <a:t>What do you mean “the model is biased towards secondary contributions”?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Barlow" panose="00000500000000000000" pitchFamily="2" charset="0"/>
              </a:rPr>
              <a:t>Could you go back to that one slide?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F07E80-964E-4010-A32E-281E694A4064}"/>
              </a:ext>
            </a:extLst>
          </p:cNvPr>
          <p:cNvSpPr txBox="1">
            <a:spLocks/>
          </p:cNvSpPr>
          <p:nvPr/>
        </p:nvSpPr>
        <p:spPr>
          <a:xfrm>
            <a:off x="703500" y="581465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4000" dirty="0">
                <a:solidFill>
                  <a:schemeClr val="bg2"/>
                </a:solidFill>
              </a:rPr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B98F6-6821-4B9F-BAE5-3B248D22E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74" t="7168" r="33025"/>
          <a:stretch/>
        </p:blipFill>
        <p:spPr>
          <a:xfrm>
            <a:off x="5505199" y="1463563"/>
            <a:ext cx="2935301" cy="2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8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712F-CDBE-4FE4-8A91-BC4DFFD3E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613" y="4549213"/>
            <a:ext cx="4930637" cy="594287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Pitzer, M., </a:t>
            </a:r>
            <a:r>
              <a:rPr lang="en-US" sz="800" b="0" i="0" u="none" strike="noStrike" dirty="0" err="1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Fehre</a:t>
            </a:r>
            <a:r>
              <a:rPr lang="en-US" sz="800" b="0" i="0" u="none" strike="noStrike" dirty="0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, K., </a:t>
            </a:r>
            <a:r>
              <a:rPr lang="en-US" sz="800" b="0" i="0" u="none" strike="noStrike" dirty="0" err="1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Kunitski</a:t>
            </a:r>
            <a:r>
              <a:rPr lang="en-US" sz="800" b="0" i="0" u="none" strike="noStrike" dirty="0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, M., Jahnke, T., Schmidt, L., Schmidt-</a:t>
            </a:r>
            <a:r>
              <a:rPr lang="en-US" sz="800" b="0" i="0" u="none" strike="noStrike" dirty="0" err="1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Böcking</a:t>
            </a:r>
            <a:r>
              <a:rPr lang="en-US" sz="800" b="0" i="0" u="none" strike="noStrike" dirty="0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, H., </a:t>
            </a:r>
            <a:r>
              <a:rPr lang="en-US" sz="800" b="0" i="0" u="none" strike="noStrike" dirty="0" err="1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Dörner</a:t>
            </a:r>
            <a:r>
              <a:rPr lang="en-US" sz="800" b="0" i="0" u="none" strike="noStrike" dirty="0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, R., </a:t>
            </a:r>
            <a:r>
              <a:rPr lang="en-US" sz="800" b="0" i="0" u="none" strike="noStrike" dirty="0" err="1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Schöffler</a:t>
            </a:r>
            <a:r>
              <a:rPr lang="en-US" sz="800" b="0" i="0" u="none" strike="noStrike" dirty="0">
                <a:solidFill>
                  <a:srgbClr val="FFFFFF"/>
                </a:solidFill>
                <a:effectLst/>
                <a:latin typeface="Barlow" panose="00000500000000000000" pitchFamily="2" charset="0"/>
              </a:rPr>
              <a:t>, M. Coulomb Explosion Imaging as a Tool to Distinguish Between Stereoisomers. J. Vis. Exp. (126), e56062, doi:10.3791/56062 (2017).</a:t>
            </a:r>
            <a:br>
              <a:rPr lang="en-US" sz="800" b="0" dirty="0">
                <a:effectLst/>
              </a:rPr>
            </a:br>
            <a:br>
              <a:rPr lang="en-US" sz="800" dirty="0"/>
            </a:br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F86F6-72DD-42E8-9566-372B7D238FC8}"/>
              </a:ext>
            </a:extLst>
          </p:cNvPr>
          <p:cNvSpPr txBox="1"/>
          <p:nvPr/>
        </p:nvSpPr>
        <p:spPr>
          <a:xfrm>
            <a:off x="2288969" y="2428995"/>
            <a:ext cx="4577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1E35400-9D8C-4FEE-A743-5DD24106B541}"/>
              </a:ext>
            </a:extLst>
          </p:cNvPr>
          <p:cNvSpPr txBox="1">
            <a:spLocks/>
          </p:cNvSpPr>
          <p:nvPr/>
        </p:nvSpPr>
        <p:spPr>
          <a:xfrm>
            <a:off x="80750" y="1560238"/>
            <a:ext cx="3954483" cy="319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000" dirty="0"/>
              <a:t>Atoms now have charge and fall to the detector via the electric field</a:t>
            </a:r>
          </a:p>
          <a:p>
            <a:r>
              <a:rPr lang="en-US" sz="2000" dirty="0"/>
              <a:t>Observe when and where the ions hit the detector</a:t>
            </a:r>
          </a:p>
          <a:p>
            <a:pPr lvl="1"/>
            <a:r>
              <a:rPr lang="en-US" sz="2000" dirty="0"/>
              <a:t>Get momenta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0D4AE0-34FE-4DB5-B658-18607C120F39}"/>
              </a:ext>
            </a:extLst>
          </p:cNvPr>
          <p:cNvSpPr txBox="1">
            <a:spLocks/>
          </p:cNvSpPr>
          <p:nvPr/>
        </p:nvSpPr>
        <p:spPr>
          <a:xfrm>
            <a:off x="2400" y="10625"/>
            <a:ext cx="9141600" cy="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3500" dirty="0">
                <a:solidFill>
                  <a:schemeClr val="bg2"/>
                </a:solidFill>
              </a:rPr>
              <a:t>Coulomb Explosion Imaging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E1713-6431-4F5A-9811-1190039C62FD}"/>
              </a:ext>
            </a:extLst>
          </p:cNvPr>
          <p:cNvSpPr txBox="1"/>
          <p:nvPr/>
        </p:nvSpPr>
        <p:spPr>
          <a:xfrm>
            <a:off x="8869566" y="4743390"/>
            <a:ext cx="316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3</a:t>
            </a:r>
          </a:p>
        </p:txBody>
      </p:sp>
      <p:pic>
        <p:nvPicPr>
          <p:cNvPr id="3" name="Online Media 2" title="Stereochemistry via mass spectrometry">
            <a:hlinkClick r:id="" action="ppaction://media"/>
            <a:extLst>
              <a:ext uri="{FF2B5EF4-FFF2-40B4-BE49-F238E27FC236}">
                <a16:creationId xmlns:a16="http://schemas.microsoft.com/office/drawing/2014/main" id="{B3B7FC76-84CD-4595-8BCB-1BE26B99011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247029" y="808573"/>
            <a:ext cx="4701804" cy="3526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2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4"/>
    </mc:Choice>
    <mc:Fallback xmlns="">
      <p:transition spd="slow" advTm="3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83" objId="10"/>
        <p14:pauseEvt time="39344" objId="10"/>
        <p14:stopEvt time="39344" objId="10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A547AB35-04D8-4955-90B2-12133D7B4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410601"/>
              </p:ext>
            </p:extLst>
          </p:nvPr>
        </p:nvGraphicFramePr>
        <p:xfrm>
          <a:off x="522856" y="1375442"/>
          <a:ext cx="3219268" cy="34866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19268">
                  <a:extLst>
                    <a:ext uri="{9D8B030D-6E8A-4147-A177-3AD203B41FA5}">
                      <a16:colId xmlns:a16="http://schemas.microsoft.com/office/drawing/2014/main" val="719692215"/>
                    </a:ext>
                  </a:extLst>
                </a:gridCol>
              </a:tblGrid>
              <a:tr h="430306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6"/>
                          </a:solidFill>
                        </a:rPr>
                        <a:t>Prob. residual gas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330072"/>
                  </a:ext>
                </a:extLst>
              </a:tr>
              <a:tr h="5037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not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17134"/>
                  </a:ext>
                </a:extLst>
              </a:tr>
              <a:tr h="5037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separate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737393"/>
                  </a:ext>
                </a:extLst>
              </a:tr>
              <a:tr h="204877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original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675982"/>
                  </a:ext>
                </a:extLst>
              </a:tr>
            </a:tbl>
          </a:graphicData>
        </a:graphic>
      </p:graphicFrame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04F6D018-E4AE-4994-A6CE-9FED82EBB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204666"/>
              </p:ext>
            </p:extLst>
          </p:nvPr>
        </p:nvGraphicFramePr>
        <p:xfrm>
          <a:off x="5401876" y="1382636"/>
          <a:ext cx="3219268" cy="34954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19268">
                  <a:extLst>
                    <a:ext uri="{9D8B030D-6E8A-4147-A177-3AD203B41FA5}">
                      <a16:colId xmlns:a16="http://schemas.microsoft.com/office/drawing/2014/main" val="719692215"/>
                    </a:ext>
                  </a:extLst>
                </a:gridCol>
              </a:tblGrid>
              <a:tr h="424721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6"/>
                          </a:solidFill>
                        </a:rPr>
                        <a:t>Prob. replaced by residual gas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330072"/>
                  </a:ext>
                </a:extLst>
              </a:tr>
              <a:tr h="5037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replaced by not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17134"/>
                  </a:ext>
                </a:extLst>
              </a:tr>
              <a:tr h="255254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its from a separate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7373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0C1342F-2472-4D48-8EEA-0DD095EBFCF6}"/>
              </a:ext>
            </a:extLst>
          </p:cNvPr>
          <p:cNvSpPr txBox="1"/>
          <p:nvPr/>
        </p:nvSpPr>
        <p:spPr>
          <a:xfrm>
            <a:off x="968542" y="814732"/>
            <a:ext cx="87448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/>
                </a:solidFill>
              </a:rPr>
              <a:t> Original Data		                     Model</a:t>
            </a:r>
            <a:endParaRPr lang="en-US" sz="25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B32891-841F-4BD8-B23A-ADF9B36F3554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Bias Towards Total Ionization</a:t>
            </a:r>
          </a:p>
        </p:txBody>
      </p:sp>
    </p:spTree>
    <p:extLst>
      <p:ext uri="{BB962C8B-B14F-4D97-AF65-F5344CB8AC3E}">
        <p14:creationId xmlns:p14="http://schemas.microsoft.com/office/powerpoint/2010/main" val="2316765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EC4EC7F-9018-43C8-B9D2-E54A8FFA3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59509"/>
              </p:ext>
            </p:extLst>
          </p:nvPr>
        </p:nvGraphicFramePr>
        <p:xfrm>
          <a:off x="522856" y="1375442"/>
          <a:ext cx="3219268" cy="34943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19268">
                  <a:extLst>
                    <a:ext uri="{9D8B030D-6E8A-4147-A177-3AD203B41FA5}">
                      <a16:colId xmlns:a16="http://schemas.microsoft.com/office/drawing/2014/main" val="719692215"/>
                    </a:ext>
                  </a:extLst>
                </a:gridCol>
              </a:tblGrid>
              <a:tr h="43799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6"/>
                          </a:solidFill>
                        </a:rPr>
                        <a:t>Prob. residual gas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330072"/>
                  </a:ext>
                </a:extLst>
              </a:tr>
              <a:tr h="5037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not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17134"/>
                  </a:ext>
                </a:extLst>
              </a:tr>
              <a:tr h="5037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separate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737393"/>
                  </a:ext>
                </a:extLst>
              </a:tr>
              <a:tr h="204877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Prob. original fully ionized sample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675982"/>
                  </a:ext>
                </a:extLst>
              </a:tr>
            </a:tbl>
          </a:graphicData>
        </a:graphic>
      </p:graphicFrame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97C06D43-B0A5-4EDC-8D18-F4E07821B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759929"/>
              </p:ext>
            </p:extLst>
          </p:nvPr>
        </p:nvGraphicFramePr>
        <p:xfrm>
          <a:off x="5401878" y="1928692"/>
          <a:ext cx="3219267" cy="9296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19267">
                  <a:extLst>
                    <a:ext uri="{9D8B030D-6E8A-4147-A177-3AD203B41FA5}">
                      <a16:colId xmlns:a16="http://schemas.microsoft.com/office/drawing/2014/main" val="719692215"/>
                    </a:ext>
                  </a:extLst>
                </a:gridCol>
              </a:tblGrid>
              <a:tr h="192224">
                <a:tc>
                  <a:txBody>
                    <a:bodyPr/>
                    <a:lstStyle/>
                    <a:p>
                      <a:endParaRPr lang="en-US" sz="5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330072"/>
                  </a:ext>
                </a:extLst>
              </a:tr>
              <a:tr h="192224"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17134"/>
                  </a:ext>
                </a:extLst>
              </a:tr>
              <a:tr h="545244"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7373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A7AE13-5AD3-4C2A-8DAB-0316CA45B605}"/>
              </a:ext>
            </a:extLst>
          </p:cNvPr>
          <p:cNvSpPr txBox="1"/>
          <p:nvPr/>
        </p:nvSpPr>
        <p:spPr>
          <a:xfrm>
            <a:off x="968542" y="814732"/>
            <a:ext cx="87448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/>
                </a:solidFill>
              </a:rPr>
              <a:t> Original Data		           Scaled Down Model</a:t>
            </a:r>
            <a:endParaRPr lang="en-US" sz="2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674560-B5A7-451E-88FF-947EAE494232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Bias Towards Total Ionization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C10D844-5748-4FD6-AB72-35395F1C1B36}"/>
              </a:ext>
            </a:extLst>
          </p:cNvPr>
          <p:cNvSpPr txBox="1">
            <a:spLocks/>
          </p:cNvSpPr>
          <p:nvPr/>
        </p:nvSpPr>
        <p:spPr>
          <a:xfrm>
            <a:off x="4479790" y="2946968"/>
            <a:ext cx="4536157" cy="27636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6"/>
              </a:buClr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Barlow" panose="00000500000000000000" pitchFamily="2" charset="0"/>
              </a:rPr>
              <a:t>Still subtracts </a:t>
            </a:r>
            <a:r>
              <a:rPr lang="en-US" sz="2000" dirty="0" err="1">
                <a:solidFill>
                  <a:schemeClr val="accent6"/>
                </a:solidFill>
                <a:latin typeface="Barlow" panose="00000500000000000000" pitchFamily="2" charset="0"/>
              </a:rPr>
              <a:t>randoms</a:t>
            </a:r>
            <a:r>
              <a:rPr lang="en-US" sz="2000" dirty="0">
                <a:solidFill>
                  <a:schemeClr val="accent6"/>
                </a:solidFill>
                <a:latin typeface="Barlow" panose="00000500000000000000" pitchFamily="2" charset="0"/>
              </a:rPr>
              <a:t>, but it is more effective at removing separate fully ionized samples.</a:t>
            </a: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Barlow" panose="00000500000000000000" pitchFamily="2" charset="0"/>
              </a:rPr>
              <a:t>Fundamental issue if you expect zero secondary fully ionized samples</a:t>
            </a: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>
              <a:buClr>
                <a:schemeClr val="accent6"/>
              </a:buClr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  <a:p>
            <a: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220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78E17-9DDF-4CB0-98AA-910388BFD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117" y="1215488"/>
            <a:ext cx="6545764" cy="3406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B4F944-C2EE-4DF4-B794-A76E11DB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Corrected KER</a:t>
            </a:r>
          </a:p>
        </p:txBody>
      </p:sp>
    </p:spTree>
    <p:extLst>
      <p:ext uri="{BB962C8B-B14F-4D97-AF65-F5344CB8AC3E}">
        <p14:creationId xmlns:p14="http://schemas.microsoft.com/office/powerpoint/2010/main" val="1759122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A4611F-0C67-49AC-9817-F5643A6A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117" y="1215488"/>
            <a:ext cx="6545765" cy="3406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B4F944-C2EE-4DF4-B794-A76E11DB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Corrected </a:t>
            </a:r>
            <a:r>
              <a:rPr lang="en-US" dirty="0" err="1">
                <a:solidFill>
                  <a:schemeClr val="bg2"/>
                </a:solidFill>
              </a:rPr>
              <a:t>Psum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27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3D7C60-6BA2-4903-B589-58AD4807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82" y="2679454"/>
            <a:ext cx="7568418" cy="2464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B8725-AAC8-4DBB-AE2C-E24277FAB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582" y="0"/>
            <a:ext cx="7568418" cy="2464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5D5717-AD81-19BE-403D-26EC785DC489}"/>
              </a:ext>
            </a:extLst>
          </p:cNvPr>
          <p:cNvSpPr txBox="1"/>
          <p:nvPr/>
        </p:nvSpPr>
        <p:spPr>
          <a:xfrm>
            <a:off x="98473" y="724192"/>
            <a:ext cx="1786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accent5"/>
                </a:solidFill>
              </a:rPr>
              <a:t>PxPy</a:t>
            </a:r>
            <a:r>
              <a:rPr lang="en-US" sz="3000" dirty="0">
                <a:solidFill>
                  <a:schemeClr val="accent5"/>
                </a:solidFill>
              </a:rPr>
              <a:t> </a:t>
            </a:r>
          </a:p>
          <a:p>
            <a:r>
              <a:rPr lang="en-US" sz="2000" dirty="0">
                <a:solidFill>
                  <a:schemeClr val="accent5"/>
                </a:solidFill>
              </a:rPr>
              <a:t>(no x-reference)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B52E9-E862-1AEF-DDDD-79B5067D3A8E}"/>
              </a:ext>
            </a:extLst>
          </p:cNvPr>
          <p:cNvSpPr txBox="1"/>
          <p:nvPr/>
        </p:nvSpPr>
        <p:spPr>
          <a:xfrm>
            <a:off x="98472" y="3711422"/>
            <a:ext cx="1786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accent5"/>
                </a:solidFill>
              </a:rPr>
              <a:t>PxPz</a:t>
            </a:r>
            <a:endParaRPr lang="en-US" sz="3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49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83DAA-1C0A-4C97-A43E-17AAF6E5F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81" y="-16113"/>
            <a:ext cx="7568416" cy="2447933"/>
          </a:xfrm>
          <a:prstGeom prst="rect">
            <a:avLst/>
          </a:prstGeom>
        </p:spPr>
      </p:pic>
      <p:pic>
        <p:nvPicPr>
          <p:cNvPr id="7" name="Picture 6" descr="A blue circle with a chart&#10;&#10;Description automatically generated">
            <a:extLst>
              <a:ext uri="{FF2B5EF4-FFF2-40B4-BE49-F238E27FC236}">
                <a16:creationId xmlns:a16="http://schemas.microsoft.com/office/drawing/2014/main" id="{82E975E2-8B36-80FE-F28E-AE89C0F4E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581" y="2679454"/>
            <a:ext cx="7568416" cy="2464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3061C7-1DFE-86C8-7FB3-D39D25CB23EA}"/>
              </a:ext>
            </a:extLst>
          </p:cNvPr>
          <p:cNvSpPr txBox="1"/>
          <p:nvPr/>
        </p:nvSpPr>
        <p:spPr>
          <a:xfrm>
            <a:off x="98471" y="955025"/>
            <a:ext cx="1786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accent5"/>
                </a:solidFill>
              </a:rPr>
              <a:t>PxPy</a:t>
            </a:r>
            <a:r>
              <a:rPr lang="en-US" sz="3000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91BC3-1E8E-AA57-E4C3-08A168D72C18}"/>
              </a:ext>
            </a:extLst>
          </p:cNvPr>
          <p:cNvSpPr txBox="1"/>
          <p:nvPr/>
        </p:nvSpPr>
        <p:spPr>
          <a:xfrm>
            <a:off x="98471" y="3634477"/>
            <a:ext cx="1786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accent5"/>
                </a:solidFill>
              </a:rPr>
              <a:t>PyPz</a:t>
            </a:r>
            <a:endParaRPr lang="en-US" sz="3000" dirty="0">
              <a:solidFill>
                <a:schemeClr val="accent5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C6E52B-49F9-4A7A-89F1-CD1E01C14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581" y="2679454"/>
            <a:ext cx="7568416" cy="24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00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F944-C2EE-4DF4-B794-A76E11DB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Corrected Gated 4-Fold Coincidence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489DB-967A-4F26-AD76-83D83BCF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167"/>
            <a:ext cx="9144000" cy="298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70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261A52-DB0F-4D81-9BB0-7FEA84AB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32" y="1311523"/>
            <a:ext cx="3614378" cy="3614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4F973-050B-4611-BEE5-FC11B9945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831" y="1311523"/>
            <a:ext cx="3614378" cy="3614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B4F944-C2EE-4DF4-B794-A76E11DB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2752"/>
            <a:ext cx="7704000" cy="572700"/>
          </a:xfrm>
        </p:spPr>
        <p:txBody>
          <a:bodyPr/>
          <a:lstStyle/>
          <a:p>
            <a:r>
              <a:rPr lang="en-US" sz="2500" dirty="0">
                <a:solidFill>
                  <a:schemeClr val="bg2"/>
                </a:solidFill>
              </a:rPr>
              <a:t>Projections in region where we want the peak to trough ratio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58500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F944-C2EE-4DF4-B794-A76E11DB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78856"/>
            <a:ext cx="7704000" cy="572700"/>
          </a:xfrm>
        </p:spPr>
        <p:txBody>
          <a:bodyPr/>
          <a:lstStyle/>
          <a:p>
            <a:r>
              <a:rPr lang="en-US" sz="2500" dirty="0">
                <a:solidFill>
                  <a:schemeClr val="bg2"/>
                </a:solidFill>
              </a:rPr>
              <a:t>Normalized </a:t>
            </a:r>
            <a:r>
              <a:rPr lang="en-US" sz="2500" dirty="0" err="1">
                <a:solidFill>
                  <a:schemeClr val="bg2"/>
                </a:solidFill>
              </a:rPr>
              <a:t>Py</a:t>
            </a:r>
            <a:r>
              <a:rPr lang="en-US" sz="2500" dirty="0">
                <a:solidFill>
                  <a:schemeClr val="bg2"/>
                </a:solidFill>
              </a:rPr>
              <a:t> projection in region where we want the peak to trough ratio</a:t>
            </a:r>
            <a:endParaRPr lang="en-US" sz="2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4B762-0216-449C-8C2E-BA3624207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438" y="1422442"/>
            <a:ext cx="6101123" cy="31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8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69;p39">
            <a:extLst>
              <a:ext uri="{FF2B5EF4-FFF2-40B4-BE49-F238E27FC236}">
                <a16:creationId xmlns:a16="http://schemas.microsoft.com/office/drawing/2014/main" id="{EF1BF2CF-5B21-41C6-8D8A-A8DE7469AE4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83548" y="741556"/>
            <a:ext cx="3371466" cy="366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Illustrated Glossary of Organic Chemistry - Sulfur dioxide">
            <a:extLst>
              <a:ext uri="{FF2B5EF4-FFF2-40B4-BE49-F238E27FC236}">
                <a16:creationId xmlns:a16="http://schemas.microsoft.com/office/drawing/2014/main" id="{DD001B2E-FA33-4AB0-ABF0-FFD83FE0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2806" y="1404935"/>
            <a:ext cx="38862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9327A-7CA3-4C56-823E-D51BB1BF349F}"/>
              </a:ext>
            </a:extLst>
          </p:cNvPr>
          <p:cNvSpPr txBox="1"/>
          <p:nvPr/>
        </p:nvSpPr>
        <p:spPr>
          <a:xfrm>
            <a:off x="833121" y="1756141"/>
            <a:ext cx="264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tx1"/>
                </a:solidFill>
                <a:latin typeface="Barlow" panose="00000500000000000000" pitchFamily="2" charset="0"/>
              </a:rPr>
              <a:t>Sulfur Dioxide</a:t>
            </a:r>
          </a:p>
          <a:p>
            <a:endParaRPr lang="en-US" sz="20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endParaRPr lang="en-US" sz="20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Smaller Molecule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89F0B3-C27B-4065-9AC5-13AD883F1A3C}"/>
              </a:ext>
            </a:extLst>
          </p:cNvPr>
          <p:cNvSpPr txBox="1"/>
          <p:nvPr/>
        </p:nvSpPr>
        <p:spPr>
          <a:xfrm>
            <a:off x="8869566" y="474339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655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7"/>
    </mc:Choice>
    <mc:Fallback xmlns="">
      <p:transition spd="slow" advTm="7587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E8DB3A-6B1F-E0FB-FBB2-B412A15DE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68" y="1482802"/>
            <a:ext cx="7907661" cy="25717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EF970D-4FBE-6C82-4DB6-7918ECA11FB6}"/>
              </a:ext>
            </a:extLst>
          </p:cNvPr>
          <p:cNvSpPr txBox="1">
            <a:spLocks/>
          </p:cNvSpPr>
          <p:nvPr/>
        </p:nvSpPr>
        <p:spPr>
          <a:xfrm>
            <a:off x="719999" y="114808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Over-Subtraction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F19529-2C85-ADB5-354F-75DEDC23E902}"/>
              </a:ext>
            </a:extLst>
          </p:cNvPr>
          <p:cNvSpPr txBox="1"/>
          <p:nvPr/>
        </p:nvSpPr>
        <p:spPr>
          <a:xfrm>
            <a:off x="311726" y="4253566"/>
            <a:ext cx="852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Subtracts too much and leave </a:t>
            </a:r>
            <a:r>
              <a:rPr lang="en-US" sz="2000" b="1" dirty="0">
                <a:solidFill>
                  <a:srgbClr val="FF0000"/>
                </a:solidFill>
              </a:rPr>
              <a:t>negative counts</a:t>
            </a:r>
            <a:r>
              <a:rPr lang="en-US" sz="2000" b="1" dirty="0">
                <a:solidFill>
                  <a:schemeClr val="accent5"/>
                </a:solidFill>
              </a:rPr>
              <a:t>, which make no physical sense (points &lt; 0 not plotted)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018BF-EAA8-2D03-6BA6-7F2763087D58}"/>
              </a:ext>
            </a:extLst>
          </p:cNvPr>
          <p:cNvSpPr txBox="1"/>
          <p:nvPr/>
        </p:nvSpPr>
        <p:spPr>
          <a:xfrm>
            <a:off x="618168" y="906262"/>
            <a:ext cx="87448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/>
                </a:solidFill>
              </a:rPr>
              <a:t>Uncorrected Data	        Model	              “Corrected”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74542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4D6D61-372F-441B-8AC9-E79FB3B37E77}"/>
              </a:ext>
            </a:extLst>
          </p:cNvPr>
          <p:cNvSpPr txBox="1"/>
          <p:nvPr/>
        </p:nvSpPr>
        <p:spPr>
          <a:xfrm>
            <a:off x="845435" y="1294477"/>
            <a:ext cx="2833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Plotting the negative counts, we see that there are regions with lots of negative points.</a:t>
            </a:r>
          </a:p>
          <a:p>
            <a:endParaRPr lang="en-US" sz="2000" b="1" dirty="0">
              <a:solidFill>
                <a:schemeClr val="accent5"/>
              </a:solidFill>
            </a:endParaRPr>
          </a:p>
          <a:p>
            <a:r>
              <a:rPr lang="en-US" sz="2000" b="1" dirty="0">
                <a:solidFill>
                  <a:schemeClr val="accent5"/>
                </a:solidFill>
              </a:rPr>
              <a:t>Scale down to reduce negative points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4CD57-51F3-B54C-9552-98406D916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002" y="0"/>
            <a:ext cx="5168998" cy="51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63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D58FA-1F37-4AFB-9CF0-0366E0540625}"/>
              </a:ext>
            </a:extLst>
          </p:cNvPr>
          <p:cNvSpPr txBox="1"/>
          <p:nvPr/>
        </p:nvSpPr>
        <p:spPr>
          <a:xfrm>
            <a:off x="801299" y="1371421"/>
            <a:ext cx="28332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5"/>
                </a:solidFill>
              </a:rPr>
              <a:t>It’s okay if one tiny square is negative, so long as the average is ~0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535255-180F-4905-8185-FF3C51116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51"/>
    </mc:Choice>
    <mc:Fallback xmlns="">
      <p:transition spd="slow" advTm="5755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D40B-BE19-4F96-A0DA-EF417D77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04" y="567926"/>
            <a:ext cx="7976392" cy="5727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Scalar Change for Reduced Negatives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4EC23-ED8E-412E-9689-0C350BA08743}"/>
              </a:ext>
            </a:extLst>
          </p:cNvPr>
          <p:cNvSpPr txBox="1"/>
          <p:nvPr/>
        </p:nvSpPr>
        <p:spPr>
          <a:xfrm>
            <a:off x="686819" y="1285787"/>
            <a:ext cx="3307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Scalar = 0.1, too much subtraction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EB9A4-6D43-4954-9347-8CF64EEBA723}"/>
              </a:ext>
            </a:extLst>
          </p:cNvPr>
          <p:cNvSpPr txBox="1"/>
          <p:nvPr/>
        </p:nvSpPr>
        <p:spPr>
          <a:xfrm>
            <a:off x="5529078" y="1285787"/>
            <a:ext cx="280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Scalar = 0.0303, just enough</a:t>
            </a:r>
          </a:p>
        </p:txBody>
      </p:sp>
      <p:pic>
        <p:nvPicPr>
          <p:cNvPr id="7" name="Picture 6" descr="A blue circle with a chart&#10;&#10;Description automatically generated">
            <a:extLst>
              <a:ext uri="{FF2B5EF4-FFF2-40B4-BE49-F238E27FC236}">
                <a16:creationId xmlns:a16="http://schemas.microsoft.com/office/drawing/2014/main" id="{577B7E6C-0109-09F6-6567-88F6DC51B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27" t="13772" r="32852"/>
          <a:stretch/>
        </p:blipFill>
        <p:spPr>
          <a:xfrm>
            <a:off x="5100855" y="1698172"/>
            <a:ext cx="3323144" cy="2877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6B0F1-7937-79E8-8C8B-B02647334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00" t="13396" r="33359"/>
          <a:stretch/>
        </p:blipFill>
        <p:spPr>
          <a:xfrm>
            <a:off x="779242" y="1693348"/>
            <a:ext cx="3263903" cy="287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"/>
    </mc:Choice>
    <mc:Fallback xmlns="">
      <p:transition spd="slow" advTm="13477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092C-A69F-48EB-9009-7E249751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2"/>
                </a:solidFill>
              </a:rPr>
              <a:t>TOF Gating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EE7FF0-E53B-426C-82DE-4806CC3A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54" y="910664"/>
            <a:ext cx="7245291" cy="401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01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092C-A69F-48EB-9009-7E249751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X and Y – TOF  Gating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89079F-234B-449E-B78B-C72C662A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4" y="944366"/>
            <a:ext cx="5440185" cy="32547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955C4B-97F6-465F-A8A4-85654973E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732" y="888807"/>
            <a:ext cx="3330171" cy="33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60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2F226-C3C6-40D9-926E-34F1441D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isn’t plotted, so don’t adjust 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4B9A2-1C84-4187-B33F-778BCF7E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233"/>
            <a:ext cx="3932726" cy="3932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7998A0-9321-401C-A838-081DEA69DC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3"/>
          <a:stretch/>
        </p:blipFill>
        <p:spPr>
          <a:xfrm>
            <a:off x="4948944" y="1443082"/>
            <a:ext cx="4195056" cy="3932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3CEE4E-4A86-44BF-8D1C-7D2EA59259A5}"/>
              </a:ext>
            </a:extLst>
          </p:cNvPr>
          <p:cNvSpPr txBox="1"/>
          <p:nvPr/>
        </p:nvSpPr>
        <p:spPr>
          <a:xfrm>
            <a:off x="6539346" y="857123"/>
            <a:ext cx="2833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Original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1774F7-8956-452E-9842-E3C23D5F5CA4}"/>
              </a:ext>
            </a:extLst>
          </p:cNvPr>
          <p:cNvSpPr txBox="1"/>
          <p:nvPr/>
        </p:nvSpPr>
        <p:spPr>
          <a:xfrm>
            <a:off x="857999" y="810664"/>
            <a:ext cx="2833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Hydrogen Offset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D5A0B0-9B73-4AC8-AE48-B77543520048}"/>
              </a:ext>
            </a:extLst>
          </p:cNvPr>
          <p:cNvSpPr txBox="1">
            <a:spLocks/>
          </p:cNvSpPr>
          <p:nvPr/>
        </p:nvSpPr>
        <p:spPr>
          <a:xfrm>
            <a:off x="470938" y="98574"/>
            <a:ext cx="8202124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2500" dirty="0">
                <a:solidFill>
                  <a:schemeClr val="bg2"/>
                </a:solidFill>
              </a:rPr>
              <a:t>Hydrogen isn’t plotted, so no adjustment is seen</a:t>
            </a:r>
          </a:p>
        </p:txBody>
      </p:sp>
    </p:spTree>
    <p:extLst>
      <p:ext uri="{BB962C8B-B14F-4D97-AF65-F5344CB8AC3E}">
        <p14:creationId xmlns:p14="http://schemas.microsoft.com/office/powerpoint/2010/main" val="385304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2A54-576B-4433-A16B-2B1217D7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3-fold Coincidence for </a:t>
            </a:r>
            <a:r>
              <a:rPr lang="en-US" dirty="0">
                <a:solidFill>
                  <a:srgbClr val="FFC000"/>
                </a:solidFill>
              </a:rPr>
              <a:t>SO₂ </a:t>
            </a:r>
            <a:r>
              <a:rPr lang="en-US" sz="4000" dirty="0">
                <a:solidFill>
                  <a:srgbClr val="FFC000"/>
                </a:solidFill>
              </a:rPr>
              <a:t>→</a:t>
            </a:r>
            <a:r>
              <a:rPr lang="en-US" dirty="0">
                <a:solidFill>
                  <a:srgbClr val="FFC000"/>
                </a:solidFill>
              </a:rPr>
              <a:t> S+ O+ O+</a:t>
            </a:r>
            <a:r>
              <a:rPr lang="en-US" dirty="0">
                <a:solidFill>
                  <a:schemeClr val="bg2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4FF96-00D3-4EF0-BE50-2753435204E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107891"/>
            <a:ext cx="3948545" cy="3277543"/>
          </a:xfrm>
        </p:spPr>
        <p:txBody>
          <a:bodyPr>
            <a:noAutofit/>
          </a:bodyPr>
          <a:lstStyle/>
          <a:p>
            <a:r>
              <a:rPr lang="en-US" sz="3000" dirty="0"/>
              <a:t>“Complete Channel”</a:t>
            </a:r>
          </a:p>
          <a:p>
            <a:r>
              <a:rPr lang="en-US" sz="3000" dirty="0"/>
              <a:t>Momentum conservation</a:t>
            </a:r>
          </a:p>
          <a:p>
            <a:r>
              <a:rPr lang="en-US" sz="3000" dirty="0"/>
              <a:t>Easy to cut </a:t>
            </a:r>
            <a:r>
              <a:rPr lang="en-US" sz="3000" dirty="0" err="1"/>
              <a:t>randoms</a:t>
            </a:r>
            <a:endParaRPr lang="en-US" sz="3000" dirty="0"/>
          </a:p>
          <a:p>
            <a:pPr lvl="1"/>
            <a:r>
              <a:rPr lang="en-US" sz="3000" dirty="0"/>
              <a:t>Leads to “clean” images</a:t>
            </a:r>
          </a:p>
          <a:p>
            <a:endParaRPr lang="en-US" sz="3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BD7F5-0A47-4A20-A8EE-F1F8593D95F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CC5A4A-6226-4453-A462-5910A62EDC3C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6BE790-0E18-442C-9940-92CBF036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79" y="857400"/>
            <a:ext cx="5020541" cy="40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D1A4C4-0BD7-4D1A-9C45-2F1CE3581720}"/>
              </a:ext>
            </a:extLst>
          </p:cNvPr>
          <p:cNvSpPr txBox="1"/>
          <p:nvPr/>
        </p:nvSpPr>
        <p:spPr>
          <a:xfrm>
            <a:off x="8869566" y="4812546"/>
            <a:ext cx="316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817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4"/>
    </mc:Choice>
    <mc:Fallback xmlns="">
      <p:transition spd="slow" advTm="6405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2A54-576B-4433-A16B-2B1217D7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3-fold Coincidence for </a:t>
            </a:r>
            <a:r>
              <a:rPr lang="en-US" dirty="0">
                <a:solidFill>
                  <a:srgbClr val="FFC000"/>
                </a:solidFill>
              </a:rPr>
              <a:t>SO₂ </a:t>
            </a:r>
            <a:r>
              <a:rPr lang="en-US" sz="4000" dirty="0">
                <a:solidFill>
                  <a:srgbClr val="FFC000"/>
                </a:solidFill>
              </a:rPr>
              <a:t>→</a:t>
            </a:r>
            <a:r>
              <a:rPr lang="en-US" dirty="0">
                <a:solidFill>
                  <a:srgbClr val="FFC000"/>
                </a:solidFill>
              </a:rPr>
              <a:t> S+ O+ O+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BD7F5-0A47-4A20-A8EE-F1F8593D95F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CC5A4A-6226-4453-A462-5910A62EDC3C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6BE790-0E18-442C-9940-92CBF036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77" y="857400"/>
            <a:ext cx="5020541" cy="40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AABC6B-A00A-E70E-2641-4E20FFDDA6B6}"/>
              </a:ext>
            </a:extLst>
          </p:cNvPr>
          <p:cNvSpPr/>
          <p:nvPr/>
        </p:nvSpPr>
        <p:spPr>
          <a:xfrm rot="2643164">
            <a:off x="4532406" y="2801796"/>
            <a:ext cx="3940069" cy="2488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54A6DF-E454-4FBD-883F-A369520EF682}"/>
              </a:ext>
            </a:extLst>
          </p:cNvPr>
          <p:cNvSpPr txBox="1">
            <a:spLocks/>
          </p:cNvSpPr>
          <p:nvPr/>
        </p:nvSpPr>
        <p:spPr>
          <a:xfrm>
            <a:off x="0" y="1107891"/>
            <a:ext cx="3948545" cy="3277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000" dirty="0"/>
              <a:t>“Complete Channel”</a:t>
            </a:r>
          </a:p>
          <a:p>
            <a:r>
              <a:rPr lang="en-US" sz="3000" dirty="0"/>
              <a:t>Momentum conservation</a:t>
            </a:r>
          </a:p>
          <a:p>
            <a:r>
              <a:rPr lang="en-US" sz="3000" dirty="0"/>
              <a:t>Easy to cut </a:t>
            </a:r>
            <a:r>
              <a:rPr lang="en-US" sz="3000" dirty="0" err="1"/>
              <a:t>randoms</a:t>
            </a:r>
            <a:endParaRPr lang="en-US" sz="3000" dirty="0"/>
          </a:p>
          <a:p>
            <a:pPr lvl="1"/>
            <a:r>
              <a:rPr lang="en-US" sz="3000" dirty="0"/>
              <a:t>Leads to “clean” images</a:t>
            </a:r>
          </a:p>
          <a:p>
            <a:endParaRPr lang="en-US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0ED9D-BA6E-4B7A-8CA6-EE487047C4AC}"/>
              </a:ext>
            </a:extLst>
          </p:cNvPr>
          <p:cNvSpPr txBox="1"/>
          <p:nvPr/>
        </p:nvSpPr>
        <p:spPr>
          <a:xfrm>
            <a:off x="5942708" y="1270059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Residual H20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384B1F-82D5-4250-A3C8-D8C94611E941}"/>
              </a:ext>
            </a:extLst>
          </p:cNvPr>
          <p:cNvCxnSpPr/>
          <p:nvPr/>
        </p:nvCxnSpPr>
        <p:spPr>
          <a:xfrm>
            <a:off x="6595900" y="1641184"/>
            <a:ext cx="384201" cy="32473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B431F1-8496-48D3-B496-9773708A9BE7}"/>
              </a:ext>
            </a:extLst>
          </p:cNvPr>
          <p:cNvSpPr txBox="1"/>
          <p:nvPr/>
        </p:nvSpPr>
        <p:spPr>
          <a:xfrm>
            <a:off x="4979518" y="3538552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Real Data Following</a:t>
            </a:r>
          </a:p>
          <a:p>
            <a:r>
              <a:rPr lang="en-US" dirty="0">
                <a:solidFill>
                  <a:schemeClr val="tx1"/>
                </a:solidFill>
              </a:rPr>
              <a:t>Momentum Conservation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700B34-3BE6-4825-80D4-4987A0ADC15C}"/>
              </a:ext>
            </a:extLst>
          </p:cNvPr>
          <p:cNvCxnSpPr>
            <a:cxnSpLocks/>
          </p:cNvCxnSpPr>
          <p:nvPr/>
        </p:nvCxnSpPr>
        <p:spPr>
          <a:xfrm flipV="1">
            <a:off x="6270171" y="3015967"/>
            <a:ext cx="138313" cy="39210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FE5BF50-941B-4B49-AC9E-B2816B1E6995}"/>
              </a:ext>
            </a:extLst>
          </p:cNvPr>
          <p:cNvSpPr txBox="1"/>
          <p:nvPr/>
        </p:nvSpPr>
        <p:spPr>
          <a:xfrm>
            <a:off x="8881038" y="4827914"/>
            <a:ext cx="316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64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6"/>
    </mc:Choice>
    <mc:Fallback xmlns="">
      <p:transition spd="slow" advTm="222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57FC-0905-4EDC-A8FC-D883B0782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Isoxazole </a:t>
            </a:r>
            <a:r>
              <a:rPr lang="en-US" sz="4000" b="0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C</a:t>
            </a:r>
            <a:r>
              <a:rPr lang="en-US" sz="4000" b="0" i="0" baseline="-2500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3</a:t>
            </a:r>
            <a:r>
              <a:rPr lang="en-US" sz="4000" b="0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H</a:t>
            </a:r>
            <a:r>
              <a:rPr lang="en-US" sz="4000" b="0" i="0" baseline="-2500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3</a:t>
            </a:r>
            <a:r>
              <a:rPr lang="en-US" sz="4000" b="0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NO</a:t>
            </a:r>
            <a:br>
              <a:rPr lang="en-US" sz="4000" b="0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</a:br>
            <a:r>
              <a:rPr lang="en-US" sz="2000" b="0" i="0" dirty="0">
                <a:solidFill>
                  <a:schemeClr val="bg2"/>
                </a:solidFill>
                <a:effectLst/>
                <a:latin typeface="Roboto" panose="02000000000000000000" pitchFamily="2" charset="0"/>
              </a:rPr>
              <a:t>Larger Molecule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C1FEEA3-0A4E-40F2-A2D3-B9C2A2CA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34" y="909283"/>
            <a:ext cx="4107584" cy="369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58FE1C-6331-4864-A876-FA59028797B0}"/>
              </a:ext>
            </a:extLst>
          </p:cNvPr>
          <p:cNvSpPr txBox="1"/>
          <p:nvPr/>
        </p:nvSpPr>
        <p:spPr>
          <a:xfrm>
            <a:off x="0" y="4728804"/>
            <a:ext cx="5683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File:Isoxazole-3D-balls.png. (2020, October 30). </a:t>
            </a:r>
            <a:r>
              <a:rPr lang="en-US" sz="8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Wikimedia Commons</a:t>
            </a:r>
            <a:r>
              <a:rPr lang="en-US" sz="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Retrieved 19:53, July 21, 2023 from </a:t>
            </a:r>
            <a:r>
              <a:rPr lang="en-US" sz="800" b="0" i="0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https://commons.wikimedia.org/w/index.php?title=File:Isoxazole-3D-balls.png&amp;oldid=507693222</a:t>
            </a:r>
            <a:r>
              <a:rPr lang="en-US" sz="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D4469-1E35-445E-A975-C83B4F607ED0}"/>
              </a:ext>
            </a:extLst>
          </p:cNvPr>
          <p:cNvSpPr txBox="1"/>
          <p:nvPr/>
        </p:nvSpPr>
        <p:spPr>
          <a:xfrm>
            <a:off x="8869566" y="4743390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2512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6"/>
    </mc:Choice>
    <mc:Fallback xmlns="">
      <p:transition spd="slow" advTm="62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2A54-576B-4433-A16B-2B1217D7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" y="118872"/>
            <a:ext cx="9141600" cy="857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4-fold Coincidence Plot for Isoxazole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H+ C+ N+ O+ Channel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4FF96-00D3-4EF0-BE50-2753435204E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469088"/>
            <a:ext cx="4199467" cy="3277543"/>
          </a:xfrm>
        </p:spPr>
        <p:txBody>
          <a:bodyPr>
            <a:noAutofit/>
          </a:bodyPr>
          <a:lstStyle/>
          <a:p>
            <a:r>
              <a:rPr lang="en-US" sz="3000" dirty="0"/>
              <a:t>”Incomplete Channel”</a:t>
            </a:r>
          </a:p>
          <a:p>
            <a:r>
              <a:rPr lang="en-US" sz="3000" dirty="0"/>
              <a:t>Only getting 1/2 of the ions, so can’t find momentum conservation</a:t>
            </a:r>
          </a:p>
          <a:p>
            <a:pPr lvl="1"/>
            <a:r>
              <a:rPr lang="en-US" sz="3000" b="1" dirty="0">
                <a:solidFill>
                  <a:schemeClr val="accent2"/>
                </a:solidFill>
              </a:rPr>
              <a:t>No clear coincidence 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3DA25-CB82-4D8F-9FA1-1415DBDD6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802" y="1469088"/>
            <a:ext cx="4571982" cy="2498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3F07E-3387-46EF-983A-34BCCFCF0770}"/>
              </a:ext>
            </a:extLst>
          </p:cNvPr>
          <p:cNvSpPr txBox="1"/>
          <p:nvPr/>
        </p:nvSpPr>
        <p:spPr>
          <a:xfrm>
            <a:off x="8869566" y="4743390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463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9"/>
    </mc:Choice>
    <mc:Fallback xmlns="">
      <p:transition spd="slow" advTm="3491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2A54-576B-4433-A16B-2B1217D7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" y="118872"/>
            <a:ext cx="9141600" cy="857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4-fold Coincidence for Isoxazole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H+ C+ N+ O+ channel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3DA25-CB82-4D8F-9FA1-1415DBDD6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802" y="1469088"/>
            <a:ext cx="4571982" cy="24987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44255E-FA65-D7A5-092D-E7E65993567C}"/>
              </a:ext>
            </a:extLst>
          </p:cNvPr>
          <p:cNvSpPr/>
          <p:nvPr/>
        </p:nvSpPr>
        <p:spPr>
          <a:xfrm>
            <a:off x="92426" y="26025"/>
            <a:ext cx="9049174" cy="9502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accent3"/>
                </a:solidFill>
                <a:latin typeface="Barlow" panose="00000500000000000000" pitchFamily="2" charset="0"/>
              </a:rPr>
              <a:t>Harder to remove bad data in incomplete channels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06C6D4-E69E-4141-A5B6-B5EB96922AC4}"/>
              </a:ext>
            </a:extLst>
          </p:cNvPr>
          <p:cNvSpPr txBox="1">
            <a:spLocks/>
          </p:cNvSpPr>
          <p:nvPr/>
        </p:nvSpPr>
        <p:spPr>
          <a:xfrm>
            <a:off x="0" y="1469088"/>
            <a:ext cx="4199467" cy="3277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000"/>
              <a:t>”Incomplete Channel”</a:t>
            </a:r>
          </a:p>
          <a:p>
            <a:r>
              <a:rPr lang="en-US" sz="3000"/>
              <a:t>Only getting 1/2 of the ions, so can’t find momentum conservation</a:t>
            </a:r>
          </a:p>
          <a:p>
            <a:pPr lvl="1"/>
            <a:r>
              <a:rPr lang="en-US" sz="3000" b="1">
                <a:solidFill>
                  <a:schemeClr val="accent2"/>
                </a:solidFill>
              </a:rPr>
              <a:t>No clear coincidence line</a:t>
            </a:r>
            <a:endParaRPr lang="en-US" sz="3000" b="1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FE899-693F-4CCA-87EE-81B1CA0A524F}"/>
              </a:ext>
            </a:extLst>
          </p:cNvPr>
          <p:cNvSpPr txBox="1"/>
          <p:nvPr/>
        </p:nvSpPr>
        <p:spPr>
          <a:xfrm>
            <a:off x="8869566" y="4743390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Barlow" panose="000005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825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4"/>
    </mc:Choice>
    <mc:Fallback xmlns="">
      <p:transition spd="slow" advTm="621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heme/theme1.xml><?xml version="1.0" encoding="utf-8"?>
<a:theme xmlns:a="http://schemas.openxmlformats.org/drawingml/2006/main" name="Conclusions and Recommendations: A Summary of Key Findings for College by Slidesgo">
  <a:themeElements>
    <a:clrScheme name="Simple Light">
      <a:dk1>
        <a:srgbClr val="FFFFFF"/>
      </a:dk1>
      <a:lt1>
        <a:srgbClr val="211F34"/>
      </a:lt1>
      <a:dk2>
        <a:srgbClr val="818FF9"/>
      </a:dk2>
      <a:lt2>
        <a:srgbClr val="FFDE6F"/>
      </a:lt2>
      <a:accent1>
        <a:srgbClr val="5C6ACF"/>
      </a:accent1>
      <a:accent2>
        <a:srgbClr val="F3B0F3"/>
      </a:accent2>
      <a:accent3>
        <a:srgbClr val="2E2D42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4712</TotalTime>
  <Words>1640</Words>
  <Application>Microsoft Office PowerPoint</Application>
  <PresentationFormat>On-screen Show (16:9)</PresentationFormat>
  <Paragraphs>311</Paragraphs>
  <Slides>46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Arial</vt:lpstr>
      <vt:lpstr>Barlow Medium</vt:lpstr>
      <vt:lpstr>wf_segoe-ui_normal</vt:lpstr>
      <vt:lpstr>Roboto</vt:lpstr>
      <vt:lpstr>Epilogue</vt:lpstr>
      <vt:lpstr>Nunito Light</vt:lpstr>
      <vt:lpstr>Garamond</vt:lpstr>
      <vt:lpstr>Arial Black</vt:lpstr>
      <vt:lpstr>PT Sans</vt:lpstr>
      <vt:lpstr>Snap ITC</vt:lpstr>
      <vt:lpstr>Barlow Light</vt:lpstr>
      <vt:lpstr>Barlow</vt:lpstr>
      <vt:lpstr>Old English Text MT</vt:lpstr>
      <vt:lpstr>Conclusions and Recommendations: A Summary of Key Findings for College by Slidesgo</vt:lpstr>
      <vt:lpstr>Cleaning coulomb explosion data via random coincidence subtraction</vt:lpstr>
      <vt:lpstr>PowerPoint Presentation</vt:lpstr>
      <vt:lpstr>Pitzer, M., Fehre, K., Kunitski, M., Jahnke, T., Schmidt, L., Schmidt-Böcking, H., Dörner, R., Schöffler, M. Coulomb Explosion Imaging as a Tool to Distinguish Between Stereoisomers. J. Vis. Exp. (126), e56062, doi:10.3791/56062 (2017).  </vt:lpstr>
      <vt:lpstr>PowerPoint Presentation</vt:lpstr>
      <vt:lpstr>3-fold Coincidence for SO₂ → S+ O+ O+ </vt:lpstr>
      <vt:lpstr>3-fold Coincidence for SO₂ → S+ O+ O+ </vt:lpstr>
      <vt:lpstr>Isoxazole C3H3NO Larger Molecule</vt:lpstr>
      <vt:lpstr>4-fold Coincidence Plot for Isoxazole  H+ C+ N+ O+ Channel</vt:lpstr>
      <vt:lpstr>4-fold Coincidence for Isoxazole  H+ C+ N+ O+ channel</vt:lpstr>
      <vt:lpstr>Incomplete Channels are less clean</vt:lpstr>
      <vt:lpstr>Newton Plot for Isoxazole C3H3NO H+ C+ N+ O+ Channel</vt:lpstr>
      <vt:lpstr>Motivation</vt:lpstr>
      <vt:lpstr>Motivation</vt:lpstr>
      <vt:lpstr>Motivation</vt:lpstr>
      <vt:lpstr>Remove “bad data” by identifying its components.</vt:lpstr>
      <vt:lpstr>Modeling the Bad/Random Data Points</vt:lpstr>
      <vt:lpstr>How many ways could this infiltrate our data?</vt:lpstr>
      <vt:lpstr>How many ways can “Bad Data” be permutated among the four measured ions?</vt:lpstr>
      <vt:lpstr>Modeling by Coincidence Shifting</vt:lpstr>
      <vt:lpstr>Modeling by Coincidence Shifting</vt:lpstr>
      <vt:lpstr>Modeling by Coincidence Shifting</vt:lpstr>
      <vt:lpstr>Include all permutations of invalid events -&gt; Model is complete!</vt:lpstr>
      <vt:lpstr>PowerPoint Presentation</vt:lpstr>
      <vt:lpstr>PowerPoint Presentation</vt:lpstr>
      <vt:lpstr>PowerPoint Presentation</vt:lpstr>
      <vt:lpstr>PowerPoint Presentation</vt:lpstr>
      <vt:lpstr>Future outlook</vt:lpstr>
      <vt:lpstr>Acknowledgements</vt:lpstr>
      <vt:lpstr>PowerPoint Presentation</vt:lpstr>
      <vt:lpstr>PowerPoint Presentation</vt:lpstr>
      <vt:lpstr>PowerPoint Presentation</vt:lpstr>
      <vt:lpstr>PowerPoint Presentation</vt:lpstr>
      <vt:lpstr>Corrected KER</vt:lpstr>
      <vt:lpstr>Corrected Psum</vt:lpstr>
      <vt:lpstr>PowerPoint Presentation</vt:lpstr>
      <vt:lpstr>PowerPoint Presentation</vt:lpstr>
      <vt:lpstr>Corrected Gated 4-Fold Coincidence</vt:lpstr>
      <vt:lpstr>Projections in region where we want the peak to trough ratio</vt:lpstr>
      <vt:lpstr>Normalized Py projection in region where we want the peak to trough ratio</vt:lpstr>
      <vt:lpstr>PowerPoint Presentation</vt:lpstr>
      <vt:lpstr>PowerPoint Presentation</vt:lpstr>
      <vt:lpstr>PowerPoint Presentation</vt:lpstr>
      <vt:lpstr>Scalar Change for Reduced Negatives</vt:lpstr>
      <vt:lpstr>TOF Gating</vt:lpstr>
      <vt:lpstr>X and Y – TOF  Gating</vt:lpstr>
      <vt:lpstr>Hydrogen isn’t plotted, so don’t adjust 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8/10: Progress City   Cleaning coulomb explosion data via coincidence randomization</dc:title>
  <cp:lastModifiedBy>Mason Clark</cp:lastModifiedBy>
  <cp:revision>121</cp:revision>
  <dcterms:modified xsi:type="dcterms:W3CDTF">2023-08-03T19:38:29Z</dcterms:modified>
</cp:coreProperties>
</file>