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Proxima Nova"/>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roximaNova-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ProximaNova-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ProximaNova-bold.fntdata"/><Relationship Id="rId6" Type="http://schemas.openxmlformats.org/officeDocument/2006/relationships/slide" Target="slides/slide1.xml"/><Relationship Id="rId18" Type="http://schemas.openxmlformats.org/officeDocument/2006/relationships/font" Target="fonts/ProximaNova-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ciences.ucf.edu/physics/ultrafast/high-harmonic-generation/"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ciences.ucf.edu/physics/ultrafast/high-harmonic-generation/"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58df77aa75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58df77aa7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52a9551035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52a9551035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52a9551035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52a9551035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52a9551035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52a9551035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2"/>
              </a:rPr>
              <a:t>https://sciences.ucf.edu/physics/ultrafast/high-harmonic-generation/</a:t>
            </a:r>
            <a:endParaRPr/>
          </a:p>
          <a:p>
            <a:pPr indent="0" lvl="0" marL="0" rtl="0" algn="l">
              <a:spcBef>
                <a:spcPts val="0"/>
              </a:spcBef>
              <a:spcAft>
                <a:spcPts val="0"/>
              </a:spcAft>
              <a:buNone/>
            </a:pPr>
            <a:r>
              <a:rPr lang="en"/>
              <a:t>https://iramis.cea.fr/LIDYL/en/Phocea/Vie_des_labos/Ast/ast_visu.php?id_ast=2881</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8d73f7b297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8d73f7b29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2"/>
              </a:rPr>
              <a:t>https://sciences.ucf.edu/physics/ultrafast/high-harmonic-generation/</a:t>
            </a:r>
            <a:endParaRPr/>
          </a:p>
          <a:p>
            <a:pPr indent="0" lvl="0" marL="0" rtl="0" algn="l">
              <a:spcBef>
                <a:spcPts val="0"/>
              </a:spcBef>
              <a:spcAft>
                <a:spcPts val="0"/>
              </a:spcAft>
              <a:buNone/>
            </a:pPr>
            <a:r>
              <a:rPr lang="en"/>
              <a:t>https://iramis.cea.fr/LIDYL/en/Phocea/Vie_des_labos/Ast/ast_visu.php?id_ast=2881</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8d73f7b297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8d73f7b297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1x10^16 times more powerful than the sun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52a955103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52a955103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58df77aa75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58df77aa75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Perturbation theory does not work at high intensities, which is where SDI is, so need correction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8d73f7b297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8d73f7b297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W0: a=9 and Ip=0.579</a:t>
            </a:r>
            <a:endParaRPr/>
          </a:p>
          <a:p>
            <a:pPr indent="0" lvl="0" marL="0" rtl="0" algn="l">
              <a:spcBef>
                <a:spcPts val="0"/>
              </a:spcBef>
              <a:spcAft>
                <a:spcPts val="0"/>
              </a:spcAft>
              <a:buNone/>
            </a:pPr>
            <a:r>
              <a:rPr lang="en"/>
              <a:t>W1: a=8 and Ip=1.016</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52a9551035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52a9551035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Intensity = 7x10^14 W/cm^2</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5c37062ad6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5c37062ad6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1" name="Google Shape;11;p2"/>
          <p:cNvSpPr txBox="1"/>
          <p:nvPr>
            <p:ph type="ctrTitle"/>
          </p:nvPr>
        </p:nvSpPr>
        <p:spPr>
          <a:xfrm>
            <a:off x="510450" y="1257300"/>
            <a:ext cx="8123100" cy="15885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2" name="Google Shape;12;p2"/>
          <p:cNvSpPr txBox="1"/>
          <p:nvPr>
            <p:ph idx="1" type="subTitle"/>
          </p:nvPr>
        </p:nvSpPr>
        <p:spPr>
          <a:xfrm>
            <a:off x="510450" y="3182313"/>
            <a:ext cx="8123100" cy="630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071300"/>
            <a:ext cx="8520600" cy="901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6" name="Google Shape;16;p3"/>
          <p:cNvSpPr txBox="1"/>
          <p:nvPr>
            <p:ph type="title"/>
          </p:nvPr>
        </p:nvSpPr>
        <p:spPr>
          <a:xfrm>
            <a:off x="510450" y="2057400"/>
            <a:ext cx="8123100" cy="77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7975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41" name="Google Shape;41;p9"/>
          <p:cNvSpPr txBox="1"/>
          <p:nvPr>
            <p:ph type="title"/>
          </p:nvPr>
        </p:nvSpPr>
        <p:spPr>
          <a:xfrm>
            <a:off x="265500" y="1205825"/>
            <a:ext cx="4045200" cy="1509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68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None/>
              <a:defRPr sz="2100"/>
            </a:lvl1pPr>
          </a:lstStyle>
          <a:p/>
        </p:txBody>
      </p:sp>
      <p:sp>
        <p:nvSpPr>
          <p:cNvPr id="47" name="Google Shape;47;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pearmin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1.png"/><Relationship Id="rId6"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0.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9.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0450" y="1257300"/>
            <a:ext cx="8123100" cy="15885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Sequential Double Ionization </a:t>
            </a:r>
            <a:endParaRPr/>
          </a:p>
          <a:p>
            <a:pPr indent="0" lvl="0" marL="0" rtl="0" algn="l">
              <a:spcBef>
                <a:spcPts val="0"/>
              </a:spcBef>
              <a:spcAft>
                <a:spcPts val="0"/>
              </a:spcAft>
              <a:buNone/>
            </a:pPr>
            <a:r>
              <a:rPr lang="en"/>
              <a:t>of Ar to Ar2+ Over Intense Laser Field Pulses </a:t>
            </a:r>
            <a:endParaRPr/>
          </a:p>
        </p:txBody>
      </p:sp>
      <p:sp>
        <p:nvSpPr>
          <p:cNvPr id="60" name="Google Shape;60;p13"/>
          <p:cNvSpPr txBox="1"/>
          <p:nvPr>
            <p:ph idx="1" type="subTitle"/>
          </p:nvPr>
        </p:nvSpPr>
        <p:spPr>
          <a:xfrm>
            <a:off x="510450" y="3182334"/>
            <a:ext cx="8123100" cy="11082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solidFill>
                  <a:schemeClr val="accent4"/>
                </a:solidFill>
              </a:rPr>
              <a:t>Kansas State REU 2023; Professor C.D. Lin and Dr. Isaac Yuen</a:t>
            </a:r>
            <a:endParaRPr>
              <a:solidFill>
                <a:schemeClr val="accent4"/>
              </a:solidFill>
            </a:endParaRPr>
          </a:p>
          <a:p>
            <a:pPr indent="0" lvl="0" marL="0" rtl="0" algn="l">
              <a:spcBef>
                <a:spcPts val="0"/>
              </a:spcBef>
              <a:spcAft>
                <a:spcPts val="0"/>
              </a:spcAft>
              <a:buNone/>
            </a:pPr>
            <a:r>
              <a:rPr lang="en">
                <a:solidFill>
                  <a:schemeClr val="lt2"/>
                </a:solidFill>
              </a:rPr>
              <a:t>Kathryn Chain</a:t>
            </a:r>
            <a:endParaRPr>
              <a:solidFill>
                <a:schemeClr val="lt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51" name="Shape 151"/>
        <p:cNvGrpSpPr/>
        <p:nvPr/>
      </p:nvGrpSpPr>
      <p:grpSpPr>
        <a:xfrm>
          <a:off x="0" y="0"/>
          <a:ext cx="0" cy="0"/>
          <a:chOff x="0" y="0"/>
          <a:chExt cx="0" cy="0"/>
        </a:xfrm>
      </p:grpSpPr>
      <p:sp>
        <p:nvSpPr>
          <p:cNvPr id="152" name="Google Shape;152;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accent4"/>
                </a:solidFill>
              </a:rPr>
              <a:t>Step 3</a:t>
            </a:r>
            <a:endParaRPr>
              <a:solidFill>
                <a:schemeClr val="accent4"/>
              </a:solidFill>
            </a:endParaRPr>
          </a:p>
        </p:txBody>
      </p:sp>
      <p:sp>
        <p:nvSpPr>
          <p:cNvPr id="153" name="Google Shape;153;p22"/>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10</a:t>
            </a:r>
            <a:endParaRPr sz="1800">
              <a:solidFill>
                <a:schemeClr val="lt2"/>
              </a:solidFill>
              <a:latin typeface="Proxima Nova"/>
              <a:ea typeface="Proxima Nova"/>
              <a:cs typeface="Proxima Nova"/>
              <a:sym typeface="Proxima Nova"/>
            </a:endParaRPr>
          </a:p>
        </p:txBody>
      </p:sp>
      <p:sp>
        <p:nvSpPr>
          <p:cNvPr id="154" name="Google Shape;154;p22"/>
          <p:cNvSpPr txBox="1"/>
          <p:nvPr/>
        </p:nvSpPr>
        <p:spPr>
          <a:xfrm>
            <a:off x="379800" y="4526825"/>
            <a:ext cx="8384400" cy="5349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000">
                <a:solidFill>
                  <a:schemeClr val="accent4"/>
                </a:solidFill>
                <a:latin typeface="Proxima Nova"/>
                <a:ea typeface="Proxima Nova"/>
                <a:cs typeface="Proxima Nova"/>
                <a:sym typeface="Proxima Nova"/>
              </a:rPr>
              <a:t>Kubel, M. et al. </a:t>
            </a:r>
            <a:r>
              <a:rPr b="1" lang="en" sz="1000">
                <a:solidFill>
                  <a:schemeClr val="accent4"/>
                </a:solidFill>
                <a:latin typeface="Proxima Nova"/>
                <a:ea typeface="Proxima Nova"/>
                <a:cs typeface="Proxima Nova"/>
                <a:sym typeface="Proxima Nova"/>
              </a:rPr>
              <a:t>Physical Review A</a:t>
            </a:r>
            <a:r>
              <a:rPr lang="en" sz="1000">
                <a:solidFill>
                  <a:schemeClr val="accent4"/>
                </a:solidFill>
                <a:latin typeface="Proxima Nova"/>
                <a:ea typeface="Proxima Nova"/>
                <a:cs typeface="Proxima Nova"/>
                <a:sym typeface="Proxima Nova"/>
              </a:rPr>
              <a:t> 053422-2 (2016)</a:t>
            </a:r>
            <a:endParaRPr sz="1000">
              <a:solidFill>
                <a:schemeClr val="accent4"/>
              </a:solidFill>
              <a:latin typeface="Proxima Nova"/>
              <a:ea typeface="Proxima Nova"/>
              <a:cs typeface="Proxima Nova"/>
              <a:sym typeface="Proxima Nova"/>
            </a:endParaRPr>
          </a:p>
          <a:p>
            <a:pPr indent="0" lvl="0" marL="0" rtl="0" algn="l">
              <a:spcBef>
                <a:spcPts val="1200"/>
              </a:spcBef>
              <a:spcAft>
                <a:spcPts val="0"/>
              </a:spcAft>
              <a:buNone/>
            </a:pPr>
            <a:r>
              <a:t/>
            </a:r>
            <a:endParaRPr>
              <a:latin typeface="Proxima Nova"/>
              <a:ea typeface="Proxima Nova"/>
              <a:cs typeface="Proxima Nova"/>
              <a:sym typeface="Proxima Nova"/>
            </a:endParaRPr>
          </a:p>
        </p:txBody>
      </p:sp>
      <p:pic>
        <p:nvPicPr>
          <p:cNvPr id="155" name="Google Shape;155;p22"/>
          <p:cNvPicPr preferRelativeResize="0"/>
          <p:nvPr/>
        </p:nvPicPr>
        <p:blipFill>
          <a:blip r:embed="rId3">
            <a:alphaModFix/>
          </a:blip>
          <a:stretch>
            <a:fillRect/>
          </a:stretch>
        </p:blipFill>
        <p:spPr>
          <a:xfrm>
            <a:off x="3600538" y="681538"/>
            <a:ext cx="5040574" cy="3780425"/>
          </a:xfrm>
          <a:prstGeom prst="rect">
            <a:avLst/>
          </a:prstGeom>
          <a:noFill/>
          <a:ln>
            <a:noFill/>
          </a:ln>
        </p:spPr>
      </p:pic>
      <p:sp>
        <p:nvSpPr>
          <p:cNvPr id="156" name="Google Shape;156;p22"/>
          <p:cNvSpPr txBox="1"/>
          <p:nvPr/>
        </p:nvSpPr>
        <p:spPr>
          <a:xfrm>
            <a:off x="318275" y="1064975"/>
            <a:ext cx="3145800" cy="3417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lt2"/>
                </a:solidFill>
                <a:latin typeface="Proxima Nova"/>
                <a:ea typeface="Proxima Nova"/>
                <a:cs typeface="Proxima Nova"/>
                <a:sym typeface="Proxima Nova"/>
              </a:rPr>
              <a:t>What happens as we increase the intensity?</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t/>
            </a:r>
            <a:endParaRPr sz="1800">
              <a:solidFill>
                <a:schemeClr val="lt2"/>
              </a:solidFill>
              <a:latin typeface="Proxima Nova"/>
              <a:ea typeface="Proxima Nova"/>
              <a:cs typeface="Proxima Nova"/>
              <a:sym typeface="Proxima Nova"/>
            </a:endParaRPr>
          </a:p>
          <a:p>
            <a:pPr indent="0" lvl="0" marL="0" rtl="0" algn="l">
              <a:spcBef>
                <a:spcPts val="1200"/>
              </a:spcBef>
              <a:spcAft>
                <a:spcPts val="0"/>
              </a:spcAft>
              <a:buNone/>
            </a:pPr>
            <a:r>
              <a:t/>
            </a:r>
            <a:endParaRPr>
              <a:solidFill>
                <a:schemeClr val="lt2"/>
              </a:solidFill>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1000"/>
                                        <p:tgtEl>
                                          <p:spTgt spid="1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60" name="Shape 160"/>
        <p:cNvGrpSpPr/>
        <p:nvPr/>
      </p:nvGrpSpPr>
      <p:grpSpPr>
        <a:xfrm>
          <a:off x="0" y="0"/>
          <a:ext cx="0" cy="0"/>
          <a:chOff x="0" y="0"/>
          <a:chExt cx="0" cy="0"/>
        </a:xfrm>
      </p:grpSpPr>
      <p:pic>
        <p:nvPicPr>
          <p:cNvPr id="161" name="Google Shape;161;p23"/>
          <p:cNvPicPr preferRelativeResize="0"/>
          <p:nvPr/>
        </p:nvPicPr>
        <p:blipFill>
          <a:blip r:embed="rId3">
            <a:alphaModFix/>
          </a:blip>
          <a:stretch>
            <a:fillRect/>
          </a:stretch>
        </p:blipFill>
        <p:spPr>
          <a:xfrm>
            <a:off x="5450675" y="209375"/>
            <a:ext cx="3292275" cy="4724750"/>
          </a:xfrm>
          <a:prstGeom prst="rect">
            <a:avLst/>
          </a:prstGeom>
          <a:noFill/>
          <a:ln>
            <a:noFill/>
          </a:ln>
        </p:spPr>
      </p:pic>
      <p:sp>
        <p:nvSpPr>
          <p:cNvPr id="162" name="Google Shape;162;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accent4"/>
                </a:solidFill>
              </a:rPr>
              <a:t>Finish Line</a:t>
            </a:r>
            <a:endParaRPr>
              <a:solidFill>
                <a:schemeClr val="accent4"/>
              </a:solidFill>
            </a:endParaRPr>
          </a:p>
        </p:txBody>
      </p:sp>
      <p:sp>
        <p:nvSpPr>
          <p:cNvPr id="163" name="Google Shape;163;p23"/>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11</a:t>
            </a:r>
            <a:endParaRPr sz="1800">
              <a:solidFill>
                <a:schemeClr val="lt2"/>
              </a:solidFill>
              <a:latin typeface="Proxima Nova"/>
              <a:ea typeface="Proxima Nova"/>
              <a:cs typeface="Proxima Nova"/>
              <a:sym typeface="Proxima Nova"/>
            </a:endParaRPr>
          </a:p>
        </p:txBody>
      </p:sp>
      <p:sp>
        <p:nvSpPr>
          <p:cNvPr id="164" name="Google Shape;164;p23"/>
          <p:cNvSpPr txBox="1"/>
          <p:nvPr/>
        </p:nvSpPr>
        <p:spPr>
          <a:xfrm>
            <a:off x="311700" y="1200300"/>
            <a:ext cx="3398700" cy="91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Goal: </a:t>
            </a:r>
            <a:r>
              <a:rPr lang="en" sz="1800">
                <a:solidFill>
                  <a:schemeClr val="lt2"/>
                </a:solidFill>
                <a:latin typeface="Proxima Nova"/>
                <a:ea typeface="Proxima Nova"/>
                <a:cs typeface="Proxima Nova"/>
                <a:sym typeface="Proxima Nova"/>
              </a:rPr>
              <a:t>Determine probability of ionization given laser pulse parameters</a:t>
            </a:r>
            <a:endParaRPr sz="1800">
              <a:solidFill>
                <a:schemeClr val="lt2"/>
              </a:solidFill>
              <a:latin typeface="Proxima Nova"/>
              <a:ea typeface="Proxima Nova"/>
              <a:cs typeface="Proxima Nova"/>
              <a:sym typeface="Proxima Nova"/>
            </a:endParaRPr>
          </a:p>
          <a:p>
            <a:pPr indent="0" lvl="0" marL="0" rtl="0" algn="l">
              <a:spcBef>
                <a:spcPts val="0"/>
              </a:spcBef>
              <a:spcAft>
                <a:spcPts val="0"/>
              </a:spcAft>
              <a:buNone/>
            </a:pPr>
            <a:r>
              <a:t/>
            </a:r>
            <a:endParaRPr>
              <a:latin typeface="Proxima Nova"/>
              <a:ea typeface="Proxima Nova"/>
              <a:cs typeface="Proxima Nova"/>
              <a:sym typeface="Proxima Nova"/>
            </a:endParaRPr>
          </a:p>
        </p:txBody>
      </p:sp>
      <p:sp>
        <p:nvSpPr>
          <p:cNvPr id="165" name="Google Shape;165;p23"/>
          <p:cNvSpPr txBox="1"/>
          <p:nvPr/>
        </p:nvSpPr>
        <p:spPr>
          <a:xfrm>
            <a:off x="311700" y="2517800"/>
            <a:ext cx="3398700" cy="148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Future Work: </a:t>
            </a:r>
            <a:endParaRPr sz="1800">
              <a:solidFill>
                <a:schemeClr val="lt2"/>
              </a:solidFill>
              <a:latin typeface="Proxima Nova"/>
              <a:ea typeface="Proxima Nova"/>
              <a:cs typeface="Proxima Nova"/>
              <a:sym typeface="Proxima Nova"/>
            </a:endParaRPr>
          </a:p>
          <a:p>
            <a:pPr indent="-342900" lvl="0" marL="457200" rtl="0" algn="l">
              <a:spcBef>
                <a:spcPts val="0"/>
              </a:spcBef>
              <a:spcAft>
                <a:spcPts val="0"/>
              </a:spcAft>
              <a:buClr>
                <a:schemeClr val="lt2"/>
              </a:buClr>
              <a:buSzPts val="1800"/>
              <a:buFont typeface="Proxima Nova"/>
              <a:buChar char="-"/>
            </a:pPr>
            <a:r>
              <a:rPr lang="en" sz="1800">
                <a:solidFill>
                  <a:schemeClr val="lt2"/>
                </a:solidFill>
                <a:latin typeface="Proxima Nova"/>
                <a:ea typeface="Proxima Nova"/>
                <a:cs typeface="Proxima Nova"/>
                <a:sym typeface="Proxima Nova"/>
              </a:rPr>
              <a:t>Determine cause of error in Method 2</a:t>
            </a:r>
            <a:endParaRPr sz="1800">
              <a:solidFill>
                <a:schemeClr val="lt2"/>
              </a:solidFill>
              <a:latin typeface="Proxima Nova"/>
              <a:ea typeface="Proxima Nova"/>
              <a:cs typeface="Proxima Nova"/>
              <a:sym typeface="Proxima Nova"/>
            </a:endParaRPr>
          </a:p>
          <a:p>
            <a:pPr indent="-342900" lvl="0" marL="457200" rtl="0" algn="l">
              <a:spcBef>
                <a:spcPts val="0"/>
              </a:spcBef>
              <a:spcAft>
                <a:spcPts val="0"/>
              </a:spcAft>
              <a:buClr>
                <a:schemeClr val="lt2"/>
              </a:buClr>
              <a:buSzPts val="1800"/>
              <a:buFont typeface="Proxima Nova"/>
              <a:buChar char="-"/>
            </a:pPr>
            <a:r>
              <a:rPr lang="en" sz="1800">
                <a:solidFill>
                  <a:schemeClr val="lt2"/>
                </a:solidFill>
                <a:latin typeface="Proxima Nova"/>
                <a:ea typeface="Proxima Nova"/>
                <a:cs typeface="Proxima Nova"/>
                <a:sym typeface="Proxima Nova"/>
              </a:rPr>
              <a:t>Test other parameters</a:t>
            </a:r>
            <a:endParaRPr sz="1800">
              <a:solidFill>
                <a:schemeClr val="lt2"/>
              </a:solidFill>
              <a:latin typeface="Proxima Nova"/>
              <a:ea typeface="Proxima Nova"/>
              <a:cs typeface="Proxima Nova"/>
              <a:sym typeface="Proxima Nova"/>
            </a:endParaRPr>
          </a:p>
          <a:p>
            <a:pPr indent="-342900" lvl="0" marL="457200" rtl="0" algn="l">
              <a:spcBef>
                <a:spcPts val="0"/>
              </a:spcBef>
              <a:spcAft>
                <a:spcPts val="0"/>
              </a:spcAft>
              <a:buClr>
                <a:schemeClr val="lt2"/>
              </a:buClr>
              <a:buSzPts val="1800"/>
              <a:buFont typeface="Proxima Nova"/>
              <a:buChar char="-"/>
            </a:pPr>
            <a:r>
              <a:rPr lang="en" sz="1800">
                <a:solidFill>
                  <a:schemeClr val="lt2"/>
                </a:solidFill>
                <a:latin typeface="Proxima Nova"/>
                <a:ea typeface="Proxima Nova"/>
                <a:cs typeface="Proxima Nova"/>
                <a:sym typeface="Proxima Nova"/>
              </a:rPr>
              <a:t>Test other elements</a:t>
            </a:r>
            <a:endParaRPr sz="1800">
              <a:solidFill>
                <a:schemeClr val="lt2"/>
              </a:solidFill>
              <a:latin typeface="Proxima Nova"/>
              <a:ea typeface="Proxima Nova"/>
              <a:cs typeface="Proxima Nova"/>
              <a:sym typeface="Proxima Nova"/>
            </a:endParaRPr>
          </a:p>
          <a:p>
            <a:pPr indent="0" lvl="0" marL="0" rtl="0" algn="l">
              <a:spcBef>
                <a:spcPts val="0"/>
              </a:spcBef>
              <a:spcAft>
                <a:spcPts val="0"/>
              </a:spcAft>
              <a:buNone/>
            </a:pPr>
            <a:r>
              <a:t/>
            </a:r>
            <a:endParaRPr>
              <a:latin typeface="Proxima Nova"/>
              <a:ea typeface="Proxima Nova"/>
              <a:cs typeface="Proxima Nova"/>
              <a:sym typeface="Proxima Nova"/>
            </a:endParaRPr>
          </a:p>
        </p:txBody>
      </p:sp>
      <p:sp>
        <p:nvSpPr>
          <p:cNvPr id="166" name="Google Shape;166;p23"/>
          <p:cNvSpPr/>
          <p:nvPr/>
        </p:nvSpPr>
        <p:spPr>
          <a:xfrm>
            <a:off x="5185650" y="105138"/>
            <a:ext cx="3822323" cy="4724754"/>
          </a:xfrm>
          <a:prstGeom prst="rect">
            <a:avLst/>
          </a:prstGeom>
        </p:spPr>
        <p:txBody>
          <a:bodyPr>
            <a:prstTxWarp prst="textPlain"/>
          </a:bodyPr>
          <a:lstStyle/>
          <a:p>
            <a:pPr lvl="0" algn="ctr"/>
            <a:r>
              <a:rPr b="0" i="0">
                <a:ln cap="flat" cmpd="sng" w="9525">
                  <a:solidFill>
                    <a:schemeClr val="dk2"/>
                  </a:solidFill>
                  <a:prstDash val="solid"/>
                  <a:round/>
                  <a:headEnd len="sm" w="sm" type="none"/>
                  <a:tailEnd len="sm" w="sm" type="none"/>
                </a:ln>
                <a:solidFill>
                  <a:schemeClr val="lt2"/>
                </a:solidFill>
                <a:latin typeface="Arial"/>
              </a:rPr>
              <a:t>I would tell you an ion joke... </a:t>
            </a:r>
            <a:br>
              <a:rPr b="0" i="0">
                <a:ln cap="flat" cmpd="sng" w="9525">
                  <a:solidFill>
                    <a:schemeClr val="dk2"/>
                  </a:solidFill>
                  <a:prstDash val="solid"/>
                  <a:round/>
                  <a:headEnd len="sm" w="sm" type="none"/>
                  <a:tailEnd len="sm" w="sm" type="none"/>
                </a:ln>
                <a:solidFill>
                  <a:schemeClr val="lt2"/>
                </a:solidFill>
                <a:latin typeface="Arial"/>
              </a:rPr>
            </a:br>
            <a:r>
              <a:rPr b="0" i="0">
                <a:ln cap="flat" cmpd="sng" w="9525">
                  <a:solidFill>
                    <a:schemeClr val="dk2"/>
                  </a:solidFill>
                  <a:prstDash val="solid"/>
                  <a:round/>
                  <a:headEnd len="sm" w="sm" type="none"/>
                  <a:tailEnd len="sm" w="sm" type="none"/>
                </a:ln>
                <a:solidFill>
                  <a:schemeClr val="lt2"/>
                </a:solidFill>
                <a:latin typeface="Arial"/>
              </a:rPr>
              <a:t/>
            </a:r>
            <a:br>
              <a:rPr b="0" i="0">
                <a:ln cap="flat" cmpd="sng" w="9525">
                  <a:solidFill>
                    <a:schemeClr val="dk2"/>
                  </a:solidFill>
                  <a:prstDash val="solid"/>
                  <a:round/>
                  <a:headEnd len="sm" w="sm" type="none"/>
                  <a:tailEnd len="sm" w="sm" type="none"/>
                </a:ln>
                <a:solidFill>
                  <a:schemeClr val="lt2"/>
                </a:solidFill>
                <a:latin typeface="Arial"/>
              </a:rPr>
            </a:br>
            <a:r>
              <a:rPr b="0" i="0">
                <a:ln cap="flat" cmpd="sng" w="9525">
                  <a:solidFill>
                    <a:schemeClr val="dk2"/>
                  </a:solidFill>
                  <a:prstDash val="solid"/>
                  <a:round/>
                  <a:headEnd len="sm" w="sm" type="none"/>
                  <a:tailEnd len="sm" w="sm" type="none"/>
                </a:ln>
                <a:solidFill>
                  <a:schemeClr val="lt2"/>
                </a:solidFill>
                <a:latin typeface="Arial"/>
              </a:rPr>
              <a:t>but all the good ones Argon.</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1000"/>
                                        <p:tgtEl>
                                          <p:spTgt spid="1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1000"/>
                                        <p:tgtEl>
                                          <p:spTgt spid="1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par>
                                <p:cTn fill="hold" nodeType="with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1000"/>
                                        <p:tgtEl>
                                          <p:spTgt spid="1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70" name="Shape 170"/>
        <p:cNvGrpSpPr/>
        <p:nvPr/>
      </p:nvGrpSpPr>
      <p:grpSpPr>
        <a:xfrm>
          <a:off x="0" y="0"/>
          <a:ext cx="0" cy="0"/>
          <a:chOff x="0" y="0"/>
          <a:chExt cx="0" cy="0"/>
        </a:xfrm>
      </p:grpSpPr>
      <p:sp>
        <p:nvSpPr>
          <p:cNvPr id="171" name="Google Shape;171;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2"/>
                </a:solidFill>
              </a:rPr>
              <a:t>Acknowledgements</a:t>
            </a:r>
            <a:endParaRPr>
              <a:solidFill>
                <a:schemeClr val="lt2"/>
              </a:solidFill>
            </a:endParaRPr>
          </a:p>
        </p:txBody>
      </p:sp>
      <p:sp>
        <p:nvSpPr>
          <p:cNvPr id="172" name="Google Shape;172;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solidFill>
                  <a:schemeClr val="accent4"/>
                </a:solidFill>
              </a:rPr>
              <a:t>Thank you to…</a:t>
            </a:r>
            <a:endParaRPr>
              <a:solidFill>
                <a:schemeClr val="accent4"/>
              </a:solidFill>
            </a:endParaRPr>
          </a:p>
          <a:p>
            <a:pPr indent="0" lvl="0" marL="0" rtl="0" algn="l">
              <a:spcBef>
                <a:spcPts val="1200"/>
              </a:spcBef>
              <a:spcAft>
                <a:spcPts val="0"/>
              </a:spcAft>
              <a:buNone/>
            </a:pPr>
            <a:r>
              <a:rPr lang="en">
                <a:solidFill>
                  <a:schemeClr val="accent4"/>
                </a:solidFill>
              </a:rPr>
              <a:t>	Kansas State University</a:t>
            </a:r>
            <a:endParaRPr>
              <a:solidFill>
                <a:schemeClr val="accent4"/>
              </a:solidFill>
            </a:endParaRPr>
          </a:p>
          <a:p>
            <a:pPr indent="0" lvl="0" marL="0" rtl="0" algn="l">
              <a:spcBef>
                <a:spcPts val="1200"/>
              </a:spcBef>
              <a:spcAft>
                <a:spcPts val="0"/>
              </a:spcAft>
              <a:buNone/>
            </a:pPr>
            <a:r>
              <a:rPr lang="en">
                <a:solidFill>
                  <a:schemeClr val="accent4"/>
                </a:solidFill>
              </a:rPr>
              <a:t>	National Science Foundation</a:t>
            </a:r>
            <a:endParaRPr>
              <a:solidFill>
                <a:schemeClr val="accent4"/>
              </a:solidFill>
            </a:endParaRPr>
          </a:p>
          <a:p>
            <a:pPr indent="0" lvl="0" marL="0" rtl="0" algn="l">
              <a:spcBef>
                <a:spcPts val="1200"/>
              </a:spcBef>
              <a:spcAft>
                <a:spcPts val="0"/>
              </a:spcAft>
              <a:buNone/>
            </a:pPr>
            <a:r>
              <a:rPr lang="en">
                <a:solidFill>
                  <a:schemeClr val="accent4"/>
                </a:solidFill>
              </a:rPr>
              <a:t>	Kim Coy, Dr. Loren Greenman, and Dr. J.T. Laverty</a:t>
            </a:r>
            <a:endParaRPr>
              <a:solidFill>
                <a:schemeClr val="accent4"/>
              </a:solidFill>
            </a:endParaRPr>
          </a:p>
          <a:p>
            <a:pPr indent="0" lvl="0" marL="0" rtl="0" algn="l">
              <a:spcBef>
                <a:spcPts val="1200"/>
              </a:spcBef>
              <a:spcAft>
                <a:spcPts val="0"/>
              </a:spcAft>
              <a:buNone/>
            </a:pPr>
            <a:r>
              <a:rPr lang="en">
                <a:solidFill>
                  <a:schemeClr val="accent4"/>
                </a:solidFill>
              </a:rPr>
              <a:t>	Chi Dong Lin and Isaac Yuen</a:t>
            </a:r>
            <a:endParaRPr>
              <a:solidFill>
                <a:schemeClr val="accent4"/>
              </a:solidFill>
            </a:endParaRPr>
          </a:p>
          <a:p>
            <a:pPr indent="0" lvl="0" marL="0" rtl="0" algn="l">
              <a:spcBef>
                <a:spcPts val="1200"/>
              </a:spcBef>
              <a:spcAft>
                <a:spcPts val="0"/>
              </a:spcAft>
              <a:buNone/>
            </a:pPr>
            <a:r>
              <a:t/>
            </a:r>
            <a:endParaRPr>
              <a:solidFill>
                <a:schemeClr val="accent4"/>
              </a:solidFill>
            </a:endParaRPr>
          </a:p>
          <a:p>
            <a:pPr indent="0" lvl="0" marL="0" rtl="0" algn="l">
              <a:spcBef>
                <a:spcPts val="1200"/>
              </a:spcBef>
              <a:spcAft>
                <a:spcPts val="1200"/>
              </a:spcAft>
              <a:buNone/>
            </a:pPr>
            <a:r>
              <a:rPr lang="en">
                <a:solidFill>
                  <a:schemeClr val="accent4"/>
                </a:solidFill>
              </a:rPr>
              <a:t>This material is based upon work </a:t>
            </a:r>
            <a:r>
              <a:rPr lang="en">
                <a:solidFill>
                  <a:schemeClr val="accent4"/>
                </a:solidFill>
              </a:rPr>
              <a:t>supported by the National Science Foundation under Grant #2244539 for support of the Kansas State University REU program. Any opinions, findings, and conclusions or recommendations expressed in this material are those of the author(s) and do not necessarily reflect the views of the National Science Foundation. </a:t>
            </a:r>
            <a:endParaRPr>
              <a:solidFill>
                <a:schemeClr val="accent4"/>
              </a:solidFill>
            </a:endParaRPr>
          </a:p>
        </p:txBody>
      </p:sp>
      <p:sp>
        <p:nvSpPr>
          <p:cNvPr id="173" name="Google Shape;173;p24"/>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12</a:t>
            </a:r>
            <a:endParaRPr sz="1800">
              <a:solidFill>
                <a:schemeClr val="lt2"/>
              </a:solidFill>
              <a:latin typeface="Proxima Nova"/>
              <a:ea typeface="Proxima Nova"/>
              <a:cs typeface="Proxima Nova"/>
              <a:sym typeface="Proxima Nov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64" name="Shape 64"/>
        <p:cNvGrpSpPr/>
        <p:nvPr/>
      </p:nvGrpSpPr>
      <p:grpSpPr>
        <a:xfrm>
          <a:off x="0" y="0"/>
          <a:ext cx="0" cy="0"/>
          <a:chOff x="0" y="0"/>
          <a:chExt cx="0" cy="0"/>
        </a:xfrm>
      </p:grpSpPr>
      <p:sp>
        <p:nvSpPr>
          <p:cNvPr id="65" name="Google Shape;65;p14"/>
          <p:cNvSpPr txBox="1"/>
          <p:nvPr>
            <p:ph type="title"/>
          </p:nvPr>
        </p:nvSpPr>
        <p:spPr>
          <a:xfrm>
            <a:off x="311700" y="3007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2"/>
                </a:solidFill>
              </a:rPr>
              <a:t>Three Step Model</a:t>
            </a:r>
            <a:endParaRPr>
              <a:solidFill>
                <a:schemeClr val="lt2"/>
              </a:solidFill>
            </a:endParaRPr>
          </a:p>
        </p:txBody>
      </p:sp>
      <p:pic>
        <p:nvPicPr>
          <p:cNvPr id="66" name="Google Shape;66;p14"/>
          <p:cNvPicPr preferRelativeResize="0"/>
          <p:nvPr/>
        </p:nvPicPr>
        <p:blipFill rotWithShape="1">
          <a:blip r:embed="rId3">
            <a:alphaModFix/>
          </a:blip>
          <a:srcRect b="0" l="0" r="0" t="18354"/>
          <a:stretch/>
        </p:blipFill>
        <p:spPr>
          <a:xfrm>
            <a:off x="721675" y="1146375"/>
            <a:ext cx="8110625" cy="3594750"/>
          </a:xfrm>
          <a:prstGeom prst="rect">
            <a:avLst/>
          </a:prstGeom>
          <a:noFill/>
          <a:ln>
            <a:noFill/>
          </a:ln>
        </p:spPr>
      </p:pic>
      <p:sp>
        <p:nvSpPr>
          <p:cNvPr id="67" name="Google Shape;67;p14"/>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2</a:t>
            </a:r>
            <a:endParaRPr sz="1800">
              <a:solidFill>
                <a:schemeClr val="lt2"/>
              </a:solidFill>
              <a:latin typeface="Proxima Nova"/>
              <a:ea typeface="Proxima Nova"/>
              <a:cs typeface="Proxima Nova"/>
              <a:sym typeface="Proxima Nova"/>
            </a:endParaRPr>
          </a:p>
        </p:txBody>
      </p:sp>
      <p:sp>
        <p:nvSpPr>
          <p:cNvPr id="68" name="Google Shape;68;p14"/>
          <p:cNvSpPr/>
          <p:nvPr/>
        </p:nvSpPr>
        <p:spPr>
          <a:xfrm>
            <a:off x="3946075" y="2524125"/>
            <a:ext cx="1986600" cy="1973100"/>
          </a:xfrm>
          <a:prstGeom prst="mathMultiply">
            <a:avLst>
              <a:gd fmla="val 23520" name="adj1"/>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p:nvPr/>
        </p:nvSpPr>
        <p:spPr>
          <a:xfrm>
            <a:off x="6561425" y="2571750"/>
            <a:ext cx="1986600" cy="1973100"/>
          </a:xfrm>
          <a:prstGeom prst="mathMultiply">
            <a:avLst>
              <a:gd fmla="val 23520" name="adj1"/>
            </a:avLst>
          </a:prstGeom>
          <a:solidFill>
            <a:schemeClr val="accent5"/>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
                                        </p:tgtEl>
                                        <p:attrNameLst>
                                          <p:attrName>style.visibility</p:attrName>
                                        </p:attrNameLst>
                                      </p:cBhvr>
                                      <p:to>
                                        <p:strVal val="visible"/>
                                      </p:to>
                                    </p:set>
                                    <p:animEffect filter="fade" transition="in">
                                      <p:cBhvr>
                                        <p:cTn dur="1000"/>
                                        <p:tgtEl>
                                          <p:spTgt spid="68"/>
                                        </p:tgtEl>
                                      </p:cBhvr>
                                    </p:animEffect>
                                  </p:childTnLst>
                                </p:cTn>
                              </p:par>
                              <p:par>
                                <p:cTn fill="hold" nodeType="withEffect" presetClass="entr" presetID="10" presetSubtype="0">
                                  <p:stCondLst>
                                    <p:cond delay="0"/>
                                  </p:stCondLst>
                                  <p:childTnLst>
                                    <p:set>
                                      <p:cBhvr>
                                        <p:cTn dur="1" fill="hold">
                                          <p:stCondLst>
                                            <p:cond delay="0"/>
                                          </p:stCondLst>
                                        </p:cTn>
                                        <p:tgtEl>
                                          <p:spTgt spid="69"/>
                                        </p:tgtEl>
                                        <p:attrNameLst>
                                          <p:attrName>style.visibility</p:attrName>
                                        </p:attrNameLst>
                                      </p:cBhvr>
                                      <p:to>
                                        <p:strVal val="visible"/>
                                      </p:to>
                                    </p:set>
                                    <p:animEffect filter="fade" transition="in">
                                      <p:cBhvr>
                                        <p:cTn dur="1000"/>
                                        <p:tgtEl>
                                          <p:spTgt spid="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3" name="Shape 73"/>
        <p:cNvGrpSpPr/>
        <p:nvPr/>
      </p:nvGrpSpPr>
      <p:grpSpPr>
        <a:xfrm>
          <a:off x="0" y="0"/>
          <a:ext cx="0" cy="0"/>
          <a:chOff x="0" y="0"/>
          <a:chExt cx="0" cy="0"/>
        </a:xfrm>
      </p:grpSpPr>
      <p:sp>
        <p:nvSpPr>
          <p:cNvPr id="74" name="Google Shape;74;p15"/>
          <p:cNvSpPr txBox="1"/>
          <p:nvPr>
            <p:ph type="title"/>
          </p:nvPr>
        </p:nvSpPr>
        <p:spPr>
          <a:xfrm>
            <a:off x="311700" y="3007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2"/>
                </a:solidFill>
              </a:rPr>
              <a:t>Sequential Double Ionization</a:t>
            </a:r>
            <a:endParaRPr>
              <a:solidFill>
                <a:schemeClr val="lt2"/>
              </a:solidFill>
            </a:endParaRPr>
          </a:p>
        </p:txBody>
      </p:sp>
      <p:pic>
        <p:nvPicPr>
          <p:cNvPr id="75" name="Google Shape;75;p15"/>
          <p:cNvPicPr preferRelativeResize="0"/>
          <p:nvPr/>
        </p:nvPicPr>
        <p:blipFill rotWithShape="1">
          <a:blip r:embed="rId3">
            <a:alphaModFix/>
          </a:blip>
          <a:srcRect b="0" l="0" r="62125" t="18354"/>
          <a:stretch/>
        </p:blipFill>
        <p:spPr>
          <a:xfrm>
            <a:off x="1358650" y="1111000"/>
            <a:ext cx="3071800" cy="3594750"/>
          </a:xfrm>
          <a:prstGeom prst="rect">
            <a:avLst/>
          </a:prstGeom>
          <a:noFill/>
          <a:ln>
            <a:noFill/>
          </a:ln>
        </p:spPr>
      </p:pic>
      <p:sp>
        <p:nvSpPr>
          <p:cNvPr id="76" name="Google Shape;76;p15"/>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3</a:t>
            </a:r>
            <a:endParaRPr sz="1800">
              <a:solidFill>
                <a:schemeClr val="lt2"/>
              </a:solidFill>
              <a:latin typeface="Proxima Nova"/>
              <a:ea typeface="Proxima Nova"/>
              <a:cs typeface="Proxima Nova"/>
              <a:sym typeface="Proxima Nova"/>
            </a:endParaRPr>
          </a:p>
        </p:txBody>
      </p:sp>
      <p:pic>
        <p:nvPicPr>
          <p:cNvPr id="77" name="Google Shape;77;p15"/>
          <p:cNvPicPr preferRelativeResize="0"/>
          <p:nvPr/>
        </p:nvPicPr>
        <p:blipFill rotWithShape="1">
          <a:blip r:embed="rId3">
            <a:alphaModFix/>
          </a:blip>
          <a:srcRect b="0" l="0" r="62125" t="18354"/>
          <a:stretch/>
        </p:blipFill>
        <p:spPr>
          <a:xfrm>
            <a:off x="5226650" y="1111000"/>
            <a:ext cx="3071800" cy="3594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1" name="Shape 81"/>
        <p:cNvGrpSpPr/>
        <p:nvPr/>
      </p:nvGrpSpPr>
      <p:grpSpPr>
        <a:xfrm>
          <a:off x="0" y="0"/>
          <a:ext cx="0" cy="0"/>
          <a:chOff x="0" y="0"/>
          <a:chExt cx="0" cy="0"/>
        </a:xfrm>
      </p:grpSpPr>
      <p:sp>
        <p:nvSpPr>
          <p:cNvPr id="82" name="Google Shape;82;p16"/>
          <p:cNvSpPr txBox="1"/>
          <p:nvPr>
            <p:ph type="title"/>
          </p:nvPr>
        </p:nvSpPr>
        <p:spPr>
          <a:xfrm>
            <a:off x="311700" y="3007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lt2"/>
                </a:solidFill>
              </a:rPr>
              <a:t>Laser Profiles</a:t>
            </a:r>
            <a:endParaRPr>
              <a:solidFill>
                <a:schemeClr val="lt2"/>
              </a:solidFill>
            </a:endParaRPr>
          </a:p>
        </p:txBody>
      </p:sp>
      <p:sp>
        <p:nvSpPr>
          <p:cNvPr id="83" name="Google Shape;83;p16"/>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4</a:t>
            </a:r>
            <a:endParaRPr sz="1800">
              <a:solidFill>
                <a:schemeClr val="lt2"/>
              </a:solidFill>
              <a:latin typeface="Proxima Nova"/>
              <a:ea typeface="Proxima Nova"/>
              <a:cs typeface="Proxima Nova"/>
              <a:sym typeface="Proxima Nova"/>
            </a:endParaRPr>
          </a:p>
        </p:txBody>
      </p:sp>
      <p:pic>
        <p:nvPicPr>
          <p:cNvPr id="84" name="Google Shape;84;p16"/>
          <p:cNvPicPr preferRelativeResize="0"/>
          <p:nvPr/>
        </p:nvPicPr>
        <p:blipFill>
          <a:blip r:embed="rId3">
            <a:alphaModFix/>
          </a:blip>
          <a:stretch>
            <a:fillRect/>
          </a:stretch>
        </p:blipFill>
        <p:spPr>
          <a:xfrm>
            <a:off x="4793525" y="816175"/>
            <a:ext cx="3590950" cy="3511150"/>
          </a:xfrm>
          <a:prstGeom prst="rect">
            <a:avLst/>
          </a:prstGeom>
          <a:noFill/>
          <a:ln>
            <a:noFill/>
          </a:ln>
        </p:spPr>
      </p:pic>
      <p:sp>
        <p:nvSpPr>
          <p:cNvPr id="85" name="Google Shape;85;p16"/>
          <p:cNvSpPr txBox="1"/>
          <p:nvPr/>
        </p:nvSpPr>
        <p:spPr>
          <a:xfrm>
            <a:off x="416550" y="4529525"/>
            <a:ext cx="8310900" cy="4617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200"/>
              </a:spcAft>
              <a:buNone/>
            </a:pPr>
            <a:r>
              <a:rPr lang="en" sz="1000">
                <a:solidFill>
                  <a:schemeClr val="accent4"/>
                </a:solidFill>
                <a:latin typeface="Proxima Nova"/>
                <a:ea typeface="Proxima Nova"/>
                <a:cs typeface="Proxima Nova"/>
                <a:sym typeface="Proxima Nova"/>
              </a:rPr>
              <a:t>Kim, Kyungbum, Peng, Xiang &amp; Lee, </a:t>
            </a:r>
            <a:r>
              <a:rPr b="1" lang="en" sz="1000">
                <a:solidFill>
                  <a:schemeClr val="accent4"/>
                </a:solidFill>
                <a:latin typeface="Proxima Nova"/>
                <a:ea typeface="Proxima Nova"/>
                <a:cs typeface="Proxima Nova"/>
                <a:sym typeface="Proxima Nova"/>
              </a:rPr>
              <a:t>Proceedings of SPIE - The International Society for Optical Engineering</a:t>
            </a:r>
            <a:r>
              <a:rPr lang="en" sz="1000">
                <a:solidFill>
                  <a:schemeClr val="accent4"/>
                </a:solidFill>
                <a:latin typeface="Proxima Nova"/>
                <a:ea typeface="Proxima Nova"/>
                <a:cs typeface="Proxima Nova"/>
                <a:sym typeface="Proxima Nova"/>
              </a:rPr>
              <a:t>, (2014)</a:t>
            </a:r>
            <a:endParaRPr sz="1000">
              <a:solidFill>
                <a:schemeClr val="accent4"/>
              </a:solidFill>
              <a:latin typeface="Proxima Nova"/>
              <a:ea typeface="Proxima Nova"/>
              <a:cs typeface="Proxima Nova"/>
              <a:sym typeface="Proxima Nova"/>
            </a:endParaRPr>
          </a:p>
        </p:txBody>
      </p:sp>
      <p:sp>
        <p:nvSpPr>
          <p:cNvPr id="86" name="Google Shape;86;p16"/>
          <p:cNvSpPr txBox="1"/>
          <p:nvPr/>
        </p:nvSpPr>
        <p:spPr>
          <a:xfrm>
            <a:off x="318275" y="1064975"/>
            <a:ext cx="3145800" cy="3417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lt2"/>
                </a:solidFill>
                <a:latin typeface="Proxima Nova"/>
                <a:ea typeface="Proxima Nova"/>
                <a:cs typeface="Proxima Nova"/>
                <a:sym typeface="Proxima Nova"/>
              </a:rPr>
              <a:t>Intensities above 1x10</a:t>
            </a:r>
            <a:r>
              <a:rPr baseline="30000" lang="en" sz="1800">
                <a:solidFill>
                  <a:schemeClr val="lt2"/>
                </a:solidFill>
                <a:latin typeface="Proxima Nova"/>
                <a:ea typeface="Proxima Nova"/>
                <a:cs typeface="Proxima Nova"/>
                <a:sym typeface="Proxima Nova"/>
              </a:rPr>
              <a:t>15</a:t>
            </a:r>
            <a:r>
              <a:rPr lang="en" sz="1800">
                <a:solidFill>
                  <a:schemeClr val="lt2"/>
                </a:solidFill>
                <a:latin typeface="Proxima Nova"/>
                <a:ea typeface="Proxima Nova"/>
                <a:cs typeface="Proxima Nova"/>
                <a:sym typeface="Proxima Nova"/>
              </a:rPr>
              <a:t> W/cm</a:t>
            </a:r>
            <a:r>
              <a:rPr baseline="30000" lang="en" sz="1800">
                <a:solidFill>
                  <a:schemeClr val="lt2"/>
                </a:solidFill>
                <a:latin typeface="Proxima Nova"/>
                <a:ea typeface="Proxima Nova"/>
                <a:cs typeface="Proxima Nova"/>
                <a:sym typeface="Proxima Nova"/>
              </a:rPr>
              <a:t>2</a:t>
            </a:r>
            <a:r>
              <a:rPr lang="en" sz="1800">
                <a:solidFill>
                  <a:schemeClr val="lt2"/>
                </a:solidFill>
                <a:latin typeface="Proxima Nova"/>
                <a:ea typeface="Proxima Nova"/>
                <a:cs typeface="Proxima Nova"/>
                <a:sym typeface="Proxima Nova"/>
              </a:rPr>
              <a:t> are too difficult to distinguish</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rPr lang="en" sz="1800">
                <a:solidFill>
                  <a:schemeClr val="lt2"/>
                </a:solidFill>
                <a:latin typeface="Proxima Nova"/>
                <a:ea typeface="Proxima Nova"/>
                <a:cs typeface="Proxima Nova"/>
                <a:sym typeface="Proxima Nova"/>
              </a:rPr>
              <a:t>We need a program to calibrate these profiles</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t/>
            </a:r>
            <a:endParaRPr sz="1800">
              <a:solidFill>
                <a:schemeClr val="lt2"/>
              </a:solidFill>
              <a:latin typeface="Proxima Nova"/>
              <a:ea typeface="Proxima Nova"/>
              <a:cs typeface="Proxima Nova"/>
              <a:sym typeface="Proxima Nova"/>
            </a:endParaRPr>
          </a:p>
          <a:p>
            <a:pPr indent="0" lvl="0" marL="0" rtl="0" algn="l">
              <a:lnSpc>
                <a:spcPct val="115000"/>
              </a:lnSpc>
              <a:spcBef>
                <a:spcPts val="1200"/>
              </a:spcBef>
              <a:spcAft>
                <a:spcPts val="0"/>
              </a:spcAft>
              <a:buNone/>
            </a:pPr>
            <a:r>
              <a:t/>
            </a:r>
            <a:endParaRPr sz="1800">
              <a:solidFill>
                <a:schemeClr val="lt2"/>
              </a:solidFill>
              <a:latin typeface="Proxima Nova"/>
              <a:ea typeface="Proxima Nova"/>
              <a:cs typeface="Proxima Nova"/>
              <a:sym typeface="Proxima Nova"/>
            </a:endParaRPr>
          </a:p>
          <a:p>
            <a:pPr indent="0" lvl="0" marL="0" rtl="0" algn="l">
              <a:spcBef>
                <a:spcPts val="1200"/>
              </a:spcBef>
              <a:spcAft>
                <a:spcPts val="0"/>
              </a:spcAft>
              <a:buNone/>
            </a:pPr>
            <a:r>
              <a:t/>
            </a:r>
            <a:endParaRPr>
              <a:solidFill>
                <a:schemeClr val="lt2"/>
              </a:solidFill>
              <a:latin typeface="Proxima Nova"/>
              <a:ea typeface="Proxima Nova"/>
              <a:cs typeface="Proxima Nova"/>
              <a:sym typeface="Proxima Nov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0" name="Shape 90"/>
        <p:cNvGrpSpPr/>
        <p:nvPr/>
      </p:nvGrpSpPr>
      <p:grpSpPr>
        <a:xfrm>
          <a:off x="0" y="0"/>
          <a:ext cx="0" cy="0"/>
          <a:chOff x="0" y="0"/>
          <a:chExt cx="0" cy="0"/>
        </a:xfrm>
      </p:grpSpPr>
      <p:sp>
        <p:nvSpPr>
          <p:cNvPr id="91" name="Google Shape;91;p17"/>
          <p:cNvSpPr txBox="1"/>
          <p:nvPr>
            <p:ph type="title"/>
          </p:nvPr>
        </p:nvSpPr>
        <p:spPr>
          <a:xfrm>
            <a:off x="311700" y="2613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accent4"/>
                </a:solidFill>
              </a:rPr>
              <a:t>Pathway from Ar to Ar2+</a:t>
            </a:r>
            <a:endParaRPr>
              <a:solidFill>
                <a:schemeClr val="accent4"/>
              </a:solidFill>
            </a:endParaRPr>
          </a:p>
        </p:txBody>
      </p:sp>
      <p:pic>
        <p:nvPicPr>
          <p:cNvPr id="92" name="Google Shape;92;p17"/>
          <p:cNvPicPr preferRelativeResize="0"/>
          <p:nvPr/>
        </p:nvPicPr>
        <p:blipFill>
          <a:blip r:embed="rId3">
            <a:alphaModFix/>
          </a:blip>
          <a:stretch>
            <a:fillRect/>
          </a:stretch>
        </p:blipFill>
        <p:spPr>
          <a:xfrm>
            <a:off x="366251" y="1612463"/>
            <a:ext cx="8411499" cy="3073226"/>
          </a:xfrm>
          <a:prstGeom prst="rect">
            <a:avLst/>
          </a:prstGeom>
          <a:noFill/>
          <a:ln>
            <a:noFill/>
          </a:ln>
        </p:spPr>
      </p:pic>
      <p:sp>
        <p:nvSpPr>
          <p:cNvPr id="93" name="Google Shape;93;p17"/>
          <p:cNvSpPr txBox="1"/>
          <p:nvPr/>
        </p:nvSpPr>
        <p:spPr>
          <a:xfrm>
            <a:off x="721675" y="1128100"/>
            <a:ext cx="37848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chemeClr val="lt2"/>
                </a:solidFill>
                <a:latin typeface="Proxima Nova"/>
                <a:ea typeface="Proxima Nova"/>
                <a:cs typeface="Proxima Nova"/>
                <a:sym typeface="Proxima Nova"/>
              </a:rPr>
              <a:t>Electric Field &gt;&gt; Ionization Rate</a:t>
            </a:r>
            <a:endParaRPr>
              <a:solidFill>
                <a:schemeClr val="lt2"/>
              </a:solidFill>
              <a:latin typeface="Proxima Nova"/>
              <a:ea typeface="Proxima Nova"/>
              <a:cs typeface="Proxima Nova"/>
              <a:sym typeface="Proxima Nova"/>
            </a:endParaRPr>
          </a:p>
        </p:txBody>
      </p:sp>
      <p:sp>
        <p:nvSpPr>
          <p:cNvPr id="94" name="Google Shape;94;p17"/>
          <p:cNvSpPr txBox="1"/>
          <p:nvPr/>
        </p:nvSpPr>
        <p:spPr>
          <a:xfrm>
            <a:off x="596256" y="3345879"/>
            <a:ext cx="3254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chemeClr val="lt2"/>
                </a:solidFill>
                <a:latin typeface="Proxima Nova"/>
                <a:ea typeface="Proxima Nova"/>
                <a:cs typeface="Proxima Nova"/>
                <a:sym typeface="Proxima Nova"/>
              </a:rPr>
              <a:t>Ionization Rate &gt;&gt; Survival Factor</a:t>
            </a:r>
            <a:endParaRPr>
              <a:solidFill>
                <a:schemeClr val="lt2"/>
              </a:solidFill>
              <a:latin typeface="Proxima Nova"/>
              <a:ea typeface="Proxima Nova"/>
              <a:cs typeface="Proxima Nova"/>
              <a:sym typeface="Proxima Nova"/>
            </a:endParaRPr>
          </a:p>
        </p:txBody>
      </p:sp>
      <p:sp>
        <p:nvSpPr>
          <p:cNvPr id="95" name="Google Shape;95;p17"/>
          <p:cNvSpPr txBox="1"/>
          <p:nvPr/>
        </p:nvSpPr>
        <p:spPr>
          <a:xfrm>
            <a:off x="4572000" y="2263950"/>
            <a:ext cx="33327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chemeClr val="lt2"/>
                </a:solidFill>
                <a:latin typeface="Proxima Nova"/>
                <a:ea typeface="Proxima Nova"/>
                <a:cs typeface="Proxima Nova"/>
                <a:sym typeface="Proxima Nova"/>
              </a:rPr>
              <a:t>Survival Factor &gt;&gt; Probability of Ionization</a:t>
            </a:r>
            <a:endParaRPr>
              <a:solidFill>
                <a:schemeClr val="lt2"/>
              </a:solidFill>
              <a:latin typeface="Proxima Nova"/>
              <a:ea typeface="Proxima Nova"/>
              <a:cs typeface="Proxima Nova"/>
              <a:sym typeface="Proxima Nova"/>
            </a:endParaRPr>
          </a:p>
        </p:txBody>
      </p:sp>
      <p:sp>
        <p:nvSpPr>
          <p:cNvPr id="96" name="Google Shape;96;p17"/>
          <p:cNvSpPr txBox="1"/>
          <p:nvPr/>
        </p:nvSpPr>
        <p:spPr>
          <a:xfrm>
            <a:off x="6258800" y="3746075"/>
            <a:ext cx="30441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chemeClr val="lt2"/>
                </a:solidFill>
                <a:latin typeface="Proxima Nova"/>
                <a:ea typeface="Proxima Nova"/>
                <a:cs typeface="Proxima Nova"/>
                <a:sym typeface="Proxima Nova"/>
              </a:rPr>
              <a:t>Determine probability of ionization given laser pulse parameters</a:t>
            </a:r>
            <a:endParaRPr>
              <a:solidFill>
                <a:schemeClr val="lt2"/>
              </a:solidFill>
              <a:latin typeface="Proxima Nova"/>
              <a:ea typeface="Proxima Nova"/>
              <a:cs typeface="Proxima Nova"/>
              <a:sym typeface="Proxima Nova"/>
            </a:endParaRPr>
          </a:p>
        </p:txBody>
      </p:sp>
      <p:sp>
        <p:nvSpPr>
          <p:cNvPr id="97" name="Google Shape;97;p17"/>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5</a:t>
            </a:r>
            <a:endParaRPr sz="1800">
              <a:solidFill>
                <a:schemeClr val="lt2"/>
              </a:solidFill>
              <a:latin typeface="Proxima Nova"/>
              <a:ea typeface="Proxima Nova"/>
              <a:cs typeface="Proxima Nova"/>
              <a:sym typeface="Proxima Nova"/>
            </a:endParaRPr>
          </a:p>
        </p:txBody>
      </p:sp>
      <p:sp>
        <p:nvSpPr>
          <p:cNvPr id="98" name="Google Shape;98;p17"/>
          <p:cNvSpPr txBox="1"/>
          <p:nvPr/>
        </p:nvSpPr>
        <p:spPr>
          <a:xfrm>
            <a:off x="7295288" y="4359050"/>
            <a:ext cx="971100" cy="340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Proxima Nova"/>
                <a:ea typeface="Proxima Nova"/>
                <a:cs typeface="Proxima Nova"/>
                <a:sym typeface="Proxima Nova"/>
              </a:rPr>
              <a:t>GOAL</a:t>
            </a:r>
            <a:endParaRPr>
              <a:latin typeface="Proxima Nova"/>
              <a:ea typeface="Proxima Nova"/>
              <a:cs typeface="Proxima Nova"/>
              <a:sym typeface="Proxima Nova"/>
            </a:endParaRPr>
          </a:p>
        </p:txBody>
      </p:sp>
      <p:sp>
        <p:nvSpPr>
          <p:cNvPr id="99" name="Google Shape;99;p17"/>
          <p:cNvSpPr/>
          <p:nvPr/>
        </p:nvSpPr>
        <p:spPr>
          <a:xfrm>
            <a:off x="1547547" y="1528314"/>
            <a:ext cx="1351500" cy="572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7"/>
          <p:cNvSpPr/>
          <p:nvPr/>
        </p:nvSpPr>
        <p:spPr>
          <a:xfrm>
            <a:off x="2310550" y="2862725"/>
            <a:ext cx="1351500" cy="572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7"/>
          <p:cNvSpPr/>
          <p:nvPr/>
        </p:nvSpPr>
        <p:spPr>
          <a:xfrm>
            <a:off x="5562600" y="2862725"/>
            <a:ext cx="1351500" cy="572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7"/>
          <p:cNvSpPr txBox="1"/>
          <p:nvPr/>
        </p:nvSpPr>
        <p:spPr>
          <a:xfrm>
            <a:off x="2028600" y="1612475"/>
            <a:ext cx="3894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1</a:t>
            </a:r>
            <a:endParaRPr>
              <a:latin typeface="Proxima Nova"/>
              <a:ea typeface="Proxima Nova"/>
              <a:cs typeface="Proxima Nova"/>
              <a:sym typeface="Proxima Nova"/>
            </a:endParaRPr>
          </a:p>
        </p:txBody>
      </p:sp>
      <p:sp>
        <p:nvSpPr>
          <p:cNvPr id="103" name="Google Shape;103;p17"/>
          <p:cNvSpPr txBox="1"/>
          <p:nvPr/>
        </p:nvSpPr>
        <p:spPr>
          <a:xfrm>
            <a:off x="2779925" y="2918248"/>
            <a:ext cx="282000" cy="46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2</a:t>
            </a:r>
            <a:endParaRPr>
              <a:latin typeface="Proxima Nova"/>
              <a:ea typeface="Proxima Nova"/>
              <a:cs typeface="Proxima Nova"/>
              <a:sym typeface="Proxima Nova"/>
            </a:endParaRPr>
          </a:p>
        </p:txBody>
      </p:sp>
      <p:sp>
        <p:nvSpPr>
          <p:cNvPr id="104" name="Google Shape;104;p17"/>
          <p:cNvSpPr txBox="1"/>
          <p:nvPr/>
        </p:nvSpPr>
        <p:spPr>
          <a:xfrm>
            <a:off x="6043650" y="2918250"/>
            <a:ext cx="3894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3</a:t>
            </a:r>
            <a:endParaRPr>
              <a:latin typeface="Proxima Nova"/>
              <a:ea typeface="Proxima Nova"/>
              <a:cs typeface="Proxima Nova"/>
              <a:sym typeface="Proxima Nova"/>
            </a:endParaRPr>
          </a:p>
        </p:txBody>
      </p:sp>
      <p:sp>
        <p:nvSpPr>
          <p:cNvPr id="105" name="Google Shape;105;p17"/>
          <p:cNvSpPr/>
          <p:nvPr/>
        </p:nvSpPr>
        <p:spPr>
          <a:xfrm>
            <a:off x="7187425" y="4243100"/>
            <a:ext cx="1186825" cy="572700"/>
          </a:xfrm>
          <a:prstGeom prst="flowChartPunchedTap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Goal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000"/>
                                        <p:tgtEl>
                                          <p:spTgt spid="105"/>
                                        </p:tgtEl>
                                      </p:cBhvr>
                                    </p:animEffect>
                                  </p:childTnLst>
                                </p:cTn>
                              </p:par>
                              <p:par>
                                <p:cTn fill="hold" nodeType="with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par>
                                <p:cTn fill="hold" nodeType="with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par>
                                <p:cTn fill="hold" nodeType="with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1000"/>
                                        <p:tgtEl>
                                          <p:spTgt spid="102"/>
                                        </p:tgtEl>
                                      </p:cBhvr>
                                    </p:animEffect>
                                  </p:childTnLst>
                                </p:cTn>
                              </p:par>
                              <p:par>
                                <p:cTn fill="hold" nodeType="with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par>
                                <p:cTn fill="hold" nodeType="with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1000"/>
                                        <p:tgtEl>
                                          <p:spTgt spid="103"/>
                                        </p:tgtEl>
                                      </p:cBhvr>
                                    </p:animEffect>
                                  </p:childTnLst>
                                </p:cTn>
                              </p:par>
                              <p:par>
                                <p:cTn fill="hold" nodeType="with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par>
                                <p:cTn fill="hold" nodeType="with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1000"/>
                                        <p:tgtEl>
                                          <p:spTgt spid="104"/>
                                        </p:tgtEl>
                                      </p:cBhvr>
                                    </p:animEffect>
                                  </p:childTnLst>
                                </p:cTn>
                              </p:par>
                              <p:par>
                                <p:cTn fill="hold" nodeType="with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1000"/>
                                        <p:tgtEl>
                                          <p:spTgt spid="1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09" name="Shape 109"/>
        <p:cNvGrpSpPr/>
        <p:nvPr/>
      </p:nvGrpSpPr>
      <p:grpSpPr>
        <a:xfrm>
          <a:off x="0" y="0"/>
          <a:ext cx="0" cy="0"/>
          <a:chOff x="0" y="0"/>
          <a:chExt cx="0" cy="0"/>
        </a:xfrm>
      </p:grpSpPr>
      <p:sp>
        <p:nvSpPr>
          <p:cNvPr id="110" name="Google Shape;110;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accent4"/>
                </a:solidFill>
              </a:rPr>
              <a:t>Step 1</a:t>
            </a:r>
            <a:endParaRPr>
              <a:solidFill>
                <a:schemeClr val="accent4"/>
              </a:solidFill>
            </a:endParaRPr>
          </a:p>
        </p:txBody>
      </p:sp>
      <p:sp>
        <p:nvSpPr>
          <p:cNvPr id="111" name="Google Shape;111;p18"/>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6</a:t>
            </a:r>
            <a:endParaRPr sz="1800">
              <a:solidFill>
                <a:schemeClr val="lt2"/>
              </a:solidFill>
              <a:latin typeface="Proxima Nova"/>
              <a:ea typeface="Proxima Nova"/>
              <a:cs typeface="Proxima Nova"/>
              <a:sym typeface="Proxima Nova"/>
            </a:endParaRPr>
          </a:p>
        </p:txBody>
      </p:sp>
      <p:sp>
        <p:nvSpPr>
          <p:cNvPr id="112" name="Google Shape;112;p18"/>
          <p:cNvSpPr txBox="1"/>
          <p:nvPr/>
        </p:nvSpPr>
        <p:spPr>
          <a:xfrm>
            <a:off x="318275" y="1064975"/>
            <a:ext cx="3145800" cy="3417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chemeClr val="lt2"/>
                </a:solidFill>
                <a:latin typeface="Proxima Nova"/>
                <a:ea typeface="Proxima Nova"/>
                <a:cs typeface="Proxima Nova"/>
                <a:sym typeface="Proxima Nova"/>
              </a:rPr>
              <a:t>Ammosov-Delone-Krainov theory plus modification:</a:t>
            </a:r>
            <a:endParaRPr sz="1800">
              <a:solidFill>
                <a:schemeClr val="lt2"/>
              </a:solidFill>
              <a:latin typeface="Proxima Nova"/>
              <a:ea typeface="Proxima Nova"/>
              <a:cs typeface="Proxima Nova"/>
              <a:sym typeface="Proxima Nova"/>
            </a:endParaRPr>
          </a:p>
          <a:p>
            <a:pPr indent="0" lvl="0" marL="0" rtl="0" algn="l">
              <a:spcBef>
                <a:spcPts val="1200"/>
              </a:spcBef>
              <a:spcAft>
                <a:spcPts val="0"/>
              </a:spcAft>
              <a:buNone/>
            </a:pPr>
            <a:r>
              <a:t/>
            </a:r>
            <a:endParaRPr>
              <a:solidFill>
                <a:schemeClr val="lt2"/>
              </a:solidFill>
              <a:latin typeface="Proxima Nova"/>
              <a:ea typeface="Proxima Nova"/>
              <a:cs typeface="Proxima Nova"/>
              <a:sym typeface="Proxima Nova"/>
            </a:endParaRPr>
          </a:p>
        </p:txBody>
      </p:sp>
      <p:pic>
        <p:nvPicPr>
          <p:cNvPr id="113" name="Google Shape;113;p18"/>
          <p:cNvPicPr preferRelativeResize="0"/>
          <p:nvPr/>
        </p:nvPicPr>
        <p:blipFill>
          <a:blip r:embed="rId3">
            <a:alphaModFix/>
          </a:blip>
          <a:stretch>
            <a:fillRect/>
          </a:stretch>
        </p:blipFill>
        <p:spPr>
          <a:xfrm>
            <a:off x="318275" y="2051125"/>
            <a:ext cx="6445510" cy="699349"/>
          </a:xfrm>
          <a:prstGeom prst="rect">
            <a:avLst/>
          </a:prstGeom>
          <a:noFill/>
          <a:ln>
            <a:noFill/>
          </a:ln>
        </p:spPr>
      </p:pic>
      <p:pic>
        <p:nvPicPr>
          <p:cNvPr id="114" name="Google Shape;114;p18"/>
          <p:cNvPicPr preferRelativeResize="0"/>
          <p:nvPr/>
        </p:nvPicPr>
        <p:blipFill>
          <a:blip r:embed="rId4">
            <a:alphaModFix/>
          </a:blip>
          <a:stretch>
            <a:fillRect/>
          </a:stretch>
        </p:blipFill>
        <p:spPr>
          <a:xfrm>
            <a:off x="318281" y="3089842"/>
            <a:ext cx="5094624" cy="694983"/>
          </a:xfrm>
          <a:prstGeom prst="rect">
            <a:avLst/>
          </a:prstGeom>
          <a:noFill/>
          <a:ln>
            <a:noFill/>
          </a:ln>
        </p:spPr>
      </p:pic>
      <p:sp>
        <p:nvSpPr>
          <p:cNvPr id="115" name="Google Shape;115;p18"/>
          <p:cNvSpPr txBox="1"/>
          <p:nvPr/>
        </p:nvSpPr>
        <p:spPr>
          <a:xfrm>
            <a:off x="416550" y="4529525"/>
            <a:ext cx="8310900" cy="4617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200"/>
              </a:spcAft>
              <a:buNone/>
            </a:pPr>
            <a:r>
              <a:rPr lang="en" sz="1000">
                <a:solidFill>
                  <a:schemeClr val="accent4"/>
                </a:solidFill>
                <a:latin typeface="Proxima Nova"/>
                <a:ea typeface="Proxima Nova"/>
                <a:cs typeface="Proxima Nova"/>
                <a:sym typeface="Proxima Nova"/>
              </a:rPr>
              <a:t>Tong, X.M., Lin, C.D., </a:t>
            </a:r>
            <a:r>
              <a:rPr b="1" lang="en" sz="1000">
                <a:solidFill>
                  <a:schemeClr val="accent4"/>
                </a:solidFill>
                <a:latin typeface="Proxima Nova"/>
                <a:ea typeface="Proxima Nova"/>
                <a:cs typeface="Proxima Nova"/>
                <a:sym typeface="Proxima Nova"/>
              </a:rPr>
              <a:t>Journal of Physics B: Atomic, Molecular, and Optical Physics.</a:t>
            </a:r>
            <a:r>
              <a:rPr lang="en" sz="1000">
                <a:solidFill>
                  <a:schemeClr val="accent4"/>
                </a:solidFill>
                <a:latin typeface="Proxima Nova"/>
                <a:ea typeface="Proxima Nova"/>
                <a:cs typeface="Proxima Nova"/>
                <a:sym typeface="Proxima Nova"/>
              </a:rPr>
              <a:t> 2595 (2005)</a:t>
            </a:r>
            <a:endParaRPr sz="1000">
              <a:latin typeface="Proxima Nova"/>
              <a:ea typeface="Proxima Nova"/>
              <a:cs typeface="Proxima Nova"/>
              <a:sym typeface="Proxima Nov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10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19" name="Shape 119"/>
        <p:cNvGrpSpPr/>
        <p:nvPr/>
      </p:nvGrpSpPr>
      <p:grpSpPr>
        <a:xfrm>
          <a:off x="0" y="0"/>
          <a:ext cx="0" cy="0"/>
          <a:chOff x="0" y="0"/>
          <a:chExt cx="0" cy="0"/>
        </a:xfrm>
      </p:grpSpPr>
      <p:sp>
        <p:nvSpPr>
          <p:cNvPr id="120" name="Google Shape;120;p19"/>
          <p:cNvSpPr/>
          <p:nvPr/>
        </p:nvSpPr>
        <p:spPr>
          <a:xfrm>
            <a:off x="7178200" y="3261450"/>
            <a:ext cx="1727400" cy="1241700"/>
          </a:xfrm>
          <a:prstGeom prst="flowChartAlternateProcess">
            <a:avLst/>
          </a:prstGeom>
          <a:solidFill>
            <a:srgbClr val="EA9999"/>
          </a:solidFill>
          <a:ln cap="flat" cmpd="sng" w="9525">
            <a:solidFill>
              <a:srgbClr val="EA999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accent4"/>
                </a:solidFill>
              </a:rPr>
              <a:t>Step 2</a:t>
            </a:r>
            <a:endParaRPr>
              <a:solidFill>
                <a:schemeClr val="accent4"/>
              </a:solidFill>
            </a:endParaRPr>
          </a:p>
        </p:txBody>
      </p:sp>
      <p:sp>
        <p:nvSpPr>
          <p:cNvPr id="122" name="Google Shape;122;p19"/>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7</a:t>
            </a:r>
            <a:endParaRPr sz="1800">
              <a:solidFill>
                <a:schemeClr val="lt2"/>
              </a:solidFill>
              <a:latin typeface="Proxima Nova"/>
              <a:ea typeface="Proxima Nova"/>
              <a:cs typeface="Proxima Nova"/>
              <a:sym typeface="Proxima Nova"/>
            </a:endParaRPr>
          </a:p>
        </p:txBody>
      </p:sp>
      <p:sp>
        <p:nvSpPr>
          <p:cNvPr id="123" name="Google Shape;123;p19"/>
          <p:cNvSpPr txBox="1"/>
          <p:nvPr/>
        </p:nvSpPr>
        <p:spPr>
          <a:xfrm>
            <a:off x="620400" y="4571525"/>
            <a:ext cx="7903200" cy="372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200"/>
              </a:spcAft>
              <a:buNone/>
            </a:pPr>
            <a:r>
              <a:rPr lang="en" sz="1000">
                <a:solidFill>
                  <a:schemeClr val="accent4"/>
                </a:solidFill>
                <a:latin typeface="Proxima Nova"/>
                <a:ea typeface="Proxima Nova"/>
                <a:cs typeface="Proxima Nova"/>
                <a:sym typeface="Proxima Nova"/>
              </a:rPr>
              <a:t>Lin, C.D., Yuen, I., </a:t>
            </a:r>
            <a:r>
              <a:rPr b="1" lang="en" sz="1000">
                <a:solidFill>
                  <a:schemeClr val="accent4"/>
                </a:solidFill>
                <a:latin typeface="Proxima Nova"/>
                <a:ea typeface="Proxima Nova"/>
                <a:cs typeface="Proxima Nova"/>
                <a:sym typeface="Proxima Nova"/>
              </a:rPr>
              <a:t>Physical Review</a:t>
            </a:r>
            <a:r>
              <a:rPr lang="en" sz="1000">
                <a:solidFill>
                  <a:schemeClr val="accent4"/>
                </a:solidFill>
                <a:latin typeface="Proxima Nova"/>
                <a:ea typeface="Proxima Nova"/>
                <a:cs typeface="Proxima Nova"/>
                <a:sym typeface="Proxima Nova"/>
              </a:rPr>
              <a:t> 023120 (2022)</a:t>
            </a:r>
            <a:endParaRPr sz="1000">
              <a:latin typeface="Proxima Nova"/>
              <a:ea typeface="Proxima Nova"/>
              <a:cs typeface="Proxima Nova"/>
              <a:sym typeface="Proxima Nova"/>
            </a:endParaRPr>
          </a:p>
        </p:txBody>
      </p:sp>
      <p:sp>
        <p:nvSpPr>
          <p:cNvPr id="124" name="Google Shape;124;p19"/>
          <p:cNvSpPr txBox="1"/>
          <p:nvPr/>
        </p:nvSpPr>
        <p:spPr>
          <a:xfrm>
            <a:off x="926713" y="1085975"/>
            <a:ext cx="1379400" cy="341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Method 1</a:t>
            </a:r>
            <a:endParaRPr sz="1800">
              <a:solidFill>
                <a:schemeClr val="lt2"/>
              </a:solidFill>
              <a:latin typeface="Proxima Nova"/>
              <a:ea typeface="Proxima Nova"/>
              <a:cs typeface="Proxima Nova"/>
              <a:sym typeface="Proxima Nova"/>
            </a:endParaRPr>
          </a:p>
        </p:txBody>
      </p:sp>
      <p:sp>
        <p:nvSpPr>
          <p:cNvPr id="125" name="Google Shape;125;p19"/>
          <p:cNvSpPr txBox="1"/>
          <p:nvPr/>
        </p:nvSpPr>
        <p:spPr>
          <a:xfrm>
            <a:off x="5684975" y="1085975"/>
            <a:ext cx="1204800" cy="341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Method 2</a:t>
            </a:r>
            <a:endParaRPr sz="1800">
              <a:solidFill>
                <a:schemeClr val="lt2"/>
              </a:solidFill>
              <a:latin typeface="Proxima Nova"/>
              <a:ea typeface="Proxima Nova"/>
              <a:cs typeface="Proxima Nova"/>
              <a:sym typeface="Proxima Nova"/>
            </a:endParaRPr>
          </a:p>
        </p:txBody>
      </p:sp>
      <p:pic>
        <p:nvPicPr>
          <p:cNvPr id="126" name="Google Shape;126;p19"/>
          <p:cNvPicPr preferRelativeResize="0"/>
          <p:nvPr/>
        </p:nvPicPr>
        <p:blipFill>
          <a:blip r:embed="rId3">
            <a:alphaModFix/>
          </a:blip>
          <a:stretch>
            <a:fillRect/>
          </a:stretch>
        </p:blipFill>
        <p:spPr>
          <a:xfrm>
            <a:off x="3598100" y="1859300"/>
            <a:ext cx="5378575" cy="2102100"/>
          </a:xfrm>
          <a:prstGeom prst="rect">
            <a:avLst/>
          </a:prstGeom>
          <a:noFill/>
          <a:ln>
            <a:noFill/>
          </a:ln>
        </p:spPr>
      </p:pic>
      <p:pic>
        <p:nvPicPr>
          <p:cNvPr id="127" name="Google Shape;127;p19"/>
          <p:cNvPicPr preferRelativeResize="0"/>
          <p:nvPr/>
        </p:nvPicPr>
        <p:blipFill>
          <a:blip r:embed="rId4">
            <a:alphaModFix/>
          </a:blip>
          <a:stretch>
            <a:fillRect/>
          </a:stretch>
        </p:blipFill>
        <p:spPr>
          <a:xfrm>
            <a:off x="926726" y="3782991"/>
            <a:ext cx="1204800" cy="720159"/>
          </a:xfrm>
          <a:prstGeom prst="rect">
            <a:avLst/>
          </a:prstGeom>
          <a:noFill/>
          <a:ln>
            <a:noFill/>
          </a:ln>
        </p:spPr>
      </p:pic>
      <p:pic>
        <p:nvPicPr>
          <p:cNvPr id="128" name="Google Shape;128;p19"/>
          <p:cNvPicPr preferRelativeResize="0"/>
          <p:nvPr/>
        </p:nvPicPr>
        <p:blipFill>
          <a:blip r:embed="rId5">
            <a:alphaModFix/>
          </a:blip>
          <a:stretch>
            <a:fillRect/>
          </a:stretch>
        </p:blipFill>
        <p:spPr>
          <a:xfrm>
            <a:off x="311700" y="1721763"/>
            <a:ext cx="2860253" cy="1699955"/>
          </a:xfrm>
          <a:prstGeom prst="rect">
            <a:avLst/>
          </a:prstGeom>
          <a:noFill/>
          <a:ln>
            <a:noFill/>
          </a:ln>
        </p:spPr>
      </p:pic>
      <p:pic>
        <p:nvPicPr>
          <p:cNvPr id="129" name="Google Shape;129;p19"/>
          <p:cNvPicPr preferRelativeResize="0"/>
          <p:nvPr/>
        </p:nvPicPr>
        <p:blipFill>
          <a:blip r:embed="rId6">
            <a:alphaModFix/>
          </a:blip>
          <a:stretch>
            <a:fillRect/>
          </a:stretch>
        </p:blipFill>
        <p:spPr>
          <a:xfrm>
            <a:off x="7439492" y="3501835"/>
            <a:ext cx="1204800" cy="76093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000"/>
                                        <p:tgtEl>
                                          <p:spTgt spid="124"/>
                                        </p:tgtEl>
                                      </p:cBhvr>
                                    </p:animEffect>
                                  </p:childTnLst>
                                </p:cTn>
                              </p:par>
                              <p:par>
                                <p:cTn fill="hold" nodeType="with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1000"/>
                                        <p:tgtEl>
                                          <p:spTgt spid="1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000"/>
                                        <p:tgtEl>
                                          <p:spTgt spid="125"/>
                                        </p:tgtEl>
                                      </p:cBhvr>
                                    </p:animEffect>
                                  </p:childTnLst>
                                </p:cTn>
                              </p:par>
                              <p:par>
                                <p:cTn fill="hold" nodeType="with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000"/>
                                        <p:tgtEl>
                                          <p:spTgt spid="1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1000"/>
                                        <p:tgtEl>
                                          <p:spTgt spid="129"/>
                                        </p:tgtEl>
                                      </p:cBhvr>
                                    </p:animEffect>
                                  </p:childTnLst>
                                </p:cTn>
                              </p:par>
                              <p:par>
                                <p:cTn fill="hold" nodeType="with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1000"/>
                                        <p:tgtEl>
                                          <p:spTgt spid="1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33" name="Shape 133"/>
        <p:cNvGrpSpPr/>
        <p:nvPr/>
      </p:nvGrpSpPr>
      <p:grpSpPr>
        <a:xfrm>
          <a:off x="0" y="0"/>
          <a:ext cx="0" cy="0"/>
          <a:chOff x="0" y="0"/>
          <a:chExt cx="0" cy="0"/>
        </a:xfrm>
      </p:grpSpPr>
      <p:sp>
        <p:nvSpPr>
          <p:cNvPr id="134" name="Google Shape;134;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accent4"/>
                </a:solidFill>
              </a:rPr>
              <a:t>Step 2</a:t>
            </a:r>
            <a:endParaRPr>
              <a:solidFill>
                <a:schemeClr val="accent4"/>
              </a:solidFill>
            </a:endParaRPr>
          </a:p>
        </p:txBody>
      </p:sp>
      <p:sp>
        <p:nvSpPr>
          <p:cNvPr id="135" name="Google Shape;135;p20"/>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8</a:t>
            </a:r>
            <a:endParaRPr sz="1800">
              <a:solidFill>
                <a:schemeClr val="lt2"/>
              </a:solidFill>
              <a:latin typeface="Proxima Nova"/>
              <a:ea typeface="Proxima Nova"/>
              <a:cs typeface="Proxima Nova"/>
              <a:sym typeface="Proxima Nova"/>
            </a:endParaRPr>
          </a:p>
        </p:txBody>
      </p:sp>
      <p:sp>
        <p:nvSpPr>
          <p:cNvPr id="136" name="Google Shape;136;p20"/>
          <p:cNvSpPr txBox="1"/>
          <p:nvPr/>
        </p:nvSpPr>
        <p:spPr>
          <a:xfrm>
            <a:off x="620400" y="4571525"/>
            <a:ext cx="7903200" cy="372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rPr lang="en" sz="1000">
                <a:solidFill>
                  <a:schemeClr val="accent4"/>
                </a:solidFill>
                <a:latin typeface="Proxima Nova"/>
                <a:ea typeface="Proxima Nova"/>
                <a:cs typeface="Proxima Nova"/>
                <a:sym typeface="Proxima Nova"/>
              </a:rPr>
              <a:t>Lin, C.D., Yuen, I., “Density-matrix approach for sequential dissociative double ionization of molecules” </a:t>
            </a:r>
            <a:r>
              <a:rPr b="1" lang="en" sz="1000">
                <a:solidFill>
                  <a:schemeClr val="accent4"/>
                </a:solidFill>
                <a:latin typeface="Proxima Nova"/>
                <a:ea typeface="Proxima Nova"/>
                <a:cs typeface="Proxima Nova"/>
                <a:sym typeface="Proxima Nova"/>
              </a:rPr>
              <a:t>Physical Review</a:t>
            </a:r>
            <a:r>
              <a:rPr lang="en" sz="1000">
                <a:solidFill>
                  <a:schemeClr val="accent4"/>
                </a:solidFill>
                <a:latin typeface="Proxima Nova"/>
                <a:ea typeface="Proxima Nova"/>
                <a:cs typeface="Proxima Nova"/>
                <a:sym typeface="Proxima Nova"/>
              </a:rPr>
              <a:t> 023120 (2022)</a:t>
            </a:r>
            <a:endParaRPr sz="1000">
              <a:latin typeface="Proxima Nova"/>
              <a:ea typeface="Proxima Nova"/>
              <a:cs typeface="Proxima Nova"/>
              <a:sym typeface="Proxima Nova"/>
            </a:endParaRPr>
          </a:p>
        </p:txBody>
      </p:sp>
      <p:pic>
        <p:nvPicPr>
          <p:cNvPr id="137" name="Google Shape;137;p20"/>
          <p:cNvPicPr preferRelativeResize="0"/>
          <p:nvPr/>
        </p:nvPicPr>
        <p:blipFill>
          <a:blip r:embed="rId3">
            <a:alphaModFix/>
          </a:blip>
          <a:stretch>
            <a:fillRect/>
          </a:stretch>
        </p:blipFill>
        <p:spPr>
          <a:xfrm>
            <a:off x="3803241" y="655513"/>
            <a:ext cx="5109984" cy="3832475"/>
          </a:xfrm>
          <a:prstGeom prst="rect">
            <a:avLst/>
          </a:prstGeom>
          <a:noFill/>
          <a:ln>
            <a:noFill/>
          </a:ln>
        </p:spPr>
      </p:pic>
      <p:pic>
        <p:nvPicPr>
          <p:cNvPr id="138" name="Google Shape;138;p20"/>
          <p:cNvPicPr preferRelativeResize="0"/>
          <p:nvPr/>
        </p:nvPicPr>
        <p:blipFill>
          <a:blip r:embed="rId4">
            <a:alphaModFix/>
          </a:blip>
          <a:stretch>
            <a:fillRect/>
          </a:stretch>
        </p:blipFill>
        <p:spPr>
          <a:xfrm>
            <a:off x="311700" y="2285400"/>
            <a:ext cx="3262500" cy="5727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42" name="Shape 142"/>
        <p:cNvGrpSpPr/>
        <p:nvPr/>
      </p:nvGrpSpPr>
      <p:grpSpPr>
        <a:xfrm>
          <a:off x="0" y="0"/>
          <a:ext cx="0" cy="0"/>
          <a:chOff x="0" y="0"/>
          <a:chExt cx="0" cy="0"/>
        </a:xfrm>
      </p:grpSpPr>
      <p:sp>
        <p:nvSpPr>
          <p:cNvPr id="143" name="Google Shape;14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chemeClr val="accent4"/>
                </a:solidFill>
              </a:rPr>
              <a:t>Step 2</a:t>
            </a:r>
            <a:endParaRPr>
              <a:solidFill>
                <a:schemeClr val="accent4"/>
              </a:solidFill>
            </a:endParaRPr>
          </a:p>
        </p:txBody>
      </p:sp>
      <p:sp>
        <p:nvSpPr>
          <p:cNvPr id="144" name="Google Shape;144;p21"/>
          <p:cNvSpPr txBox="1"/>
          <p:nvPr/>
        </p:nvSpPr>
        <p:spPr>
          <a:xfrm>
            <a:off x="157375" y="4526825"/>
            <a:ext cx="564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lt2"/>
                </a:solidFill>
                <a:latin typeface="Proxima Nova"/>
                <a:ea typeface="Proxima Nova"/>
                <a:cs typeface="Proxima Nova"/>
                <a:sym typeface="Proxima Nova"/>
              </a:rPr>
              <a:t>9</a:t>
            </a:r>
            <a:endParaRPr sz="1800">
              <a:solidFill>
                <a:schemeClr val="lt2"/>
              </a:solidFill>
              <a:latin typeface="Proxima Nova"/>
              <a:ea typeface="Proxima Nova"/>
              <a:cs typeface="Proxima Nova"/>
              <a:sym typeface="Proxima Nova"/>
            </a:endParaRPr>
          </a:p>
        </p:txBody>
      </p:sp>
      <p:sp>
        <p:nvSpPr>
          <p:cNvPr id="145" name="Google Shape;145;p21"/>
          <p:cNvSpPr txBox="1"/>
          <p:nvPr/>
        </p:nvSpPr>
        <p:spPr>
          <a:xfrm>
            <a:off x="620400" y="4571525"/>
            <a:ext cx="7903200" cy="372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200"/>
              </a:spcAft>
              <a:buNone/>
            </a:pPr>
            <a:r>
              <a:rPr lang="en" sz="1000">
                <a:solidFill>
                  <a:schemeClr val="accent4"/>
                </a:solidFill>
                <a:latin typeface="Proxima Nova"/>
                <a:ea typeface="Proxima Nova"/>
                <a:cs typeface="Proxima Nova"/>
                <a:sym typeface="Proxima Nova"/>
              </a:rPr>
              <a:t>Lin, C.D., Yuen, I., </a:t>
            </a:r>
            <a:r>
              <a:rPr b="1" lang="en" sz="1000">
                <a:solidFill>
                  <a:schemeClr val="accent4"/>
                </a:solidFill>
                <a:latin typeface="Proxima Nova"/>
                <a:ea typeface="Proxima Nova"/>
                <a:cs typeface="Proxima Nova"/>
                <a:sym typeface="Proxima Nova"/>
              </a:rPr>
              <a:t>Physical Review</a:t>
            </a:r>
            <a:r>
              <a:rPr lang="en" sz="1000">
                <a:solidFill>
                  <a:schemeClr val="accent4"/>
                </a:solidFill>
                <a:latin typeface="Proxima Nova"/>
                <a:ea typeface="Proxima Nova"/>
                <a:cs typeface="Proxima Nova"/>
                <a:sym typeface="Proxima Nova"/>
              </a:rPr>
              <a:t> 023120 (2022)</a:t>
            </a:r>
            <a:endParaRPr sz="1000">
              <a:latin typeface="Proxima Nova"/>
              <a:ea typeface="Proxima Nova"/>
              <a:cs typeface="Proxima Nova"/>
              <a:sym typeface="Proxima Nova"/>
            </a:endParaRPr>
          </a:p>
        </p:txBody>
      </p:sp>
      <p:pic>
        <p:nvPicPr>
          <p:cNvPr id="146" name="Google Shape;146;p21"/>
          <p:cNvPicPr preferRelativeResize="0"/>
          <p:nvPr/>
        </p:nvPicPr>
        <p:blipFill>
          <a:blip r:embed="rId3">
            <a:alphaModFix/>
          </a:blip>
          <a:stretch>
            <a:fillRect/>
          </a:stretch>
        </p:blipFill>
        <p:spPr>
          <a:xfrm>
            <a:off x="3751325" y="635513"/>
            <a:ext cx="5163275" cy="3872476"/>
          </a:xfrm>
          <a:prstGeom prst="rect">
            <a:avLst/>
          </a:prstGeom>
          <a:noFill/>
          <a:ln>
            <a:noFill/>
          </a:ln>
        </p:spPr>
      </p:pic>
      <p:pic>
        <p:nvPicPr>
          <p:cNvPr id="147" name="Google Shape;147;p21"/>
          <p:cNvPicPr preferRelativeResize="0"/>
          <p:nvPr/>
        </p:nvPicPr>
        <p:blipFill>
          <a:blip r:embed="rId4">
            <a:alphaModFix/>
          </a:blip>
          <a:stretch>
            <a:fillRect/>
          </a:stretch>
        </p:blipFill>
        <p:spPr>
          <a:xfrm>
            <a:off x="311700" y="2285400"/>
            <a:ext cx="3262500" cy="572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