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90" r:id="rId5"/>
    <p:sldId id="259" r:id="rId6"/>
    <p:sldId id="260" r:id="rId7"/>
    <p:sldId id="262" r:id="rId8"/>
    <p:sldId id="263" r:id="rId9"/>
    <p:sldId id="264" r:id="rId10"/>
    <p:sldId id="291" r:id="rId11"/>
    <p:sldId id="266" r:id="rId12"/>
    <p:sldId id="272" r:id="rId13"/>
    <p:sldId id="271" r:id="rId14"/>
    <p:sldId id="277" r:id="rId15"/>
    <p:sldId id="278" r:id="rId16"/>
    <p:sldId id="292" r:id="rId17"/>
    <p:sldId id="281" r:id="rId18"/>
    <p:sldId id="275" r:id="rId19"/>
    <p:sldId id="289" r:id="rId20"/>
    <p:sldId id="276" r:id="rId21"/>
    <p:sldId id="288" r:id="rId22"/>
    <p:sldId id="274" r:id="rId23"/>
  </p:sldIdLst>
  <p:sldSz cx="9144000" cy="5143500" type="screen16x9"/>
  <p:notesSz cx="6858000" cy="9144000"/>
  <p:embeddedFontLst>
    <p:embeddedFont>
      <p:font typeface="Lato" panose="020B0604020202020204" charset="0"/>
      <p:regular r:id="rId25"/>
      <p:bold r:id="rId26"/>
      <p:italic r:id="rId27"/>
      <p:boldItalic r:id="rId28"/>
    </p:embeddedFont>
    <p:embeddedFont>
      <p:font typeface="Raleway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A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29" autoAdjust="0"/>
  </p:normalViewPr>
  <p:slideViewPr>
    <p:cSldViewPr snapToGrid="0">
      <p:cViewPr>
        <p:scale>
          <a:sx n="88" d="100"/>
          <a:sy n="88" d="100"/>
        </p:scale>
        <p:origin x="1306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45169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5f249419c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5f249419c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5f249419c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e5f249419c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e5f249419c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e5f249419c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b813b48a1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b813b48a1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e77c9389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e77c9389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e77c9389a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e77c9389a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e77c9389a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e77c9389a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e77c9389a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e77c9389ae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e3df38914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e3df38914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e3df38914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e3df38914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e98567738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e98567738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e0ed5fafe4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e0ed5fafe4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e3df38914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e3df38914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5f249419c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5f249419c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e9856773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e9856773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e9856773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e9856773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e5f249419c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e5f249419c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5f249419c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5f249419c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5f249419c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e5f249419c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3df38914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3df38914f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e3df38914f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e3df38914f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is delay line anode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2" name="Google Shape;7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1" name="Google Shape;31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0" name="Google Shape;40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4" name="Google Shape;54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/>
          <p:nvPr/>
        </p:nvSpPr>
        <p:spPr>
          <a:xfrm>
            <a:off x="0" y="0"/>
            <a:ext cx="3206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60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1" name="Google Shape;61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24762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24762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2"/>
          </p:nvPr>
        </p:nvSpPr>
        <p:spPr>
          <a:xfrm>
            <a:off x="3421500" y="1352625"/>
            <a:ext cx="51273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00340-011-4683-0" TargetMode="External"/><Relationship Id="rId7" Type="http://schemas.openxmlformats.org/officeDocument/2006/relationships/hyperlink" Target="https://www.rp-photonics.com/autocorrelators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rp-photonics.com/chirp.html" TargetMode="External"/><Relationship Id="rId5" Type="http://schemas.openxmlformats.org/officeDocument/2006/relationships/hyperlink" Target="https://doi.org/10.1007/978-1-4615-1181-6_4" TargetMode="External"/><Relationship Id="rId4" Type="http://schemas.openxmlformats.org/officeDocument/2006/relationships/hyperlink" Target="https://doi.org/10.1364/OE.7.000135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/>
              <a:t>Measuring Pulse Width with an Autocorrelator</a:t>
            </a:r>
            <a:endParaRPr sz="3180"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729625" y="2571750"/>
            <a:ext cx="7688100" cy="11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Katya Mikhailova, Mentor: Daniel Rolles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Funded by NSF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19"/>
    </mc:Choice>
    <mc:Fallback>
      <p:transition spd="slow" advTm="125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63" y="2686050"/>
            <a:ext cx="7877175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4463" y="180963"/>
            <a:ext cx="4600575" cy="2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2"/>
          <p:cNvSpPr/>
          <p:nvPr/>
        </p:nvSpPr>
        <p:spPr>
          <a:xfrm>
            <a:off x="6191250" y="709575"/>
            <a:ext cx="885825" cy="1447850"/>
          </a:xfrm>
          <a:custGeom>
            <a:avLst/>
            <a:gdLst/>
            <a:ahLst/>
            <a:cxnLst/>
            <a:rect l="l" t="t" r="r" b="b"/>
            <a:pathLst>
              <a:path w="35433" h="57914" extrusionOk="0">
                <a:moveTo>
                  <a:pt x="10668" y="55056"/>
                </a:moveTo>
                <a:lnTo>
                  <a:pt x="20780" y="0"/>
                </a:lnTo>
                <a:lnTo>
                  <a:pt x="23411" y="3341"/>
                </a:lnTo>
                <a:lnTo>
                  <a:pt x="35433" y="57723"/>
                </a:lnTo>
                <a:lnTo>
                  <a:pt x="0" y="57914"/>
                </a:lnTo>
                <a:close/>
              </a:path>
            </a:pathLst>
          </a:custGeom>
          <a:gradFill>
            <a:gsLst>
              <a:gs pos="0">
                <a:srgbClr val="FFEBE4"/>
              </a:gs>
              <a:gs pos="100000">
                <a:srgbClr val="FB8966"/>
              </a:gs>
            </a:gsLst>
            <a:lin ang="5400012" scaled="0"/>
          </a:gradFill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296" name="Google Shape;296;p22"/>
          <p:cNvCxnSpPr/>
          <p:nvPr/>
        </p:nvCxnSpPr>
        <p:spPr>
          <a:xfrm flipH="1">
            <a:off x="3066975" y="2152650"/>
            <a:ext cx="3552900" cy="876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7" name="Google Shape;297;p22"/>
          <p:cNvSpPr txBox="1">
            <a:spLocks noGrp="1"/>
          </p:cNvSpPr>
          <p:nvPr>
            <p:ph type="title"/>
          </p:nvPr>
        </p:nvSpPr>
        <p:spPr>
          <a:xfrm>
            <a:off x="366850" y="6064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Step 3) Analyze data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2"/>
          <p:cNvSpPr txBox="1">
            <a:spLocks noGrp="1"/>
          </p:cNvSpPr>
          <p:nvPr>
            <p:ph type="sldNum" idx="12"/>
          </p:nvPr>
        </p:nvSpPr>
        <p:spPr>
          <a:xfrm>
            <a:off x="8531627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99" name="Google Shape;299;p22"/>
          <p:cNvSpPr txBox="1">
            <a:spLocks noGrp="1"/>
          </p:cNvSpPr>
          <p:nvPr>
            <p:ph type="body" idx="1"/>
          </p:nvPr>
        </p:nvSpPr>
        <p:spPr>
          <a:xfrm>
            <a:off x="120050" y="1212950"/>
            <a:ext cx="2937600" cy="36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plot sum of spectra over region vs delay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can use peaks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or area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700"/>
          </a:p>
        </p:txBody>
      </p:sp>
      <p:sp>
        <p:nvSpPr>
          <p:cNvPr id="300" name="Google Shape;300;p22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Get Pulse Width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599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2"/>
    </mc:Choice>
    <mc:Fallback>
      <p:transition spd="slow" advTm="5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"/>
          <p:cNvSpPr txBox="1">
            <a:spLocks noGrp="1"/>
          </p:cNvSpPr>
          <p:nvPr>
            <p:ph type="title"/>
          </p:nvPr>
        </p:nvSpPr>
        <p:spPr>
          <a:xfrm>
            <a:off x="366850" y="6064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Step 3) Analyze data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3"/>
          <p:cNvSpPr txBox="1">
            <a:spLocks noGrp="1"/>
          </p:cNvSpPr>
          <p:nvPr>
            <p:ph type="sldNum" idx="12"/>
          </p:nvPr>
        </p:nvSpPr>
        <p:spPr>
          <a:xfrm>
            <a:off x="8531627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15" name="Google Shape;315;p23"/>
          <p:cNvSpPr txBox="1">
            <a:spLocks noGrp="1"/>
          </p:cNvSpPr>
          <p:nvPr>
            <p:ph type="body" idx="1"/>
          </p:nvPr>
        </p:nvSpPr>
        <p:spPr>
          <a:xfrm>
            <a:off x="218250" y="1212950"/>
            <a:ext cx="3489000" cy="36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plot sum of spectra over region vs delay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can use peaks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or area</a:t>
            </a:r>
            <a:endParaRPr sz="17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fit a gaussian to deconvolute and get pulse width</a:t>
            </a:r>
            <a:endParaRPr sz="17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/>
          </a:p>
        </p:txBody>
      </p:sp>
      <p:pic>
        <p:nvPicPr>
          <p:cNvPr id="316" name="Google Shape;316;p23"/>
          <p:cNvPicPr preferRelativeResize="0"/>
          <p:nvPr/>
        </p:nvPicPr>
        <p:blipFill rotWithShape="1">
          <a:blip r:embed="rId3">
            <a:alphaModFix/>
          </a:blip>
          <a:srcRect l="6382" r="5581"/>
          <a:stretch/>
        </p:blipFill>
        <p:spPr>
          <a:xfrm>
            <a:off x="3530400" y="645175"/>
            <a:ext cx="5001224" cy="430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3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Get Pulse Width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1"/>
    </mc:Choice>
    <mc:Fallback>
      <p:transition spd="slow" advTm="3236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9"/>
          <p:cNvSpPr txBox="1">
            <a:spLocks noGrp="1"/>
          </p:cNvSpPr>
          <p:nvPr>
            <p:ph type="title"/>
          </p:nvPr>
        </p:nvSpPr>
        <p:spPr>
          <a:xfrm>
            <a:off x="323850" y="570575"/>
            <a:ext cx="7365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Crystal type</a:t>
            </a:r>
            <a:endParaRPr b="0"/>
          </a:p>
        </p:txBody>
      </p:sp>
      <p:sp>
        <p:nvSpPr>
          <p:cNvPr id="435" name="Google Shape;435;p2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36" name="Google Shape;436;p29"/>
          <p:cNvSpPr txBox="1">
            <a:spLocks noGrp="1"/>
          </p:cNvSpPr>
          <p:nvPr>
            <p:ph type="body" idx="1"/>
          </p:nvPr>
        </p:nvSpPr>
        <p:spPr>
          <a:xfrm>
            <a:off x="204100" y="1185899"/>
            <a:ext cx="2732100" cy="34854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can analyze different powers and different crystals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endParaRPr lang="en"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 dirty="0"/>
              <a:t>l</a:t>
            </a:r>
            <a:r>
              <a:rPr lang="en" sz="1700" dirty="0"/>
              <a:t>ook into band gap of different crystals</a:t>
            </a:r>
          </a:p>
          <a:p>
            <a:pPr marL="120650" lvl="0" indent="0" algn="l" rtl="0">
              <a:spcBef>
                <a:spcPts val="0"/>
              </a:spcBef>
              <a:spcAft>
                <a:spcPts val="0"/>
              </a:spcAft>
              <a:buSzPts val="1700"/>
              <a:buNone/>
            </a:pP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 dirty="0"/>
              <a:t>thicker crystals have greater PW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endParaRPr lang="en-US"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 dirty="0"/>
              <a:t>increase in PW with power</a:t>
            </a:r>
            <a:endParaRPr sz="17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 dirty="0"/>
          </a:p>
        </p:txBody>
      </p:sp>
      <p:sp>
        <p:nvSpPr>
          <p:cNvPr id="437" name="Google Shape;437;p29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US" dirty="0"/>
              <a:t>FLAME 266 nm Uncompressed</a:t>
            </a: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6" name="Picture 2" descr="J:\katya\autocorrelator\FLAME_diffCrystals_vs_P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3468" r="7355" b="4442"/>
          <a:stretch/>
        </p:blipFill>
        <p:spPr bwMode="auto">
          <a:xfrm>
            <a:off x="3081133" y="510208"/>
            <a:ext cx="5569797" cy="454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06"/>
    </mc:Choice>
    <mc:Fallback>
      <p:transition spd="slow" advTm="4410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:\katya\final report\Fig4_FLAME_avgPW_peak_vs_ar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69" y="497329"/>
            <a:ext cx="5948457" cy="450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5" name="Google Shape;425;p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26" name="Google Shape;426;p28"/>
          <p:cNvSpPr txBox="1">
            <a:spLocks noGrp="1"/>
          </p:cNvSpPr>
          <p:nvPr>
            <p:ph type="body" idx="1"/>
          </p:nvPr>
        </p:nvSpPr>
        <p:spPr>
          <a:xfrm>
            <a:off x="120050" y="1192696"/>
            <a:ext cx="2718300" cy="32997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can analyze different powers and using peak vs area values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endParaRPr lang="en"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 dirty="0"/>
              <a:t>D</a:t>
            </a:r>
            <a:r>
              <a:rPr lang="en" sz="1700" dirty="0"/>
              <a:t>ifference appears to be within error</a:t>
            </a:r>
          </a:p>
          <a:p>
            <a:pPr lvl="1" indent="-336550">
              <a:buSzPts val="1700"/>
              <a:buChar char="-"/>
            </a:pPr>
            <a:r>
              <a:rPr lang="en-US" sz="1500" dirty="0"/>
              <a:t>a</a:t>
            </a:r>
            <a:r>
              <a:rPr lang="en" sz="1500" dirty="0"/>
              <a:t>bout 10 fs</a:t>
            </a:r>
            <a:endParaRPr lang="en-US" sz="1500" dirty="0"/>
          </a:p>
        </p:txBody>
      </p:sp>
      <p:sp>
        <p:nvSpPr>
          <p:cNvPr id="427" name="Google Shape;427;p28"/>
          <p:cNvSpPr txBox="1">
            <a:spLocks noGrp="1"/>
          </p:cNvSpPr>
          <p:nvPr>
            <p:ph type="title"/>
          </p:nvPr>
        </p:nvSpPr>
        <p:spPr>
          <a:xfrm>
            <a:off x="204100" y="5352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Peak vs Area</a:t>
            </a:r>
            <a:endParaRPr b="0"/>
          </a:p>
        </p:txBody>
      </p:sp>
      <p:sp>
        <p:nvSpPr>
          <p:cNvPr id="428" name="Google Shape;428;p28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FLAME 266 nm Uncompressed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34"/>
    </mc:Choice>
    <mc:Fallback>
      <p:transition spd="slow" advTm="2773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katya\final report\Fig5_PULSAR_avgPW_area_vs_peaks_diffErr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50" y="535188"/>
            <a:ext cx="6050947" cy="451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" name="Google Shape;475;p3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476" name="Google Shape;476;p34"/>
          <p:cNvSpPr txBox="1">
            <a:spLocks noGrp="1"/>
          </p:cNvSpPr>
          <p:nvPr>
            <p:ph type="title"/>
          </p:nvPr>
        </p:nvSpPr>
        <p:spPr>
          <a:xfrm>
            <a:off x="204100" y="535200"/>
            <a:ext cx="26154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 b="0" dirty="0"/>
              <a:t>Peak </a:t>
            </a:r>
            <a:r>
              <a:rPr lang="en-US" b="0" dirty="0"/>
              <a:t>vs </a:t>
            </a:r>
            <a:r>
              <a:rPr lang="en" b="0" dirty="0"/>
              <a:t>Area</a:t>
            </a:r>
            <a:endParaRPr b="0" dirty="0"/>
          </a:p>
        </p:txBody>
      </p:sp>
      <p:sp>
        <p:nvSpPr>
          <p:cNvPr id="477" name="Google Shape;477;p34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PULSAR 266nm Uncompressed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4"/>
          <p:cNvSpPr txBox="1">
            <a:spLocks noGrp="1"/>
          </p:cNvSpPr>
          <p:nvPr>
            <p:ph type="body" idx="1"/>
          </p:nvPr>
        </p:nvSpPr>
        <p:spPr>
          <a:xfrm>
            <a:off x="204100" y="1285461"/>
            <a:ext cx="2838000" cy="35203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see a huge difference between the area and peak measurements</a:t>
            </a:r>
          </a:p>
          <a:p>
            <a:pPr lvl="1" indent="-336550">
              <a:buSzPts val="1700"/>
              <a:buChar char="-"/>
            </a:pPr>
            <a:r>
              <a:rPr lang="en-US" sz="1500" dirty="0"/>
              <a:t>50 fs to 100 fs difference</a:t>
            </a:r>
            <a:endParaRPr sz="15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 dirty="0"/>
              <a:t>Area starts depleting before peak</a:t>
            </a:r>
            <a:endParaRPr sz="17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chirp?</a:t>
            </a:r>
            <a:endParaRPr sz="17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82"/>
    </mc:Choice>
    <mc:Fallback>
      <p:transition spd="slow" advTm="4258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katya\final report\Fig6_spectra_gif_PULSAR94mW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06" y="625999"/>
            <a:ext cx="5334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4" name="Google Shape;484;p3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485" name="Google Shape;485;p35"/>
          <p:cNvSpPr txBox="1">
            <a:spLocks noGrp="1"/>
          </p:cNvSpPr>
          <p:nvPr>
            <p:ph type="title"/>
          </p:nvPr>
        </p:nvSpPr>
        <p:spPr>
          <a:xfrm>
            <a:off x="204100" y="535200"/>
            <a:ext cx="2904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Chirp Evidence in Spectrometer Data</a:t>
            </a:r>
            <a:endParaRPr b="0"/>
          </a:p>
        </p:txBody>
      </p:sp>
      <p:sp>
        <p:nvSpPr>
          <p:cNvPr id="486" name="Google Shape;486;p35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PULSAR 266nm Uncompressed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5"/>
          <p:cNvSpPr txBox="1">
            <a:spLocks noGrp="1"/>
          </p:cNvSpPr>
          <p:nvPr>
            <p:ph type="body" idx="1"/>
          </p:nvPr>
        </p:nvSpPr>
        <p:spPr>
          <a:xfrm>
            <a:off x="204100" y="1398104"/>
            <a:ext cx="2838000" cy="34077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can see the peak shift as the different wavelengths come in at different speeds</a:t>
            </a:r>
          </a:p>
          <a:p>
            <a:pPr lvl="1" indent="-336550">
              <a:buSzPts val="1700"/>
              <a:buChar char="-"/>
            </a:pPr>
            <a:r>
              <a:rPr lang="en-US" sz="1500" dirty="0"/>
              <a:t>h</a:t>
            </a:r>
            <a:r>
              <a:rPr lang="en" sz="1500" dirty="0"/>
              <a:t>igher wavelengths faster</a:t>
            </a:r>
            <a:endParaRPr sz="15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follow the outline of the average spectra shape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7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20"/>
    </mc:Choice>
    <mc:Fallback>
      <p:transition spd="slow" advTm="5952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493;p36">
            <a:extLst>
              <a:ext uri="{FF2B5EF4-FFF2-40B4-BE49-F238E27FC236}">
                <a16:creationId xmlns:a16="http://schemas.microsoft.com/office/drawing/2014/main" id="{FA779A99-C297-4B2E-9EE3-030378FB98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186" t="2400" r="7895" b="2722"/>
          <a:stretch/>
        </p:blipFill>
        <p:spPr>
          <a:xfrm>
            <a:off x="3057608" y="496807"/>
            <a:ext cx="5987949" cy="45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82" y="2797934"/>
            <a:ext cx="2522934" cy="215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/>
          <a:stretch/>
        </p:blipFill>
        <p:spPr bwMode="auto">
          <a:xfrm>
            <a:off x="4823986" y="542362"/>
            <a:ext cx="2616525" cy="212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" name="Google Shape;494;p3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495" name="Google Shape;495;p36"/>
          <p:cNvSpPr txBox="1">
            <a:spLocks noGrp="1"/>
          </p:cNvSpPr>
          <p:nvPr>
            <p:ph type="title"/>
          </p:nvPr>
        </p:nvSpPr>
        <p:spPr>
          <a:xfrm>
            <a:off x="204100" y="535200"/>
            <a:ext cx="2904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/>
              <a:t>Autocorrelator 2D Spectrogram</a:t>
            </a:r>
            <a:endParaRPr b="0" dirty="0"/>
          </a:p>
        </p:txBody>
      </p:sp>
      <p:sp>
        <p:nvSpPr>
          <p:cNvPr id="496" name="Google Shape;496;p36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PULSAR 266 nm Uncompressed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2323070" y="2891274"/>
            <a:ext cx="4131222" cy="766990"/>
            <a:chOff x="2468624" y="2961114"/>
            <a:chExt cx="4385476" cy="3532454"/>
          </a:xfrm>
        </p:grpSpPr>
        <p:sp>
          <p:nvSpPr>
            <p:cNvPr id="13" name="Google Shape;278;p21"/>
            <p:cNvSpPr/>
            <p:nvPr/>
          </p:nvSpPr>
          <p:spPr>
            <a:xfrm>
              <a:off x="6413466" y="2961114"/>
              <a:ext cx="440634" cy="1514706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" name="Google Shape;279;p21"/>
            <p:cNvCxnSpPr>
              <a:cxnSpLocks/>
              <a:stCxn id="13" idx="2"/>
            </p:cNvCxnSpPr>
            <p:nvPr/>
          </p:nvCxnSpPr>
          <p:spPr>
            <a:xfrm flipH="1">
              <a:off x="2468624" y="3718469"/>
              <a:ext cx="3944842" cy="2775099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9" name="Group 18"/>
          <p:cNvGrpSpPr/>
          <p:nvPr/>
        </p:nvGrpSpPr>
        <p:grpSpPr>
          <a:xfrm>
            <a:off x="2922373" y="621880"/>
            <a:ext cx="3680326" cy="2297487"/>
            <a:chOff x="901577" y="-564104"/>
            <a:chExt cx="4057599" cy="1973079"/>
          </a:xfrm>
        </p:grpSpPr>
        <p:sp>
          <p:nvSpPr>
            <p:cNvPr id="20" name="Google Shape;278;p21"/>
            <p:cNvSpPr/>
            <p:nvPr/>
          </p:nvSpPr>
          <p:spPr>
            <a:xfrm>
              <a:off x="4457766" y="-564104"/>
              <a:ext cx="501410" cy="320641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" name="Google Shape;279;p21"/>
            <p:cNvCxnSpPr>
              <a:cxnSpLocks/>
              <a:stCxn id="20" idx="2"/>
            </p:cNvCxnSpPr>
            <p:nvPr/>
          </p:nvCxnSpPr>
          <p:spPr>
            <a:xfrm flipH="1">
              <a:off x="901577" y="-403783"/>
              <a:ext cx="3556189" cy="1812758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1" name="Google Shape;487;p35"/>
          <p:cNvSpPr txBox="1">
            <a:spLocks noGrp="1"/>
          </p:cNvSpPr>
          <p:nvPr>
            <p:ph type="body" idx="1"/>
          </p:nvPr>
        </p:nvSpPr>
        <p:spPr>
          <a:xfrm>
            <a:off x="7234518" y="914400"/>
            <a:ext cx="1970956" cy="34077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700" dirty="0"/>
              <a:t>Peak shifted to higher wavelength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sz="17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sz="17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sz="17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sz="17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700" dirty="0"/>
              <a:t>Peak shifted to lower wavelength</a:t>
            </a:r>
          </a:p>
        </p:txBody>
      </p:sp>
      <p:sp>
        <p:nvSpPr>
          <p:cNvPr id="16" name="Google Shape;497;p36">
            <a:extLst>
              <a:ext uri="{FF2B5EF4-FFF2-40B4-BE49-F238E27FC236}">
                <a16:creationId xmlns:a16="http://schemas.microsoft.com/office/drawing/2014/main" id="{AAF4BE0E-4AD8-4B41-91DB-3CE80D3B3084}"/>
              </a:ext>
            </a:extLst>
          </p:cNvPr>
          <p:cNvSpPr txBox="1">
            <a:spLocks/>
          </p:cNvSpPr>
          <p:nvPr/>
        </p:nvSpPr>
        <p:spPr>
          <a:xfrm>
            <a:off x="204100" y="1543050"/>
            <a:ext cx="2838000" cy="2021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-336550">
              <a:buSzPts val="1700"/>
              <a:buFont typeface="Lato"/>
              <a:buChar char="-"/>
            </a:pPr>
            <a:r>
              <a:rPr lang="en-US" sz="1700" dirty="0"/>
              <a:t>clearly see a diagonal signature in the depletion</a:t>
            </a:r>
          </a:p>
          <a:p>
            <a:pPr indent="0">
              <a:buFont typeface="Lato"/>
              <a:buNone/>
            </a:pPr>
            <a:endParaRPr lang="en-US" sz="1700" dirty="0"/>
          </a:p>
          <a:p>
            <a:pPr indent="-336550">
              <a:buSzPts val="1700"/>
              <a:buFont typeface="Lato"/>
              <a:buChar char="-"/>
            </a:pPr>
            <a:r>
              <a:rPr lang="en-US" sz="1700" dirty="0"/>
              <a:t>clearer visual of chirped pulse</a:t>
            </a:r>
          </a:p>
          <a:p>
            <a:pPr marL="0" indent="0">
              <a:spcAft>
                <a:spcPts val="1200"/>
              </a:spcAft>
              <a:buFont typeface="Lato"/>
              <a:buNone/>
            </a:pPr>
            <a:endParaRPr lang="en-US" sz="1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95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19"/>
    </mc:Choice>
    <mc:Fallback>
      <p:transition spd="slow" advTm="32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23457E-6 L -0.37639 0.0959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19" y="47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38"/>
          <p:cNvPicPr preferRelativeResize="0"/>
          <p:nvPr/>
        </p:nvPicPr>
        <p:blipFill rotWithShape="1">
          <a:blip r:embed="rId4">
            <a:alphaModFix/>
          </a:blip>
          <a:srcRect l="6472" r="7683"/>
          <a:stretch/>
        </p:blipFill>
        <p:spPr>
          <a:xfrm>
            <a:off x="2756000" y="674425"/>
            <a:ext cx="63290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522" name="Google Shape;522;p38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PULSAR 266nm vs FLAME 266nm Spectrogram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3" name="Google Shape;523;p38"/>
          <p:cNvPicPr preferRelativeResize="0"/>
          <p:nvPr/>
        </p:nvPicPr>
        <p:blipFill rotWithShape="1">
          <a:blip r:embed="rId5">
            <a:alphaModFix/>
          </a:blip>
          <a:srcRect l="6472" r="7683"/>
          <a:stretch/>
        </p:blipFill>
        <p:spPr>
          <a:xfrm>
            <a:off x="2756000" y="2654500"/>
            <a:ext cx="63290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8"/>
          <p:cNvSpPr txBox="1">
            <a:spLocks noGrp="1"/>
          </p:cNvSpPr>
          <p:nvPr>
            <p:ph type="body" idx="1"/>
          </p:nvPr>
        </p:nvSpPr>
        <p:spPr>
          <a:xfrm>
            <a:off x="120050" y="674425"/>
            <a:ext cx="2735700" cy="3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clearly see a diagonal signature in the depletion</a:t>
            </a:r>
          </a:p>
          <a:p>
            <a:pPr lvl="1" indent="-336550">
              <a:buSzPts val="1700"/>
              <a:buChar char="-"/>
            </a:pPr>
            <a:r>
              <a:rPr lang="en-US" sz="1500" dirty="0"/>
              <a:t>E</a:t>
            </a:r>
            <a:r>
              <a:rPr lang="en" sz="1500" dirty="0"/>
              <a:t>xpect vertical slope when unchirped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the FLAME data appears to have less of a slope compared to PULSAR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700" dirty="0"/>
          </a:p>
        </p:txBody>
      </p:sp>
      <p:sp>
        <p:nvSpPr>
          <p:cNvPr id="2" name="Right Arrow 1"/>
          <p:cNvSpPr/>
          <p:nvPr/>
        </p:nvSpPr>
        <p:spPr>
          <a:xfrm rot="2213915">
            <a:off x="5396125" y="1513490"/>
            <a:ext cx="1174453" cy="3152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PULSAR</a:t>
            </a:r>
          </a:p>
        </p:txBody>
      </p:sp>
      <p:sp>
        <p:nvSpPr>
          <p:cNvPr id="8" name="Right Arrow 7"/>
          <p:cNvSpPr/>
          <p:nvPr/>
        </p:nvSpPr>
        <p:spPr>
          <a:xfrm rot="3733167">
            <a:off x="5471649" y="3477240"/>
            <a:ext cx="1217181" cy="3152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FLAME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62"/>
    </mc:Choice>
    <mc:Fallback>
      <p:transition spd="slow" advTm="38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0.05527 L -0.54514 0.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90" y="2108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5403 L -0.45955 0.099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2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2"/>
          <p:cNvSpPr txBox="1">
            <a:spLocks noGrp="1"/>
          </p:cNvSpPr>
          <p:nvPr>
            <p:ph type="body" idx="1"/>
          </p:nvPr>
        </p:nvSpPr>
        <p:spPr>
          <a:xfrm>
            <a:off x="86139" y="589722"/>
            <a:ext cx="8613913" cy="4207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 dirty="0"/>
              <a:t>The autocorrelator is a promising method for measuring pulse width </a:t>
            </a:r>
          </a:p>
          <a:p>
            <a:pPr marL="577850" lvl="1" indent="0">
              <a:buSzPts val="1700"/>
              <a:buNone/>
            </a:pPr>
            <a:endParaRPr lang="en-US" sz="1700" dirty="0"/>
          </a:p>
          <a:p>
            <a:pPr indent="-336550">
              <a:buSzPts val="1700"/>
              <a:buChar char="-"/>
            </a:pPr>
            <a:r>
              <a:rPr lang="en-US" sz="1700" dirty="0"/>
              <a:t>Can be used as a chirp detection tool</a:t>
            </a:r>
          </a:p>
          <a:p>
            <a:pPr lvl="1" indent="-336550">
              <a:buSzPts val="1700"/>
              <a:buChar char="-"/>
            </a:pPr>
            <a:r>
              <a:rPr lang="en-US" sz="1700" dirty="0"/>
              <a:t>Literature shows can extract FROG traces</a:t>
            </a:r>
          </a:p>
          <a:p>
            <a:pPr marL="120650" lvl="0" indent="0" algn="l" rtl="0">
              <a:spcBef>
                <a:spcPts val="0"/>
              </a:spcBef>
              <a:spcAft>
                <a:spcPts val="0"/>
              </a:spcAft>
              <a:buSzPts val="1700"/>
              <a:buNone/>
            </a:pPr>
            <a:endParaRPr lang="en-US"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 dirty="0"/>
              <a:t>Future work: implementing noise/background subtraction techniques</a:t>
            </a:r>
          </a:p>
          <a:p>
            <a:pPr lvl="1" indent="-336550">
              <a:buSzPts val="1700"/>
              <a:buChar char="-"/>
            </a:pPr>
            <a:endParaRPr lang="en-US" sz="1700" dirty="0"/>
          </a:p>
          <a:p>
            <a:pPr lvl="1" indent="-336550">
              <a:buSzPts val="1700"/>
              <a:buChar char="-"/>
            </a:pPr>
            <a:endParaRPr lang="en-US" sz="1700" dirty="0"/>
          </a:p>
        </p:txBody>
      </p:sp>
      <p:sp>
        <p:nvSpPr>
          <p:cNvPr id="462" name="Google Shape;462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463" name="Google Shape;463;p32"/>
          <p:cNvSpPr txBox="1">
            <a:spLocks noGrp="1"/>
          </p:cNvSpPr>
          <p:nvPr>
            <p:ph type="title"/>
          </p:nvPr>
        </p:nvSpPr>
        <p:spPr>
          <a:xfrm>
            <a:off x="6728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Conclusion </a:t>
            </a:r>
            <a:endParaRPr dirty="0"/>
          </a:p>
        </p:txBody>
      </p:sp>
      <p:pic>
        <p:nvPicPr>
          <p:cNvPr id="10242" name="Picture 2" descr="https://lh4.googleusercontent.com/Z6Zbm-R74rRRa9IpEKDLq456kgVRVtdHmwRxoH1ibzHzg4KDOf_tMKZpDF1HtXLfOopD-1FMJuYHOD3vuHT-OKy5S2lioFw8onQqEwRsRnqiwqysNOQs08Vky5Q5R4qwjEeN6Du5K2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3" r="32172"/>
          <a:stretch/>
        </p:blipFill>
        <p:spPr bwMode="auto">
          <a:xfrm rot="16200000">
            <a:off x="3540002" y="1442270"/>
            <a:ext cx="2034209" cy="484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58"/>
    </mc:Choice>
    <mc:Fallback>
      <p:transition spd="slow" advTm="3225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2"/>
          <p:cNvSpPr txBox="1">
            <a:spLocks noGrp="1"/>
          </p:cNvSpPr>
          <p:nvPr>
            <p:ph type="body" idx="1"/>
          </p:nvPr>
        </p:nvSpPr>
        <p:spPr>
          <a:xfrm>
            <a:off x="344925" y="728725"/>
            <a:ext cx="5744449" cy="40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indent="-336550">
              <a:buSzPts val="1700"/>
              <a:buChar char="-"/>
            </a:pPr>
            <a:r>
              <a:rPr lang="en-US" sz="1700" dirty="0"/>
              <a:t>Daniel </a:t>
            </a:r>
            <a:r>
              <a:rPr lang="en-US" sz="1700" dirty="0" err="1"/>
              <a:t>Rolles</a:t>
            </a:r>
            <a:endParaRPr lang="en-US" sz="1700" dirty="0"/>
          </a:p>
          <a:p>
            <a:pPr lvl="0" indent="-336550">
              <a:buSzPts val="1700"/>
              <a:buChar char="-"/>
            </a:pPr>
            <a:r>
              <a:rPr lang="en-US" sz="1700" dirty="0"/>
              <a:t>Zane Phelps</a:t>
            </a:r>
          </a:p>
          <a:p>
            <a:pPr lvl="0" indent="-336550">
              <a:buSzPts val="1700"/>
              <a:buChar char="-"/>
            </a:pPr>
            <a:r>
              <a:rPr lang="en-US" sz="1700" dirty="0" err="1"/>
              <a:t>Surjendu</a:t>
            </a:r>
            <a:r>
              <a:rPr lang="en-US" sz="1700" dirty="0"/>
              <a:t> Bhattacharyya</a:t>
            </a:r>
          </a:p>
          <a:p>
            <a:pPr lvl="0" indent="-336550">
              <a:buSzPts val="1700"/>
              <a:buChar char="-"/>
            </a:pPr>
            <a:r>
              <a:rPr lang="en-US" sz="1700" dirty="0" err="1"/>
              <a:t>Anbu</a:t>
            </a:r>
            <a:r>
              <a:rPr lang="en-US" sz="1700" dirty="0"/>
              <a:t> Venkatachalam</a:t>
            </a:r>
          </a:p>
          <a:p>
            <a:pPr marL="120650" lvl="0" indent="0">
              <a:buSzPts val="1700"/>
              <a:buNone/>
            </a:pPr>
            <a:endParaRPr lang="en-US" sz="1700" dirty="0"/>
          </a:p>
          <a:p>
            <a:pPr lvl="0" indent="-336550">
              <a:buSzPts val="1700"/>
              <a:buChar char="-"/>
            </a:pPr>
            <a:r>
              <a:rPr lang="en-US" sz="1700" dirty="0"/>
              <a:t>James R. Macdonald Laboratory</a:t>
            </a:r>
          </a:p>
          <a:p>
            <a:pPr lvl="0" indent="-336550">
              <a:buSzPts val="1700"/>
              <a:buChar char="-"/>
            </a:pPr>
            <a:r>
              <a:rPr lang="en-US" sz="1700" dirty="0"/>
              <a:t>Kansas State University</a:t>
            </a:r>
          </a:p>
          <a:p>
            <a:pPr marL="120650" lvl="0" indent="0">
              <a:buSzPts val="1700"/>
              <a:buNone/>
            </a:pPr>
            <a:endParaRPr lang="en-US" sz="1700" dirty="0"/>
          </a:p>
          <a:p>
            <a:pPr lvl="0" indent="-336550">
              <a:buSzPts val="1700"/>
              <a:buChar char="-"/>
            </a:pPr>
            <a:r>
              <a:rPr lang="en-US" sz="1700" dirty="0"/>
              <a:t>National Science Foundation</a:t>
            </a:r>
            <a:endParaRPr lang="en-US" sz="1500" dirty="0"/>
          </a:p>
        </p:txBody>
      </p:sp>
      <p:sp>
        <p:nvSpPr>
          <p:cNvPr id="462" name="Google Shape;462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463" name="Google Shape;463;p32"/>
          <p:cNvSpPr txBox="1">
            <a:spLocks noGrp="1"/>
          </p:cNvSpPr>
          <p:nvPr>
            <p:ph type="title"/>
          </p:nvPr>
        </p:nvSpPr>
        <p:spPr>
          <a:xfrm>
            <a:off x="6728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Acknowledgements</a:t>
            </a:r>
            <a:endParaRPr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389" y="1145555"/>
            <a:ext cx="1826315" cy="182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77" y="2627585"/>
            <a:ext cx="1945622" cy="194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99" y="920267"/>
            <a:ext cx="902459" cy="90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69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4"/>
    </mc:Choice>
    <mc:Fallback>
      <p:transition spd="slow" advTm="1403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27650" y="5664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Background/Motivation</a:t>
            </a:r>
            <a:endParaRPr dirty="0"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>
            <a:off x="581025" y="1101650"/>
            <a:ext cx="7837200" cy="36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b="1" dirty="0"/>
              <a:t>Goal:</a:t>
            </a:r>
            <a:r>
              <a:rPr lang="en" sz="1700" dirty="0"/>
              <a:t> create molecular movies of light-induced molecular reactions to be able to visualize the dynamics of the reaction</a:t>
            </a:r>
          </a:p>
          <a:p>
            <a:pPr marL="120650" lvl="0" indent="0" algn="l" rtl="0">
              <a:spcBef>
                <a:spcPts val="0"/>
              </a:spcBef>
              <a:spcAft>
                <a:spcPts val="0"/>
              </a:spcAft>
              <a:buSzPts val="1700"/>
              <a:buNone/>
            </a:pPr>
            <a:endParaRPr lang="en"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b="1" dirty="0"/>
              <a:t>How:</a:t>
            </a:r>
            <a:r>
              <a:rPr lang="en" sz="1700" dirty="0"/>
              <a:t> use a femtosecond laser pulses to trigger the reaction and take snapshots of the reaction</a:t>
            </a:r>
            <a:endParaRPr sz="17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pump-probe experiment</a:t>
            </a:r>
            <a:endParaRPr sz="1700" dirty="0"/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2775" y="2682913"/>
            <a:ext cx="3609975" cy="20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53"/>
    </mc:Choice>
    <mc:Fallback>
      <p:transition spd="slow" advTm="2755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 for your time! Questions?</a:t>
            </a:r>
            <a:endParaRPr dirty="0"/>
          </a:p>
        </p:txBody>
      </p:sp>
      <p:sp>
        <p:nvSpPr>
          <p:cNvPr id="470" name="Google Shape;470;p3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5"/>
    </mc:Choice>
    <mc:Fallback>
      <p:transition spd="slow" advTm="249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2"/>
          <p:cNvSpPr txBox="1">
            <a:spLocks noGrp="1"/>
          </p:cNvSpPr>
          <p:nvPr>
            <p:ph type="body" idx="1"/>
          </p:nvPr>
        </p:nvSpPr>
        <p:spPr>
          <a:xfrm>
            <a:off x="344925" y="728725"/>
            <a:ext cx="7619632" cy="40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20650" indent="-457200">
              <a:buSzPts val="1700"/>
              <a:buNone/>
            </a:pPr>
            <a:r>
              <a:rPr lang="en-US" sz="1200" dirty="0" err="1"/>
              <a:t>Homann</a:t>
            </a:r>
            <a:r>
              <a:rPr lang="en-US" sz="1200" dirty="0"/>
              <a:t>, C., Krebs, N. &amp; </a:t>
            </a:r>
            <a:r>
              <a:rPr lang="en-US" sz="1200" dirty="0" err="1"/>
              <a:t>Riedle</a:t>
            </a:r>
            <a:r>
              <a:rPr lang="en-US" sz="1200" dirty="0"/>
              <a:t>, E. Convenient pulse length measurement of sub-20-fs pulses down to the deep UV via two-photon absorption in bulk material. </a:t>
            </a:r>
            <a:r>
              <a:rPr lang="en-US" sz="1200" i="1" dirty="0"/>
              <a:t>Appl. Phys. B</a:t>
            </a:r>
            <a:r>
              <a:rPr lang="en-US" sz="1200" dirty="0"/>
              <a:t> </a:t>
            </a:r>
            <a:r>
              <a:rPr lang="en-US" sz="1200" b="1" dirty="0"/>
              <a:t>104, </a:t>
            </a:r>
            <a:r>
              <a:rPr lang="en-US" sz="1200" dirty="0"/>
              <a:t>783 (2011). </a:t>
            </a:r>
            <a:r>
              <a:rPr lang="en-US" sz="1200" dirty="0">
                <a:hlinkClick r:id="rId3"/>
              </a:rPr>
              <a:t>https://doi.org/10.1007/s00340-011-4683-0</a:t>
            </a:r>
            <a:r>
              <a:rPr lang="en-US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</a:rPr>
              <a:t> </a:t>
            </a:r>
          </a:p>
          <a:p>
            <a:pPr marL="120650" indent="-457200">
              <a:buSzPts val="1700"/>
              <a:buNone/>
            </a:pPr>
            <a:r>
              <a:rPr lang="en-US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</a:rPr>
              <a:t>[2] Hoyt, C., A. Schaffer, C. Fredrick, N. Parks, A. Thomas, D. Mohr and R. Jones. “Ultrafast Optics with a Mode-locked Erbium Fiber Laser.” (2015).</a:t>
            </a:r>
          </a:p>
          <a:p>
            <a:pPr marL="120650" indent="-457200">
              <a:buSzPts val="1700"/>
              <a:buNone/>
            </a:pPr>
            <a:r>
              <a:rPr lang="en-US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</a:rPr>
              <a:t>K. Ogawa and M. D. </a:t>
            </a:r>
            <a:r>
              <a:rPr lang="en-US" sz="12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</a:rPr>
              <a:t>Pelusi</a:t>
            </a:r>
            <a:r>
              <a:rPr lang="en-US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</a:rPr>
              <a:t>. High-sensitivity pulse spectrogram measurement using two-photon absorption in a semiconductor at 1.5-µm wavelength. </a:t>
            </a:r>
            <a:r>
              <a:rPr lang="en-US" sz="1200" i="1" dirty="0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</a:rPr>
              <a:t>Opt. Express </a:t>
            </a:r>
            <a:r>
              <a:rPr lang="en-US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</a:rPr>
              <a:t>7</a:t>
            </a:r>
            <a:r>
              <a:rPr lang="en-US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</a:rPr>
              <a:t>, 135-140 (2000). </a:t>
            </a:r>
          </a:p>
          <a:p>
            <a:pPr marL="120650" indent="-457200">
              <a:buSzPts val="1700"/>
              <a:buNone/>
            </a:pPr>
            <a:r>
              <a:rPr lang="en-US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</a:rPr>
              <a:t>	</a:t>
            </a:r>
            <a:r>
              <a:rPr lang="en-US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  <a:hlinkClick r:id="rId4"/>
              </a:rPr>
              <a:t>https://doi.org/10.1364/OE.7.000135</a:t>
            </a:r>
            <a:r>
              <a:rPr lang="en-US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</a:rPr>
              <a:t> </a:t>
            </a:r>
          </a:p>
          <a:p>
            <a:pPr marL="120650" indent="-457200">
              <a:buSzPts val="1700"/>
              <a:buNone/>
            </a:pPr>
            <a:r>
              <a:rPr lang="en-US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</a:rPr>
              <a:t>[1] Peng, </a:t>
            </a:r>
            <a:r>
              <a:rPr lang="en-US" sz="12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</a:rPr>
              <a:t>Jiahui</a:t>
            </a:r>
            <a:r>
              <a:rPr lang="en-US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Lato" panose="020B0604020202020204" charset="0"/>
              </a:rPr>
              <a:t>. “Tunable Femtosecond Pulse Generation and Applications in Raman Micro-Spectroscopy.” (2021).</a:t>
            </a:r>
            <a:endParaRPr lang="en-US" sz="1200" dirty="0"/>
          </a:p>
          <a:p>
            <a:pPr marL="120650" indent="-457200">
              <a:buSzPts val="1700"/>
              <a:buNone/>
            </a:pPr>
            <a:r>
              <a:rPr lang="en-US" sz="1200" dirty="0" err="1"/>
              <a:t>Trebino</a:t>
            </a:r>
            <a:r>
              <a:rPr lang="en-US" sz="1200" dirty="0"/>
              <a:t> R., </a:t>
            </a:r>
            <a:r>
              <a:rPr lang="en-US" sz="1200" dirty="0" err="1"/>
              <a:t>Zeek</a:t>
            </a:r>
            <a:r>
              <a:rPr lang="en-US" sz="1200" dirty="0"/>
              <a:t> E. The Autocorrelation, the Spectrum, and Phase Retrieval. In: Frequency-Resolved Optical Gating: The Measurement of Ultrashort Laser Pulses. Springer, Boston, MA (2000). </a:t>
            </a:r>
            <a:r>
              <a:rPr lang="en-US" sz="1200" dirty="0">
                <a:hlinkClick r:id="rId5"/>
              </a:rPr>
              <a:t>https://doi.org/10.1007/978-1-4615-1181-6_4</a:t>
            </a:r>
            <a:endParaRPr lang="en-US" sz="1200" dirty="0"/>
          </a:p>
          <a:p>
            <a:pPr marL="120650" indent="-457200">
              <a:buSzPts val="1700"/>
              <a:buNone/>
            </a:pPr>
            <a:r>
              <a:rPr lang="en-US" sz="1200" dirty="0" err="1"/>
              <a:t>Paschotta</a:t>
            </a:r>
            <a:r>
              <a:rPr lang="en-US" sz="1200" dirty="0"/>
              <a:t>, </a:t>
            </a:r>
            <a:r>
              <a:rPr lang="en-US" sz="1200" dirty="0" err="1"/>
              <a:t>Rudiger</a:t>
            </a:r>
            <a:r>
              <a:rPr lang="en-US" sz="1200" dirty="0"/>
              <a:t>. Chirp. RP Photonics. </a:t>
            </a:r>
            <a:r>
              <a:rPr lang="en-US" sz="1200" dirty="0">
                <a:hlinkClick r:id="rId6"/>
              </a:rPr>
              <a:t>https://www.rp-photonics.com/chirp.html</a:t>
            </a:r>
            <a:endParaRPr lang="en-US" sz="1200" dirty="0"/>
          </a:p>
          <a:p>
            <a:pPr marL="120650" indent="-457200">
              <a:buSzPts val="1700"/>
              <a:buNone/>
            </a:pPr>
            <a:r>
              <a:rPr lang="en-US" sz="1200" dirty="0" err="1"/>
              <a:t>Paschotta</a:t>
            </a:r>
            <a:r>
              <a:rPr lang="en-US" sz="1200" dirty="0"/>
              <a:t>, </a:t>
            </a:r>
            <a:r>
              <a:rPr lang="en-US" sz="1200" dirty="0" err="1"/>
              <a:t>Rudiger</a:t>
            </a:r>
            <a:r>
              <a:rPr lang="en-US" sz="1200" dirty="0"/>
              <a:t>. </a:t>
            </a:r>
            <a:r>
              <a:rPr lang="en-US" sz="1200" dirty="0" err="1"/>
              <a:t>Autocorrelators</a:t>
            </a:r>
            <a:r>
              <a:rPr lang="en-US" sz="1200" dirty="0"/>
              <a:t>. RP Photonics.  </a:t>
            </a:r>
            <a:r>
              <a:rPr lang="en-US" sz="1200" dirty="0">
                <a:hlinkClick r:id="rId7"/>
              </a:rPr>
              <a:t>https://www.rp-photonics.com/autocorrelators.html</a:t>
            </a:r>
            <a:r>
              <a:rPr lang="en-US" sz="1200" dirty="0"/>
              <a:t> </a:t>
            </a:r>
          </a:p>
        </p:txBody>
      </p:sp>
      <p:sp>
        <p:nvSpPr>
          <p:cNvPr id="462" name="Google Shape;462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463" name="Google Shape;463;p32"/>
          <p:cNvSpPr txBox="1">
            <a:spLocks noGrp="1"/>
          </p:cNvSpPr>
          <p:nvPr>
            <p:ph type="title"/>
          </p:nvPr>
        </p:nvSpPr>
        <p:spPr>
          <a:xfrm>
            <a:off x="6728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References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267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"/>
    </mc:Choice>
    <mc:Fallback>
      <p:transition spd="slow" advTm="93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3221" r="7448" b="3821"/>
          <a:stretch/>
        </p:blipFill>
        <p:spPr>
          <a:xfrm>
            <a:off x="3152458" y="573990"/>
            <a:ext cx="5613856" cy="4291172"/>
          </a:xfrm>
          <a:prstGeom prst="rect">
            <a:avLst/>
          </a:prstGeom>
        </p:spPr>
      </p:pic>
      <p:sp>
        <p:nvSpPr>
          <p:cNvPr id="452" name="Google Shape;452;p3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453" name="Google Shape;453;p31"/>
          <p:cNvSpPr txBox="1">
            <a:spLocks noGrp="1"/>
          </p:cNvSpPr>
          <p:nvPr>
            <p:ph type="title"/>
          </p:nvPr>
        </p:nvSpPr>
        <p:spPr>
          <a:xfrm>
            <a:off x="204100" y="535200"/>
            <a:ext cx="26154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Pulse Width (PW) Measurement</a:t>
            </a:r>
            <a:endParaRPr b="0"/>
          </a:p>
        </p:txBody>
      </p:sp>
      <p:sp>
        <p:nvSpPr>
          <p:cNvPr id="454" name="Google Shape;454;p31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Pulse Width for 200 nm from PULSAR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5" name="Google Shape;455;p31"/>
          <p:cNvSpPr txBox="1">
            <a:spLocks noGrp="1"/>
          </p:cNvSpPr>
          <p:nvPr>
            <p:ph type="body" idx="1"/>
          </p:nvPr>
        </p:nvSpPr>
        <p:spPr>
          <a:xfrm>
            <a:off x="204100" y="1543050"/>
            <a:ext cx="2838000" cy="26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get PW of 151 +/- 13 fs</a:t>
            </a:r>
            <a:endParaRPr sz="17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 dirty="0"/>
              <a:t>expect 140 fs</a:t>
            </a:r>
            <a:endParaRPr sz="1700"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very noisy</a:t>
            </a:r>
            <a:endParaRPr sz="17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 dirty="0"/>
          </a:p>
        </p:txBody>
      </p:sp>
      <p:pic>
        <p:nvPicPr>
          <p:cNvPr id="456" name="Google Shape;456;p31"/>
          <p:cNvPicPr preferRelativeResize="0"/>
          <p:nvPr/>
        </p:nvPicPr>
        <p:blipFill rotWithShape="1">
          <a:blip r:embed="rId4">
            <a:alphaModFix/>
          </a:blip>
          <a:srcRect l="29695" t="48993" r="13317" b="7433"/>
          <a:stretch/>
        </p:blipFill>
        <p:spPr>
          <a:xfrm>
            <a:off x="400050" y="3253675"/>
            <a:ext cx="3143250" cy="149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"/>
    </mc:Choice>
    <mc:Fallback>
      <p:transition spd="slow" advTm="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27650" y="5664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Pulse Width</a:t>
            </a:r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344925" y="1256625"/>
            <a:ext cx="5343300" cy="33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Important to characterize the pulse duration</a:t>
            </a:r>
            <a:endParaRPr sz="17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“shutter speed”</a:t>
            </a:r>
            <a:endParaRPr sz="17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laser pulse reference</a:t>
            </a:r>
            <a:endParaRPr sz="1700"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Can be measured using an autocorrelator setup</a:t>
            </a:r>
            <a:endParaRPr sz="17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why use an autocorrelator?</a:t>
            </a:r>
            <a:endParaRPr sz="1700" dirty="0"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/>
        </p:nvGrpSpPr>
        <p:grpSpPr>
          <a:xfrm>
            <a:off x="6078458" y="1203850"/>
            <a:ext cx="2211140" cy="2951623"/>
            <a:chOff x="6078458" y="1203850"/>
            <a:chExt cx="2211140" cy="2951623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19615" r="54749" b="3585"/>
            <a:stretch/>
          </p:blipFill>
          <p:spPr bwMode="auto">
            <a:xfrm>
              <a:off x="6078458" y="1203850"/>
              <a:ext cx="2039310" cy="2808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840679" y="3909252"/>
              <a:ext cx="4489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457200"/>
              <a:r>
                <a:rPr lang="en-US" sz="1000" dirty="0">
                  <a:solidFill>
                    <a:schemeClr val="bg2">
                      <a:lumMod val="75000"/>
                      <a:lumOff val="25000"/>
                    </a:schemeClr>
                  </a:solidFill>
                  <a:latin typeface="Lato" panose="020B0604020202020204" charset="0"/>
                </a:rPr>
                <a:t>[1]</a:t>
              </a:r>
            </a:p>
          </p:txBody>
        </p:sp>
      </p:grp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01"/>
          <a:stretch/>
        </p:blipFill>
        <p:spPr bwMode="auto">
          <a:xfrm>
            <a:off x="5464775" y="1075557"/>
            <a:ext cx="3120061" cy="306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86"/>
    </mc:Choice>
    <mc:Fallback>
      <p:transition spd="slow" advTm="95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27650" y="5664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Chirp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344925" y="1256625"/>
            <a:ext cx="4713878" cy="33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 dirty="0"/>
              <a:t>Time dependent wavelength</a:t>
            </a:r>
          </a:p>
          <a:p>
            <a:pPr marL="120650" lvl="0" indent="0" algn="l" rtl="0">
              <a:spcBef>
                <a:spcPts val="0"/>
              </a:spcBef>
              <a:spcAft>
                <a:spcPts val="0"/>
              </a:spcAft>
              <a:buSzPts val="1700"/>
              <a:buNone/>
            </a:pPr>
            <a:endParaRPr lang="en-US" sz="1500" dirty="0"/>
          </a:p>
          <a:p>
            <a:pPr indent="-336550">
              <a:buSzPts val="1700"/>
              <a:buChar char="-"/>
            </a:pPr>
            <a:r>
              <a:rPr lang="en-US" sz="1700" dirty="0"/>
              <a:t>Causes inaccurate pulse width measurements in autocorrelator</a:t>
            </a:r>
          </a:p>
          <a:p>
            <a:pPr marL="120650" indent="0">
              <a:buSzPts val="1700"/>
              <a:buNone/>
            </a:pPr>
            <a:endParaRPr lang="en-US" sz="1700" dirty="0"/>
          </a:p>
          <a:p>
            <a:pPr indent="-336550">
              <a:buSzPts val="1700"/>
              <a:buChar char="-"/>
            </a:pPr>
            <a:r>
              <a:rPr lang="en-US" sz="1700" dirty="0"/>
              <a:t>Want to be able to detect if a pulse is chirped</a:t>
            </a:r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5020851" y="1335420"/>
            <a:ext cx="3623982" cy="2573832"/>
            <a:chOff x="5245311" y="1243322"/>
            <a:chExt cx="3623982" cy="2573832"/>
          </a:xfrm>
        </p:grpSpPr>
        <p:pic>
          <p:nvPicPr>
            <p:cNvPr id="3074" name="Picture 2" descr="Figure 4: Simulation of chirped and un-chirped pulses, showing the effect of group delay dispersion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5311" y="1243322"/>
              <a:ext cx="3494547" cy="2450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420374" y="3570933"/>
              <a:ext cx="4489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457200"/>
              <a:r>
                <a:rPr lang="en-US" sz="1000" dirty="0">
                  <a:solidFill>
                    <a:schemeClr val="bg2">
                      <a:lumMod val="75000"/>
                      <a:lumOff val="25000"/>
                    </a:schemeClr>
                  </a:solidFill>
                  <a:latin typeface="Lato" panose="020B0604020202020204" charset="0"/>
                </a:rPr>
                <a:t>[2]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079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58"/>
    </mc:Choice>
    <mc:Fallback>
      <p:transition spd="slow" advTm="4235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4730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40" dirty="0"/>
              <a:t>Autocorrelator Setup</a:t>
            </a:r>
            <a:endParaRPr sz="2640" dirty="0"/>
          </a:p>
        </p:txBody>
      </p:sp>
      <p:sp>
        <p:nvSpPr>
          <p:cNvPr id="108" name="Google Shape;108;p16"/>
          <p:cNvSpPr txBox="1">
            <a:spLocks noGrp="1"/>
          </p:cNvSpPr>
          <p:nvPr>
            <p:ph type="sldNum" idx="12"/>
          </p:nvPr>
        </p:nvSpPr>
        <p:spPr>
          <a:xfrm>
            <a:off x="8531627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09" name="Google Shape;109;p16"/>
          <p:cNvSpPr/>
          <p:nvPr/>
        </p:nvSpPr>
        <p:spPr>
          <a:xfrm rot="-5400000">
            <a:off x="4753649" y="3823914"/>
            <a:ext cx="491517" cy="315474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0" name="Google Shape;110;p16"/>
          <p:cNvCxnSpPr/>
          <p:nvPr/>
        </p:nvCxnSpPr>
        <p:spPr>
          <a:xfrm rot="10800000">
            <a:off x="1613065" y="1209640"/>
            <a:ext cx="419029" cy="41902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111;p16"/>
          <p:cNvCxnSpPr/>
          <p:nvPr/>
        </p:nvCxnSpPr>
        <p:spPr>
          <a:xfrm flipH="1">
            <a:off x="1434078" y="3741132"/>
            <a:ext cx="598031" cy="119828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6"/>
          <p:cNvCxnSpPr/>
          <p:nvPr/>
        </p:nvCxnSpPr>
        <p:spPr>
          <a:xfrm>
            <a:off x="1820750" y="1443772"/>
            <a:ext cx="0" cy="230928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13" name="Google Shape;113;p16"/>
          <p:cNvGrpSpPr/>
          <p:nvPr/>
        </p:nvGrpSpPr>
        <p:grpSpPr>
          <a:xfrm>
            <a:off x="4277482" y="1124633"/>
            <a:ext cx="695556" cy="1064877"/>
            <a:chOff x="5830269" y="6383045"/>
            <a:chExt cx="863100" cy="955200"/>
          </a:xfrm>
        </p:grpSpPr>
        <p:sp>
          <p:nvSpPr>
            <p:cNvPr id="114" name="Google Shape;114;p16"/>
            <p:cNvSpPr/>
            <p:nvPr/>
          </p:nvSpPr>
          <p:spPr>
            <a:xfrm>
              <a:off x="5830269" y="6383045"/>
              <a:ext cx="863100" cy="955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5" name="Google Shape;115;p16"/>
            <p:cNvCxnSpPr/>
            <p:nvPr/>
          </p:nvCxnSpPr>
          <p:spPr>
            <a:xfrm rot="10800000">
              <a:off x="6127556" y="6465486"/>
              <a:ext cx="268500" cy="2688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16"/>
            <p:cNvCxnSpPr/>
            <p:nvPr/>
          </p:nvCxnSpPr>
          <p:spPr>
            <a:xfrm flipH="1">
              <a:off x="6128456" y="6935961"/>
              <a:ext cx="266700" cy="2667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17" name="Google Shape;117;p16"/>
          <p:cNvCxnSpPr/>
          <p:nvPr/>
        </p:nvCxnSpPr>
        <p:spPr>
          <a:xfrm flipH="1">
            <a:off x="2551323" y="1638675"/>
            <a:ext cx="424576" cy="424576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6"/>
          <p:cNvCxnSpPr/>
          <p:nvPr/>
        </p:nvCxnSpPr>
        <p:spPr>
          <a:xfrm rot="10800000">
            <a:off x="2505224" y="2686108"/>
            <a:ext cx="333226" cy="342842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" name="Google Shape;119;p16"/>
          <p:cNvSpPr/>
          <p:nvPr/>
        </p:nvSpPr>
        <p:spPr>
          <a:xfrm rot="10800000">
            <a:off x="3057284" y="3464145"/>
            <a:ext cx="119618" cy="850011"/>
          </a:xfrm>
          <a:custGeom>
            <a:avLst/>
            <a:gdLst/>
            <a:ahLst/>
            <a:cxnLst/>
            <a:rect l="l" t="t" r="r" b="b"/>
            <a:pathLst>
              <a:path w="52662" h="167252" extrusionOk="0">
                <a:moveTo>
                  <a:pt x="0" y="0"/>
                </a:moveTo>
                <a:cubicBezTo>
                  <a:pt x="8773" y="12641"/>
                  <a:pt x="52261" y="47969"/>
                  <a:pt x="52638" y="75844"/>
                </a:cubicBezTo>
                <a:cubicBezTo>
                  <a:pt x="53015" y="103719"/>
                  <a:pt x="10660" y="152017"/>
                  <a:pt x="2264" y="167252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120" name="Google Shape;120;p16"/>
          <p:cNvCxnSpPr/>
          <p:nvPr/>
        </p:nvCxnSpPr>
        <p:spPr>
          <a:xfrm rot="10800000">
            <a:off x="7585878" y="2612976"/>
            <a:ext cx="227452" cy="69419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" name="Google Shape;121;p16"/>
          <p:cNvSpPr txBox="1"/>
          <p:nvPr/>
        </p:nvSpPr>
        <p:spPr>
          <a:xfrm>
            <a:off x="3640934" y="809473"/>
            <a:ext cx="1938331" cy="40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delay stage</a:t>
            </a:r>
            <a:endParaRPr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4030251" y="4163958"/>
            <a:ext cx="1938331" cy="40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crystal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3" name="Google Shape;123;p16"/>
          <p:cNvCxnSpPr/>
          <p:nvPr/>
        </p:nvCxnSpPr>
        <p:spPr>
          <a:xfrm flipH="1">
            <a:off x="1296179" y="2882608"/>
            <a:ext cx="424576" cy="424576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" name="Google Shape;124;p16"/>
          <p:cNvCxnSpPr/>
          <p:nvPr/>
        </p:nvCxnSpPr>
        <p:spPr>
          <a:xfrm>
            <a:off x="-28575" y="1419925"/>
            <a:ext cx="1825530" cy="0"/>
          </a:xfrm>
          <a:prstGeom prst="straightConnector1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5" name="Google Shape;125;p16"/>
          <p:cNvCxnSpPr/>
          <p:nvPr/>
        </p:nvCxnSpPr>
        <p:spPr>
          <a:xfrm rot="10800000">
            <a:off x="1461181" y="3169990"/>
            <a:ext cx="343581" cy="59507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6" name="Google Shape;126;p16"/>
          <p:cNvCxnSpPr/>
          <p:nvPr/>
        </p:nvCxnSpPr>
        <p:spPr>
          <a:xfrm>
            <a:off x="1535250" y="3087375"/>
            <a:ext cx="6180026" cy="8506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7" name="Google Shape;127;p16"/>
          <p:cNvCxnSpPr/>
          <p:nvPr/>
        </p:nvCxnSpPr>
        <p:spPr>
          <a:xfrm>
            <a:off x="1832716" y="1431806"/>
            <a:ext cx="2825208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8" name="Google Shape;128;p16"/>
          <p:cNvCxnSpPr/>
          <p:nvPr/>
        </p:nvCxnSpPr>
        <p:spPr>
          <a:xfrm>
            <a:off x="4625250" y="1415012"/>
            <a:ext cx="0" cy="484121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9" name="Google Shape;129;p16"/>
          <p:cNvCxnSpPr/>
          <p:nvPr/>
        </p:nvCxnSpPr>
        <p:spPr>
          <a:xfrm rot="10800000">
            <a:off x="2762010" y="1874525"/>
            <a:ext cx="184809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0" name="Google Shape;130;p16"/>
          <p:cNvCxnSpPr/>
          <p:nvPr/>
        </p:nvCxnSpPr>
        <p:spPr>
          <a:xfrm>
            <a:off x="2754075" y="1905000"/>
            <a:ext cx="8136" cy="1038141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" name="Google Shape;131;p16"/>
          <p:cNvCxnSpPr/>
          <p:nvPr/>
        </p:nvCxnSpPr>
        <p:spPr>
          <a:xfrm>
            <a:off x="2702713" y="2903600"/>
            <a:ext cx="494587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" name="Google Shape;132;p16"/>
          <p:cNvCxnSpPr/>
          <p:nvPr/>
        </p:nvCxnSpPr>
        <p:spPr>
          <a:xfrm flipH="1">
            <a:off x="3077161" y="2903537"/>
            <a:ext cx="4570853" cy="873562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" name="Google Shape;133;p16"/>
          <p:cNvCxnSpPr/>
          <p:nvPr/>
        </p:nvCxnSpPr>
        <p:spPr>
          <a:xfrm flipH="1">
            <a:off x="3089661" y="3095625"/>
            <a:ext cx="4625589" cy="90869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4" name="Google Shape;134;p16"/>
          <p:cNvSpPr txBox="1"/>
          <p:nvPr/>
        </p:nvSpPr>
        <p:spPr>
          <a:xfrm>
            <a:off x="6156151" y="4294725"/>
            <a:ext cx="155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spectrometer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16"/>
          <p:cNvSpPr/>
          <p:nvPr/>
        </p:nvSpPr>
        <p:spPr>
          <a:xfrm rot="5400000">
            <a:off x="5956191" y="3768526"/>
            <a:ext cx="879110" cy="37205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6" name="Google Shape;136;p16"/>
          <p:cNvCxnSpPr/>
          <p:nvPr/>
        </p:nvCxnSpPr>
        <p:spPr>
          <a:xfrm>
            <a:off x="3112975" y="3792175"/>
            <a:ext cx="3095191" cy="298831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7" name="Google Shape;137;p16"/>
          <p:cNvCxnSpPr>
            <a:endCxn id="135" idx="2"/>
          </p:cNvCxnSpPr>
          <p:nvPr/>
        </p:nvCxnSpPr>
        <p:spPr>
          <a:xfrm rot="10800000" flipH="1">
            <a:off x="3086116" y="3954555"/>
            <a:ext cx="3123600" cy="65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8" name="Google Shape;138;p16"/>
          <p:cNvCxnSpPr>
            <a:stCxn id="139" idx="1"/>
          </p:cNvCxnSpPr>
          <p:nvPr/>
        </p:nvCxnSpPr>
        <p:spPr>
          <a:xfrm flipH="1">
            <a:off x="5162500" y="1351525"/>
            <a:ext cx="895800" cy="229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9" name="Google Shape;139;p16"/>
          <p:cNvSpPr txBox="1"/>
          <p:nvPr/>
        </p:nvSpPr>
        <p:spPr>
          <a:xfrm>
            <a:off x="6058300" y="935875"/>
            <a:ext cx="1733400" cy="831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move delay stage to change if pulses overlap in crystal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0" name="Google Shape;140;p16"/>
          <p:cNvGrpSpPr/>
          <p:nvPr/>
        </p:nvGrpSpPr>
        <p:grpSpPr>
          <a:xfrm>
            <a:off x="6278050" y="3411100"/>
            <a:ext cx="2627700" cy="831300"/>
            <a:chOff x="6278050" y="3411100"/>
            <a:chExt cx="2627700" cy="831300"/>
          </a:xfrm>
        </p:grpSpPr>
        <p:cxnSp>
          <p:nvCxnSpPr>
            <p:cNvPr id="141" name="Google Shape;141;p16"/>
            <p:cNvCxnSpPr>
              <a:stCxn id="142" idx="1"/>
            </p:cNvCxnSpPr>
            <p:nvPr/>
          </p:nvCxnSpPr>
          <p:spPr>
            <a:xfrm flipH="1">
              <a:off x="6278050" y="3826750"/>
              <a:ext cx="1011000" cy="116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42" name="Google Shape;142;p16"/>
            <p:cNvSpPr txBox="1"/>
            <p:nvPr/>
          </p:nvSpPr>
          <p:spPr>
            <a:xfrm>
              <a:off x="7289050" y="3411100"/>
              <a:ext cx="1616700" cy="8313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spectrometer detects the probe byproduct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43" name="Google Shape;143;p16"/>
          <p:cNvGrpSpPr/>
          <p:nvPr/>
        </p:nvGrpSpPr>
        <p:grpSpPr>
          <a:xfrm>
            <a:off x="1105050" y="4120000"/>
            <a:ext cx="3676500" cy="831300"/>
            <a:chOff x="1105050" y="4120000"/>
            <a:chExt cx="3676500" cy="831300"/>
          </a:xfrm>
        </p:grpSpPr>
        <p:cxnSp>
          <p:nvCxnSpPr>
            <p:cNvPr id="144" name="Google Shape;144;p16"/>
            <p:cNvCxnSpPr>
              <a:stCxn id="145" idx="3"/>
            </p:cNvCxnSpPr>
            <p:nvPr/>
          </p:nvCxnSpPr>
          <p:spPr>
            <a:xfrm rot="10800000" flipH="1">
              <a:off x="2838450" y="4124350"/>
              <a:ext cx="1943100" cy="411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45" name="Google Shape;145;p16"/>
            <p:cNvSpPr txBox="1"/>
            <p:nvPr/>
          </p:nvSpPr>
          <p:spPr>
            <a:xfrm>
              <a:off x="1105050" y="4120000"/>
              <a:ext cx="1733400" cy="831300"/>
            </a:xfrm>
            <a:prstGeom prst="rect">
              <a:avLst/>
            </a:prstGeom>
            <a:solidFill>
              <a:srgbClr val="FFF2CC"/>
            </a:solidFill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non-linear process in crystal “uses up” some of the probe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1" name="Google Shape;121;p16">
            <a:extLst>
              <a:ext uri="{FF2B5EF4-FFF2-40B4-BE49-F238E27FC236}">
                <a16:creationId xmlns:a16="http://schemas.microsoft.com/office/drawing/2014/main" id="{7B1FAFD5-00CF-49EE-94D1-C904BDD949A5}"/>
              </a:ext>
            </a:extLst>
          </p:cNvPr>
          <p:cNvSpPr txBox="1"/>
          <p:nvPr/>
        </p:nvSpPr>
        <p:spPr>
          <a:xfrm>
            <a:off x="1820750" y="1075170"/>
            <a:ext cx="1938331" cy="40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pump</a:t>
            </a:r>
            <a:endParaRPr b="1" dirty="0">
              <a:solidFill>
                <a:schemeClr val="tx1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26B7011-92D1-488A-B058-33F5945B2A07}"/>
              </a:ext>
            </a:extLst>
          </p:cNvPr>
          <p:cNvSpPr txBox="1"/>
          <p:nvPr/>
        </p:nvSpPr>
        <p:spPr>
          <a:xfrm>
            <a:off x="1180800" y="2142853"/>
            <a:ext cx="7829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731A0B"/>
                </a:solidFill>
                <a:latin typeface="Lato"/>
                <a:sym typeface="Lato"/>
              </a:rPr>
              <a:t>probe</a:t>
            </a:r>
            <a:endParaRPr lang="en-US" dirty="0">
              <a:solidFill>
                <a:srgbClr val="731A0B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36"/>
    </mc:Choice>
    <mc:Fallback>
      <p:transition spd="slow" advTm="82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>
            <a:spLocks noGrp="1"/>
          </p:cNvSpPr>
          <p:nvPr>
            <p:ph type="title"/>
          </p:nvPr>
        </p:nvSpPr>
        <p:spPr>
          <a:xfrm>
            <a:off x="727650" y="6760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Step 1) Find time zero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7"/>
          <p:cNvSpPr txBox="1">
            <a:spLocks noGrp="1"/>
          </p:cNvSpPr>
          <p:nvPr>
            <p:ph type="sldNum" idx="12"/>
          </p:nvPr>
        </p:nvSpPr>
        <p:spPr>
          <a:xfrm>
            <a:off x="8531627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52" name="Google Shape;152;p17"/>
          <p:cNvSpPr txBox="1">
            <a:spLocks noGrp="1"/>
          </p:cNvSpPr>
          <p:nvPr>
            <p:ph type="body" idx="1"/>
          </p:nvPr>
        </p:nvSpPr>
        <p:spPr>
          <a:xfrm>
            <a:off x="727650" y="1211250"/>
            <a:ext cx="27249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what is time zero?</a:t>
            </a:r>
            <a:endParaRPr sz="170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/>
          </a:p>
        </p:txBody>
      </p: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Get Pulse Width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683" y="1705800"/>
            <a:ext cx="7302641" cy="33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6775" y="1705798"/>
            <a:ext cx="7210426" cy="32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7"/>
          <p:cNvSpPr/>
          <p:nvPr/>
        </p:nvSpPr>
        <p:spPr>
          <a:xfrm>
            <a:off x="3552825" y="4533900"/>
            <a:ext cx="10191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58"/>
    </mc:Choice>
    <mc:Fallback>
      <p:transition spd="slow" advTm="3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9"/>
          <p:cNvSpPr txBox="1">
            <a:spLocks noGrp="1"/>
          </p:cNvSpPr>
          <p:nvPr>
            <p:ph type="title"/>
          </p:nvPr>
        </p:nvSpPr>
        <p:spPr>
          <a:xfrm>
            <a:off x="727650" y="6760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Step 1) Find time zero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ldNum" idx="12"/>
          </p:nvPr>
        </p:nvSpPr>
        <p:spPr>
          <a:xfrm>
            <a:off x="8531627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body" idx="1"/>
          </p:nvPr>
        </p:nvSpPr>
        <p:spPr>
          <a:xfrm>
            <a:off x="797834" y="1364287"/>
            <a:ext cx="2724900" cy="23291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 dirty="0"/>
              <a:t>spatial overlap by aligning optics</a:t>
            </a:r>
            <a:endParaRPr sz="17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 dirty="0"/>
              <a:t>temporal overlap by moving delay stage</a:t>
            </a:r>
            <a:endParaRPr sz="17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 dirty="0"/>
              <a:t>will see max depletion</a:t>
            </a:r>
            <a:endParaRPr sz="1700" dirty="0"/>
          </a:p>
        </p:txBody>
      </p:sp>
      <p:sp>
        <p:nvSpPr>
          <p:cNvPr id="218" name="Google Shape;218;p19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Get Pulse Width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" name="Google Shape;219;p19"/>
          <p:cNvGrpSpPr/>
          <p:nvPr/>
        </p:nvGrpSpPr>
        <p:grpSpPr>
          <a:xfrm>
            <a:off x="4687138" y="597975"/>
            <a:ext cx="3729222" cy="1683221"/>
            <a:chOff x="4348950" y="902810"/>
            <a:chExt cx="4153734" cy="1874829"/>
          </a:xfrm>
        </p:grpSpPr>
        <p:cxnSp>
          <p:nvCxnSpPr>
            <p:cNvPr id="220" name="Google Shape;220;p19"/>
            <p:cNvCxnSpPr/>
            <p:nvPr/>
          </p:nvCxnSpPr>
          <p:spPr>
            <a:xfrm>
              <a:off x="5605223" y="1317541"/>
              <a:ext cx="4500" cy="5952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221" name="Google Shape;221;p19"/>
            <p:cNvGrpSpPr/>
            <p:nvPr/>
          </p:nvGrpSpPr>
          <p:grpSpPr>
            <a:xfrm>
              <a:off x="4348950" y="902810"/>
              <a:ext cx="4153734" cy="1874829"/>
              <a:chOff x="4348950" y="902810"/>
              <a:chExt cx="4153734" cy="1874829"/>
            </a:xfrm>
          </p:grpSpPr>
          <p:sp>
            <p:nvSpPr>
              <p:cNvPr id="222" name="Google Shape;222;p19"/>
              <p:cNvSpPr/>
              <p:nvPr/>
            </p:nvSpPr>
            <p:spPr>
              <a:xfrm rot="-5400000">
                <a:off x="6748303" y="2450729"/>
                <a:ext cx="281700" cy="181200"/>
              </a:xfrm>
              <a:prstGeom prst="rect">
                <a:avLst/>
              </a:prstGeom>
              <a:solidFill>
                <a:srgbClr val="A4C2F4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23" name="Google Shape;223;p19"/>
              <p:cNvCxnSpPr/>
              <p:nvPr/>
            </p:nvCxnSpPr>
            <p:spPr>
              <a:xfrm rot="10800000">
                <a:off x="4947070" y="951600"/>
                <a:ext cx="240300" cy="240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Google Shape;224;p19"/>
              <p:cNvCxnSpPr/>
              <p:nvPr/>
            </p:nvCxnSpPr>
            <p:spPr>
              <a:xfrm flipH="1">
                <a:off x="4844479" y="2403317"/>
                <a:ext cx="342900" cy="68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19"/>
              <p:cNvCxnSpPr/>
              <p:nvPr/>
            </p:nvCxnSpPr>
            <p:spPr>
              <a:xfrm>
                <a:off x="5066172" y="1085869"/>
                <a:ext cx="0" cy="1324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grpSp>
            <p:nvGrpSpPr>
              <p:cNvPr id="226" name="Google Shape;226;p19"/>
              <p:cNvGrpSpPr/>
              <p:nvPr/>
            </p:nvGrpSpPr>
            <p:grpSpPr>
              <a:xfrm>
                <a:off x="6474769" y="902810"/>
                <a:ext cx="398839" cy="610659"/>
                <a:chOff x="5830269" y="6383045"/>
                <a:chExt cx="863100" cy="955200"/>
              </a:xfrm>
            </p:grpSpPr>
            <p:sp>
              <p:nvSpPr>
                <p:cNvPr id="227" name="Google Shape;227;p19"/>
                <p:cNvSpPr/>
                <p:nvPr/>
              </p:nvSpPr>
              <p:spPr>
                <a:xfrm>
                  <a:off x="5830269" y="6383045"/>
                  <a:ext cx="863100" cy="955200"/>
                </a:xfrm>
                <a:prstGeom prst="rect">
                  <a:avLst/>
                </a:prstGeom>
                <a:solidFill>
                  <a:schemeClr val="l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28" name="Google Shape;228;p19"/>
                <p:cNvCxnSpPr/>
                <p:nvPr/>
              </p:nvCxnSpPr>
              <p:spPr>
                <a:xfrm rot="10800000">
                  <a:off x="6127556" y="6465486"/>
                  <a:ext cx="268500" cy="2688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9" name="Google Shape;229;p19"/>
                <p:cNvCxnSpPr/>
                <p:nvPr/>
              </p:nvCxnSpPr>
              <p:spPr>
                <a:xfrm flipH="1">
                  <a:off x="6128456" y="6935961"/>
                  <a:ext cx="266700" cy="266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30" name="Google Shape;230;p19"/>
              <p:cNvCxnSpPr/>
              <p:nvPr/>
            </p:nvCxnSpPr>
            <p:spPr>
              <a:xfrm flipH="1">
                <a:off x="5485006" y="1197639"/>
                <a:ext cx="243600" cy="243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19"/>
              <p:cNvCxnSpPr/>
              <p:nvPr/>
            </p:nvCxnSpPr>
            <p:spPr>
              <a:xfrm rot="10800000">
                <a:off x="5458684" y="1798108"/>
                <a:ext cx="191100" cy="1968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32" name="Google Shape;232;p19"/>
              <p:cNvSpPr/>
              <p:nvPr/>
            </p:nvSpPr>
            <p:spPr>
              <a:xfrm rot="10800000">
                <a:off x="5775281" y="2244385"/>
                <a:ext cx="68592" cy="487540"/>
              </a:xfrm>
              <a:custGeom>
                <a:avLst/>
                <a:gdLst/>
                <a:ahLst/>
                <a:cxnLst/>
                <a:rect l="l" t="t" r="r" b="b"/>
                <a:pathLst>
                  <a:path w="52662" h="167252" extrusionOk="0">
                    <a:moveTo>
                      <a:pt x="0" y="0"/>
                    </a:moveTo>
                    <a:cubicBezTo>
                      <a:pt x="8773" y="12641"/>
                      <a:pt x="52261" y="47969"/>
                      <a:pt x="52638" y="75844"/>
                    </a:cubicBezTo>
                    <a:cubicBezTo>
                      <a:pt x="53015" y="103719"/>
                      <a:pt x="10660" y="152017"/>
                      <a:pt x="2264" y="167252"/>
                    </a:cubicBezTo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33" name="Google Shape;233;p19"/>
              <p:cNvCxnSpPr/>
              <p:nvPr/>
            </p:nvCxnSpPr>
            <p:spPr>
              <a:xfrm rot="10800000">
                <a:off x="8372184" y="1756354"/>
                <a:ext cx="130500" cy="3981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19"/>
              <p:cNvCxnSpPr/>
              <p:nvPr/>
            </p:nvCxnSpPr>
            <p:spPr>
              <a:xfrm flipH="1">
                <a:off x="4765229" y="1910986"/>
                <a:ext cx="243600" cy="243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19"/>
              <p:cNvCxnSpPr/>
              <p:nvPr/>
            </p:nvCxnSpPr>
            <p:spPr>
              <a:xfrm rot="10800000" flipH="1">
                <a:off x="4348950" y="1072150"/>
                <a:ext cx="703500" cy="5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CC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36" name="Google Shape;236;p19"/>
              <p:cNvCxnSpPr/>
              <p:nvPr/>
            </p:nvCxnSpPr>
            <p:spPr>
              <a:xfrm rot="10800000">
                <a:off x="4860204" y="2075640"/>
                <a:ext cx="196800" cy="341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37" name="Google Shape;237;p19"/>
              <p:cNvCxnSpPr/>
              <p:nvPr/>
            </p:nvCxnSpPr>
            <p:spPr>
              <a:xfrm>
                <a:off x="4902449" y="2028413"/>
                <a:ext cx="3543900" cy="48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38" name="Google Shape;238;p19"/>
              <p:cNvCxnSpPr/>
              <p:nvPr/>
            </p:nvCxnSpPr>
            <p:spPr>
              <a:xfrm>
                <a:off x="5073034" y="1079008"/>
                <a:ext cx="1620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39" name="Google Shape;239;p19"/>
              <p:cNvCxnSpPr/>
              <p:nvPr/>
            </p:nvCxnSpPr>
            <p:spPr>
              <a:xfrm>
                <a:off x="6674444" y="1069377"/>
                <a:ext cx="0" cy="277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40" name="Google Shape;240;p19"/>
              <p:cNvCxnSpPr/>
              <p:nvPr/>
            </p:nvCxnSpPr>
            <p:spPr>
              <a:xfrm rot="10800000">
                <a:off x="5605856" y="1332890"/>
                <a:ext cx="1059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41" name="Google Shape;241;p19"/>
              <p:cNvCxnSpPr/>
              <p:nvPr/>
            </p:nvCxnSpPr>
            <p:spPr>
              <a:xfrm>
                <a:off x="5571943" y="1923025"/>
                <a:ext cx="28362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42" name="Google Shape;242;p19"/>
              <p:cNvCxnSpPr/>
              <p:nvPr/>
            </p:nvCxnSpPr>
            <p:spPr>
              <a:xfrm flipH="1">
                <a:off x="5786782" y="1922989"/>
                <a:ext cx="2621100" cy="501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43" name="Google Shape;243;p19"/>
              <p:cNvCxnSpPr/>
              <p:nvPr/>
            </p:nvCxnSpPr>
            <p:spPr>
              <a:xfrm flipH="1">
                <a:off x="5793839" y="2033144"/>
                <a:ext cx="2652600" cy="521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244" name="Google Shape;244;p19"/>
              <p:cNvSpPr/>
              <p:nvPr/>
            </p:nvSpPr>
            <p:spPr>
              <a:xfrm rot="5400000">
                <a:off x="7437785" y="2418989"/>
                <a:ext cx="504000" cy="213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5" name="Google Shape;245;p19"/>
              <p:cNvCxnSpPr/>
              <p:nvPr/>
            </p:nvCxnSpPr>
            <p:spPr>
              <a:xfrm>
                <a:off x="5807213" y="2432588"/>
                <a:ext cx="1774800" cy="1716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46" name="Google Shape;246;p19"/>
              <p:cNvCxnSpPr>
                <a:endCxn id="244" idx="2"/>
              </p:cNvCxnSpPr>
              <p:nvPr/>
            </p:nvCxnSpPr>
            <p:spPr>
              <a:xfrm rot="10800000" flipH="1">
                <a:off x="5791835" y="2525639"/>
                <a:ext cx="1791300" cy="3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</p:grpSp>
      <p:grpSp>
        <p:nvGrpSpPr>
          <p:cNvPr id="247" name="Google Shape;247;p19"/>
          <p:cNvGrpSpPr/>
          <p:nvPr/>
        </p:nvGrpSpPr>
        <p:grpSpPr>
          <a:xfrm>
            <a:off x="5695984" y="1743075"/>
            <a:ext cx="2324141" cy="2062200"/>
            <a:chOff x="8847134" y="3403200"/>
            <a:chExt cx="2324141" cy="2062200"/>
          </a:xfrm>
        </p:grpSpPr>
        <p:sp>
          <p:nvSpPr>
            <p:cNvPr id="248" name="Google Shape;248;p19"/>
            <p:cNvSpPr/>
            <p:nvPr/>
          </p:nvSpPr>
          <p:spPr>
            <a:xfrm>
              <a:off x="10513975" y="3403200"/>
              <a:ext cx="657300" cy="663000"/>
            </a:xfrm>
            <a:prstGeom prst="ellipse">
              <a:avLst/>
            </a:pr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9" name="Google Shape;249;p19"/>
            <p:cNvCxnSpPr>
              <a:stCxn id="248" idx="1"/>
              <a:endCxn id="250" idx="0"/>
            </p:cNvCxnSpPr>
            <p:nvPr/>
          </p:nvCxnSpPr>
          <p:spPr>
            <a:xfrm flipH="1">
              <a:off x="8847134" y="3500294"/>
              <a:ext cx="1763100" cy="826800"/>
            </a:xfrm>
            <a:prstGeom prst="straightConnector1">
              <a:avLst/>
            </a:prstGeom>
            <a:noFill/>
            <a:ln w="28575" cap="flat" cmpd="sng">
              <a:solidFill>
                <a:srgbClr val="0B539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9"/>
            <p:cNvCxnSpPr>
              <a:stCxn id="248" idx="4"/>
              <a:endCxn id="250" idx="3"/>
            </p:cNvCxnSpPr>
            <p:nvPr/>
          </p:nvCxnSpPr>
          <p:spPr>
            <a:xfrm flipH="1">
              <a:off x="10457125" y="4066200"/>
              <a:ext cx="385500" cy="1399200"/>
            </a:xfrm>
            <a:prstGeom prst="straightConnector1">
              <a:avLst/>
            </a:prstGeom>
            <a:noFill/>
            <a:ln w="28575" cap="flat" cmpd="sng">
              <a:solidFill>
                <a:srgbClr val="0B539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52" name="Google Shape;25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3775" y="2686050"/>
            <a:ext cx="3219450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9"/>
          <p:cNvSpPr txBox="1"/>
          <p:nvPr/>
        </p:nvSpPr>
        <p:spPr>
          <a:xfrm>
            <a:off x="7305825" y="3543300"/>
            <a:ext cx="1628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spectrometer signal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p19"/>
          <p:cNvSpPr/>
          <p:nvPr/>
        </p:nvSpPr>
        <p:spPr>
          <a:xfrm>
            <a:off x="4086225" y="2667000"/>
            <a:ext cx="3219600" cy="2276400"/>
          </a:xfrm>
          <a:prstGeom prst="rect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56"/>
    </mc:Choice>
    <mc:Fallback>
      <p:transition spd="slow" advTm="2785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>
            <a:spLocks noGrp="1"/>
          </p:cNvSpPr>
          <p:nvPr>
            <p:ph type="title"/>
          </p:nvPr>
        </p:nvSpPr>
        <p:spPr>
          <a:xfrm>
            <a:off x="727650" y="6760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Step 2) Take measurements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ldNum" idx="12"/>
          </p:nvPr>
        </p:nvSpPr>
        <p:spPr>
          <a:xfrm>
            <a:off x="8531627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body" idx="1"/>
          </p:nvPr>
        </p:nvSpPr>
        <p:spPr>
          <a:xfrm>
            <a:off x="727650" y="1440975"/>
            <a:ext cx="2724900" cy="30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take measurements at different delays moving through time zero</a:t>
            </a:r>
            <a:endParaRPr sz="17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take multiple runs</a:t>
            </a:r>
            <a:endParaRPr sz="1700"/>
          </a:p>
        </p:txBody>
      </p:sp>
      <p:grpSp>
        <p:nvGrpSpPr>
          <p:cNvPr id="261" name="Google Shape;261;p20"/>
          <p:cNvGrpSpPr/>
          <p:nvPr/>
        </p:nvGrpSpPr>
        <p:grpSpPr>
          <a:xfrm>
            <a:off x="3577225" y="1164613"/>
            <a:ext cx="4954400" cy="3848463"/>
            <a:chOff x="3577225" y="1164613"/>
            <a:chExt cx="4954400" cy="3848463"/>
          </a:xfrm>
        </p:grpSpPr>
        <p:sp>
          <p:nvSpPr>
            <p:cNvPr id="262" name="Google Shape;262;p20"/>
            <p:cNvSpPr txBox="1"/>
            <p:nvPr/>
          </p:nvSpPr>
          <p:spPr>
            <a:xfrm rot="-5400000">
              <a:off x="3260875" y="2598050"/>
              <a:ext cx="1032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Amplitude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3" name="Google Shape;263;p20"/>
            <p:cNvSpPr txBox="1"/>
            <p:nvPr/>
          </p:nvSpPr>
          <p:spPr>
            <a:xfrm>
              <a:off x="5747000" y="4612875"/>
              <a:ext cx="1245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Wavelength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4" name="Google Shape;264;p20"/>
            <p:cNvSpPr txBox="1"/>
            <p:nvPr/>
          </p:nvSpPr>
          <p:spPr>
            <a:xfrm>
              <a:off x="3913125" y="4378025"/>
              <a:ext cx="4618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Lato"/>
                  <a:ea typeface="Lato"/>
                  <a:cs typeface="Lato"/>
                  <a:sym typeface="Lato"/>
                </a:rPr>
                <a:t>250                 255                    260                  265                     270                 275                    280</a:t>
              </a:r>
              <a:endParaRPr sz="1000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65" name="Google Shape;265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69400" y="1164613"/>
              <a:ext cx="4133850" cy="3267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Get Pulse Width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42"/>
    </mc:Choice>
    <mc:Fallback>
      <p:transition spd="slow" advTm="2044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>
            <a:spLocks noGrp="1"/>
          </p:cNvSpPr>
          <p:nvPr>
            <p:ph type="title"/>
          </p:nvPr>
        </p:nvSpPr>
        <p:spPr>
          <a:xfrm>
            <a:off x="366850" y="6064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Step 3) Analyze data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ldNum" idx="12"/>
          </p:nvPr>
        </p:nvSpPr>
        <p:spPr>
          <a:xfrm>
            <a:off x="8531627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body" idx="1"/>
          </p:nvPr>
        </p:nvSpPr>
        <p:spPr>
          <a:xfrm>
            <a:off x="120050" y="1212950"/>
            <a:ext cx="2937600" cy="36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plot sum of spectra over region vs delay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can use peaks</a:t>
            </a:r>
            <a:endParaRPr sz="17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/>
          </a:p>
        </p:txBody>
      </p:sp>
      <p:sp>
        <p:nvSpPr>
          <p:cNvPr id="274" name="Google Shape;274;p21"/>
          <p:cNvSpPr txBox="1">
            <a:spLocks noGrp="1"/>
          </p:cNvSpPr>
          <p:nvPr>
            <p:ph type="title"/>
          </p:nvPr>
        </p:nvSpPr>
        <p:spPr>
          <a:xfrm>
            <a:off x="1200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Get Pulse Width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63" y="2686050"/>
            <a:ext cx="7877175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4463" y="180963"/>
            <a:ext cx="4600575" cy="2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1"/>
          <p:cNvSpPr/>
          <p:nvPr/>
        </p:nvSpPr>
        <p:spPr>
          <a:xfrm>
            <a:off x="6610350" y="606475"/>
            <a:ext cx="219000" cy="2190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9" name="Google Shape;279;p21"/>
          <p:cNvCxnSpPr>
            <a:stCxn id="278" idx="3"/>
          </p:cNvCxnSpPr>
          <p:nvPr/>
        </p:nvCxnSpPr>
        <p:spPr>
          <a:xfrm flipH="1">
            <a:off x="3028922" y="793403"/>
            <a:ext cx="3613500" cy="2197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6"/>
    </mc:Choice>
    <mc:Fallback>
      <p:transition spd="slow" advTm="10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|2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5.6|2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5.1|1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0.8"/>
</p:tagLst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3089</TotalTime>
  <Words>924</Words>
  <Application>Microsoft Office PowerPoint</Application>
  <PresentationFormat>On-screen Show (16:9)</PresentationFormat>
  <Paragraphs>188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Raleway</vt:lpstr>
      <vt:lpstr>Arial</vt:lpstr>
      <vt:lpstr>Lato</vt:lpstr>
      <vt:lpstr>Streamline</vt:lpstr>
      <vt:lpstr>Measuring Pulse Width with an Autocorrelator</vt:lpstr>
      <vt:lpstr>Background/Motivation</vt:lpstr>
      <vt:lpstr>Pulse Width</vt:lpstr>
      <vt:lpstr>Chirp</vt:lpstr>
      <vt:lpstr>Autocorrelator Setup</vt:lpstr>
      <vt:lpstr>Step 1) Find time zero </vt:lpstr>
      <vt:lpstr>Step 1) Find time zero </vt:lpstr>
      <vt:lpstr>Step 2) Take measurements  </vt:lpstr>
      <vt:lpstr>Step 3) Analyze data   </vt:lpstr>
      <vt:lpstr>Step 3) Analyze data   </vt:lpstr>
      <vt:lpstr>Step 3) Analyze data   </vt:lpstr>
      <vt:lpstr>Crystal type</vt:lpstr>
      <vt:lpstr>Peak vs Area</vt:lpstr>
      <vt:lpstr>Peak vs Area</vt:lpstr>
      <vt:lpstr>Chirp Evidence in Spectrometer Data</vt:lpstr>
      <vt:lpstr>Autocorrelator 2D Spectrogram</vt:lpstr>
      <vt:lpstr>PULSAR 266nm vs FLAME 266nm Spectrogram </vt:lpstr>
      <vt:lpstr>Conclusion </vt:lpstr>
      <vt:lpstr>Acknowledgements</vt:lpstr>
      <vt:lpstr>Thank you for your time! Questions?</vt:lpstr>
      <vt:lpstr>References</vt:lpstr>
      <vt:lpstr>Pulse Width (PW) Measurement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Pulse Width with an Autocorrelator</dc:title>
  <dc:creator>Mikhailova, Katya</dc:creator>
  <cp:lastModifiedBy>Mikhailova, Katya Eugeny (cem7bgg)</cp:lastModifiedBy>
  <cp:revision>40</cp:revision>
  <dcterms:modified xsi:type="dcterms:W3CDTF">2021-08-06T14:27:59Z</dcterms:modified>
</cp:coreProperties>
</file>