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78" r:id="rId3"/>
    <p:sldId id="264" r:id="rId4"/>
    <p:sldId id="273" r:id="rId5"/>
    <p:sldId id="282" r:id="rId6"/>
    <p:sldId id="266" r:id="rId7"/>
    <p:sldId id="280" r:id="rId8"/>
    <p:sldId id="272" r:id="rId9"/>
    <p:sldId id="260" r:id="rId10"/>
    <p:sldId id="279" r:id="rId11"/>
    <p:sldId id="281" r:id="rId12"/>
    <p:sldId id="284" r:id="rId13"/>
    <p:sldId id="277" r:id="rId14"/>
    <p:sldId id="271"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B4B4B"/>
    <a:srgbClr val="FFCC00"/>
    <a:srgbClr val="BAD4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2" autoAdjust="0"/>
    <p:restoredTop sz="83309" autoAdjust="0"/>
  </p:normalViewPr>
  <p:slideViewPr>
    <p:cSldViewPr>
      <p:cViewPr>
        <p:scale>
          <a:sx n="80" d="100"/>
          <a:sy n="80" d="100"/>
        </p:scale>
        <p:origin x="-1272" y="2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3735419C-3BCF-4507-B3FD-58CB647AE4A0}" type="datetimeFigureOut">
              <a:rPr lang="en-US"/>
              <a:pPr>
                <a:defRPr/>
              </a:pPr>
              <a:t>8/1/2013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065E5440-4155-4AA4-A4FE-44453D2FAB27}" type="slidenum">
              <a:rPr lang="en-US"/>
              <a:pPr>
                <a:defRPr/>
              </a:pPr>
              <a:t>‹#›</a:t>
            </a:fld>
            <a:endParaRPr lang="en-US" dirty="0"/>
          </a:p>
        </p:txBody>
      </p:sp>
    </p:spTree>
    <p:extLst>
      <p:ext uri="{BB962C8B-B14F-4D97-AF65-F5344CB8AC3E}">
        <p14:creationId xmlns:p14="http://schemas.microsoft.com/office/powerpoint/2010/main" val="234231898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Faraday rotation is the magneto-optical phenomenon</a:t>
            </a:r>
            <a:r>
              <a:rPr lang="en-US" baseline="0" dirty="0" smtClean="0"/>
              <a:t> in which the plane of polarization of light is rotated as it  travels through a medium which is parallel to an external magnetic field</a:t>
            </a:r>
          </a:p>
          <a:p>
            <a:r>
              <a:rPr lang="en-US" dirty="0" smtClean="0"/>
              <a:t>Although </a:t>
            </a:r>
            <a:r>
              <a:rPr lang="en-US" dirty="0" smtClean="0"/>
              <a:t>all transparent</a:t>
            </a:r>
            <a:r>
              <a:rPr lang="en-US" baseline="0" dirty="0" smtClean="0"/>
              <a:t> materials exhibit FR (including water and air), metal NP show a greater signal, partly due to the delocalization of their electrons. When induced by EM radiation, these electrons become a plasma which—when excited resonantly—can create propagating plasma waves.</a:t>
            </a:r>
            <a:endParaRPr lang="en-US" dirty="0"/>
          </a:p>
        </p:txBody>
      </p:sp>
      <p:sp>
        <p:nvSpPr>
          <p:cNvPr id="4" name="Slide Number Placeholder 3"/>
          <p:cNvSpPr>
            <a:spLocks noGrp="1"/>
          </p:cNvSpPr>
          <p:nvPr>
            <p:ph type="sldNum" sz="quarter" idx="10"/>
          </p:nvPr>
        </p:nvSpPr>
        <p:spPr/>
        <p:txBody>
          <a:bodyPr/>
          <a:lstStyle/>
          <a:p>
            <a:pPr>
              <a:defRPr/>
            </a:pPr>
            <a:fld id="{065E5440-4155-4AA4-A4FE-44453D2FAB27}" type="slidenum">
              <a:rPr lang="en-US" smtClean="0"/>
              <a:pPr>
                <a:defRPr/>
              </a:pPr>
              <a:t>2</a:t>
            </a:fld>
            <a:endParaRPr lang="en-US" dirty="0"/>
          </a:p>
        </p:txBody>
      </p:sp>
    </p:spTree>
    <p:extLst>
      <p:ext uri="{BB962C8B-B14F-4D97-AF65-F5344CB8AC3E}">
        <p14:creationId xmlns:p14="http://schemas.microsoft.com/office/powerpoint/2010/main" val="6990415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lide Image Placeholder 1"/>
          <p:cNvSpPr>
            <a:spLocks noGrp="1" noRot="1" noChangeAspect="1"/>
          </p:cNvSpPr>
          <p:nvPr>
            <p:ph type="sldImg"/>
          </p:nvPr>
        </p:nvSpPr>
        <p:spPr bwMode="auto">
          <a:noFill/>
          <a:ln>
            <a:solidFill>
              <a:srgbClr val="000000"/>
            </a:solidFill>
            <a:miter lim="800000"/>
            <a:headEnd/>
            <a:tailEnd/>
          </a:ln>
        </p:spPr>
      </p:sp>
      <p:sp>
        <p:nvSpPr>
          <p:cNvPr id="2150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err="1" smtClean="0"/>
              <a:t>Verdet</a:t>
            </a:r>
            <a:r>
              <a:rPr lang="en-US" baseline="0" dirty="0" smtClean="0"/>
              <a:t> constant is wavelength-dependent function unique for every dielectric material</a:t>
            </a:r>
            <a:endParaRPr lang="en-US" dirty="0" smtClean="0"/>
          </a:p>
          <a:p>
            <a:pPr>
              <a:spcBef>
                <a:spcPct val="0"/>
              </a:spcBef>
            </a:pPr>
            <a:endParaRPr lang="en-US" dirty="0" smtClean="0"/>
          </a:p>
          <a:p>
            <a:pPr>
              <a:spcBef>
                <a:spcPct val="0"/>
              </a:spcBef>
            </a:pPr>
            <a:r>
              <a:rPr lang="en-US" dirty="0" err="1" smtClean="0"/>
              <a:t>Birefringent</a:t>
            </a:r>
            <a:r>
              <a:rPr lang="en-US" dirty="0" smtClean="0"/>
              <a:t> material is a substance which has a different refractive index for different polarizations of light</a:t>
            </a:r>
          </a:p>
          <a:p>
            <a:pPr>
              <a:spcBef>
                <a:spcPct val="0"/>
              </a:spcBef>
            </a:pPr>
            <a:r>
              <a:rPr lang="en-US" dirty="0" err="1" smtClean="0"/>
              <a:t>Birefringent</a:t>
            </a:r>
            <a:r>
              <a:rPr lang="en-US" dirty="0" smtClean="0"/>
              <a:t> material – EM-induced plasma electron cloud that surrounds gold nanoparticles</a:t>
            </a:r>
          </a:p>
        </p:txBody>
      </p:sp>
      <p:sp>
        <p:nvSpPr>
          <p:cNvPr id="2150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4A621FC-390B-4BA2-B7AC-B5134ED21952}" type="slidenum">
              <a:rPr lang="en-US"/>
              <a:pPr fontAlgn="base">
                <a:spcBef>
                  <a:spcPct val="0"/>
                </a:spcBef>
                <a:spcAft>
                  <a:spcPct val="0"/>
                </a:spcAft>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White light source containing </a:t>
            </a:r>
            <a:r>
              <a:rPr lang="en-US" dirty="0" smtClean="0"/>
              <a:t>wavelengths</a:t>
            </a:r>
            <a:r>
              <a:rPr lang="en-US" baseline="0" dirty="0" smtClean="0"/>
              <a:t> including UV</a:t>
            </a:r>
            <a:endParaRPr lang="en-US" baseline="0" dirty="0" smtClean="0"/>
          </a:p>
          <a:p>
            <a:pPr marL="228600" indent="-228600">
              <a:buAutoNum type="arabicPeriod"/>
            </a:pPr>
            <a:r>
              <a:rPr lang="en-US" baseline="0" dirty="0" smtClean="0"/>
              <a:t>Linear polarizer</a:t>
            </a:r>
          </a:p>
          <a:p>
            <a:pPr marL="228600" indent="-228600">
              <a:buAutoNum type="arabicPeriod"/>
            </a:pPr>
            <a:r>
              <a:rPr lang="en-US" baseline="0" dirty="0" smtClean="0"/>
              <a:t>Size of cell is important because of phi = </a:t>
            </a:r>
            <a:r>
              <a:rPr lang="en-US" baseline="0" dirty="0" err="1" smtClean="0"/>
              <a:t>vBz</a:t>
            </a:r>
            <a:endParaRPr lang="en-US" baseline="0" dirty="0" smtClean="0"/>
          </a:p>
          <a:p>
            <a:pPr marL="228600" indent="-228600">
              <a:buAutoNum type="arabicPeriod"/>
            </a:pPr>
            <a:r>
              <a:rPr lang="en-US" baseline="0" dirty="0" smtClean="0"/>
              <a:t>Solenoid connected to capacitor which provides 6,000 V </a:t>
            </a:r>
          </a:p>
          <a:p>
            <a:pPr marL="228600" indent="-228600">
              <a:buAutoNum type="arabicPeriod"/>
            </a:pPr>
            <a:r>
              <a:rPr lang="en-US" baseline="0" dirty="0" smtClean="0"/>
              <a:t>Analyzer, without which we could not calculate the change in intensity </a:t>
            </a:r>
          </a:p>
          <a:p>
            <a:pPr marL="228600" indent="-228600">
              <a:buAutoNum type="arabicPeriod"/>
            </a:pPr>
            <a:r>
              <a:rPr lang="en-US" baseline="0" dirty="0" smtClean="0"/>
              <a:t>Light collector, CCD which spits out data</a:t>
            </a:r>
          </a:p>
          <a:p>
            <a:pPr marL="228600" indent="-228600">
              <a:buAutoNum type="arabicPeriod"/>
            </a:pPr>
            <a:endParaRPr lang="en-US" baseline="0" dirty="0" smtClean="0"/>
          </a:p>
          <a:p>
            <a:pPr marL="228600" indent="-228600">
              <a:buAutoNum type="arabicPeriod"/>
            </a:pPr>
            <a:r>
              <a:rPr lang="en-US" baseline="0" dirty="0" smtClean="0"/>
              <a:t>NB: we have a couple lenses in between to focus, but this is a simplified view</a:t>
            </a:r>
            <a:endParaRPr lang="en-US" dirty="0"/>
          </a:p>
        </p:txBody>
      </p:sp>
      <p:sp>
        <p:nvSpPr>
          <p:cNvPr id="4" name="Slide Number Placeholder 3"/>
          <p:cNvSpPr>
            <a:spLocks noGrp="1"/>
          </p:cNvSpPr>
          <p:nvPr>
            <p:ph type="sldNum" sz="quarter" idx="10"/>
          </p:nvPr>
        </p:nvSpPr>
        <p:spPr/>
        <p:txBody>
          <a:bodyPr/>
          <a:lstStyle/>
          <a:p>
            <a:pPr>
              <a:defRPr/>
            </a:pPr>
            <a:fld id="{065E5440-4155-4AA4-A4FE-44453D2FAB27}" type="slidenum">
              <a:rPr lang="en-US" smtClean="0"/>
              <a:pPr>
                <a:defRPr/>
              </a:pPr>
              <a:t>4</a:t>
            </a:fld>
            <a:endParaRPr lang="en-US"/>
          </a:p>
        </p:txBody>
      </p:sp>
    </p:spTree>
    <p:extLst>
      <p:ext uri="{BB962C8B-B14F-4D97-AF65-F5344CB8AC3E}">
        <p14:creationId xmlns:p14="http://schemas.microsoft.com/office/powerpoint/2010/main" val="14233413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After setup, go straight into data</a:t>
            </a:r>
            <a:endParaRPr lang="en-US" dirty="0"/>
          </a:p>
        </p:txBody>
      </p:sp>
      <p:sp>
        <p:nvSpPr>
          <p:cNvPr id="4" name="Slide Number Placeholder 3"/>
          <p:cNvSpPr>
            <a:spLocks noGrp="1"/>
          </p:cNvSpPr>
          <p:nvPr>
            <p:ph type="sldNum" sz="quarter" idx="10"/>
          </p:nvPr>
        </p:nvSpPr>
        <p:spPr/>
        <p:txBody>
          <a:bodyPr/>
          <a:lstStyle/>
          <a:p>
            <a:pPr>
              <a:defRPr/>
            </a:pPr>
            <a:fld id="{065E5440-4155-4AA4-A4FE-44453D2FAB27}" type="slidenum">
              <a:rPr lang="en-US" smtClean="0"/>
              <a:pPr>
                <a:defRPr/>
              </a:pPr>
              <a:t>5</a:t>
            </a:fld>
            <a:endParaRPr lang="en-US" dirty="0"/>
          </a:p>
        </p:txBody>
      </p:sp>
    </p:spTree>
    <p:extLst>
      <p:ext uri="{BB962C8B-B14F-4D97-AF65-F5344CB8AC3E}">
        <p14:creationId xmlns:p14="http://schemas.microsoft.com/office/powerpoint/2010/main" val="23693761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Spectra</a:t>
            </a:r>
          </a:p>
          <a:p>
            <a:pPr marL="228600" indent="-228600">
              <a:buAutoNum type="arabicPeriod"/>
            </a:pPr>
            <a:r>
              <a:rPr lang="en-US" dirty="0" smtClean="0"/>
              <a:t>B-field</a:t>
            </a:r>
          </a:p>
          <a:p>
            <a:pPr marL="228600" indent="-228600">
              <a:buAutoNum type="arabicPeriod"/>
            </a:pPr>
            <a:r>
              <a:rPr lang="en-US" dirty="0" smtClean="0"/>
              <a:t>Pulse</a:t>
            </a:r>
          </a:p>
          <a:p>
            <a:endParaRPr lang="en-US" dirty="0" smtClean="0"/>
          </a:p>
          <a:p>
            <a:r>
              <a:rPr lang="en-US" dirty="0" smtClean="0"/>
              <a:t>FR </a:t>
            </a:r>
            <a:r>
              <a:rPr lang="en-US" dirty="0" smtClean="0"/>
              <a:t>signal was normalized to each</a:t>
            </a:r>
            <a:r>
              <a:rPr lang="en-US" baseline="0" dirty="0" smtClean="0"/>
              <a:t> trial’s relative magnetic field</a:t>
            </a:r>
            <a:endParaRPr lang="en-US" dirty="0"/>
          </a:p>
        </p:txBody>
      </p:sp>
      <p:sp>
        <p:nvSpPr>
          <p:cNvPr id="4" name="Slide Number Placeholder 3"/>
          <p:cNvSpPr>
            <a:spLocks noGrp="1"/>
          </p:cNvSpPr>
          <p:nvPr>
            <p:ph type="sldNum" sz="quarter" idx="10"/>
          </p:nvPr>
        </p:nvSpPr>
        <p:spPr/>
        <p:txBody>
          <a:bodyPr/>
          <a:lstStyle/>
          <a:p>
            <a:pPr>
              <a:defRPr/>
            </a:pPr>
            <a:fld id="{065E5440-4155-4AA4-A4FE-44453D2FAB27}" type="slidenum">
              <a:rPr lang="en-US" smtClean="0"/>
              <a:pPr>
                <a:defRPr/>
              </a:pPr>
              <a:t>6</a:t>
            </a:fld>
            <a:endParaRPr lang="en-US" dirty="0"/>
          </a:p>
        </p:txBody>
      </p:sp>
    </p:spTree>
    <p:extLst>
      <p:ext uri="{BB962C8B-B14F-4D97-AF65-F5344CB8AC3E}">
        <p14:creationId xmlns:p14="http://schemas.microsoft.com/office/powerpoint/2010/main" val="3631385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Add 10</a:t>
            </a:r>
            <a:r>
              <a:rPr lang="en-US" baseline="0" dirty="0" smtClean="0"/>
              <a:t> nm? Other Concentrations?</a:t>
            </a:r>
            <a:endParaRPr lang="en-US" dirty="0"/>
          </a:p>
        </p:txBody>
      </p:sp>
      <p:sp>
        <p:nvSpPr>
          <p:cNvPr id="4" name="Slide Number Placeholder 3"/>
          <p:cNvSpPr>
            <a:spLocks noGrp="1"/>
          </p:cNvSpPr>
          <p:nvPr>
            <p:ph type="sldNum" sz="quarter" idx="10"/>
          </p:nvPr>
        </p:nvSpPr>
        <p:spPr/>
        <p:txBody>
          <a:bodyPr/>
          <a:lstStyle/>
          <a:p>
            <a:pPr>
              <a:defRPr/>
            </a:pPr>
            <a:fld id="{065E5440-4155-4AA4-A4FE-44453D2FAB27}" type="slidenum">
              <a:rPr lang="en-US" smtClean="0"/>
              <a:pPr>
                <a:defRPr/>
              </a:pPr>
              <a:t>7</a:t>
            </a:fld>
            <a:endParaRPr lang="en-US" dirty="0"/>
          </a:p>
        </p:txBody>
      </p:sp>
    </p:spTree>
    <p:extLst>
      <p:ext uri="{BB962C8B-B14F-4D97-AF65-F5344CB8AC3E}">
        <p14:creationId xmlns:p14="http://schemas.microsoft.com/office/powerpoint/2010/main" val="34157578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Too 30 spectra with no medium</a:t>
            </a:r>
            <a:r>
              <a:rPr lang="en-US" baseline="0" dirty="0" smtClean="0"/>
              <a:t> or b-field present in order to see if delaying the light pulses to even trigger times would affect the temperature of the CCDs</a:t>
            </a:r>
          </a:p>
          <a:p>
            <a:endParaRPr lang="en-US" baseline="0" dirty="0" smtClean="0"/>
          </a:p>
          <a:p>
            <a:r>
              <a:rPr lang="en-US" baseline="0" dirty="0" smtClean="0"/>
              <a:t>Results? Yes, it DID work and we call this </a:t>
            </a:r>
            <a:r>
              <a:rPr lang="en-US" b="1" baseline="0" dirty="0" smtClean="0"/>
              <a:t>priming.</a:t>
            </a:r>
            <a:endParaRPr lang="en-US" dirty="0"/>
          </a:p>
        </p:txBody>
      </p:sp>
      <p:sp>
        <p:nvSpPr>
          <p:cNvPr id="4" name="Slide Number Placeholder 3"/>
          <p:cNvSpPr>
            <a:spLocks noGrp="1"/>
          </p:cNvSpPr>
          <p:nvPr>
            <p:ph type="sldNum" sz="quarter" idx="10"/>
          </p:nvPr>
        </p:nvSpPr>
        <p:spPr/>
        <p:txBody>
          <a:bodyPr/>
          <a:lstStyle/>
          <a:p>
            <a:pPr>
              <a:defRPr/>
            </a:pPr>
            <a:fld id="{065E5440-4155-4AA4-A4FE-44453D2FAB27}" type="slidenum">
              <a:rPr lang="en-US" smtClean="0"/>
              <a:pPr>
                <a:defRPr/>
              </a:pPr>
              <a:t>8</a:t>
            </a:fld>
            <a:endParaRPr lang="en-US" dirty="0"/>
          </a:p>
        </p:txBody>
      </p:sp>
    </p:spTree>
    <p:extLst>
      <p:ext uri="{BB962C8B-B14F-4D97-AF65-F5344CB8AC3E}">
        <p14:creationId xmlns:p14="http://schemas.microsoft.com/office/powerpoint/2010/main" val="29244233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Are</a:t>
            </a:r>
            <a:r>
              <a:rPr lang="en-US" baseline="0" dirty="0" smtClean="0"/>
              <a:t> all the lines supposed to fall on the same offset? They don’t for the smaller wavelengths but they do for the larger. This may be because we diluted them in something other than the citrate buffer that surrounds the gold NP.</a:t>
            </a:r>
            <a:endParaRPr lang="en-US" dirty="0"/>
          </a:p>
        </p:txBody>
      </p:sp>
      <p:sp>
        <p:nvSpPr>
          <p:cNvPr id="4" name="Slide Number Placeholder 3"/>
          <p:cNvSpPr>
            <a:spLocks noGrp="1"/>
          </p:cNvSpPr>
          <p:nvPr>
            <p:ph type="sldNum" sz="quarter" idx="10"/>
          </p:nvPr>
        </p:nvSpPr>
        <p:spPr/>
        <p:txBody>
          <a:bodyPr/>
          <a:lstStyle/>
          <a:p>
            <a:pPr>
              <a:defRPr/>
            </a:pPr>
            <a:fld id="{065E5440-4155-4AA4-A4FE-44453D2FAB27}" type="slidenum">
              <a:rPr lang="en-US" smtClean="0"/>
              <a:pPr>
                <a:defRPr/>
              </a:pPr>
              <a:t>10</a:t>
            </a:fld>
            <a:endParaRPr lang="en-US" dirty="0"/>
          </a:p>
        </p:txBody>
      </p:sp>
    </p:spTree>
    <p:extLst>
      <p:ext uri="{BB962C8B-B14F-4D97-AF65-F5344CB8AC3E}">
        <p14:creationId xmlns:p14="http://schemas.microsoft.com/office/powerpoint/2010/main" val="15707950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65E5440-4155-4AA4-A4FE-44453D2FAB27}" type="slidenum">
              <a:rPr lang="en-US" smtClean="0"/>
              <a:pPr>
                <a:defRPr/>
              </a:pPr>
              <a:t>13</a:t>
            </a:fld>
            <a:endParaRPr lang="en-US" dirty="0"/>
          </a:p>
        </p:txBody>
      </p:sp>
    </p:spTree>
    <p:extLst>
      <p:ext uri="{BB962C8B-B14F-4D97-AF65-F5344CB8AC3E}">
        <p14:creationId xmlns:p14="http://schemas.microsoft.com/office/powerpoint/2010/main" val="20574187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855F7FF4-E0B2-4F4F-81EB-21A82C75FA39}" type="datetimeFigureOut">
              <a:rPr lang="en-US"/>
              <a:pPr>
                <a:defRPr/>
              </a:pPr>
              <a:t>8/1/2013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0CE40E4-B867-4930-8BA4-32471C27438B}"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30908AA-0329-4D16-9F44-023BAA6669F8}" type="datetimeFigureOut">
              <a:rPr lang="en-US"/>
              <a:pPr>
                <a:defRPr/>
              </a:pPr>
              <a:t>8/1/2013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9ED1F74-ED2D-40E9-AC89-69074C6DB85D}"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B4C9C26-7E7F-4B7F-A628-51432D4CC390}" type="datetimeFigureOut">
              <a:rPr lang="en-US"/>
              <a:pPr>
                <a:defRPr/>
              </a:pPr>
              <a:t>8/1/2013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FBB4CA2-DF55-4C9C-A2C2-4054319FD5A2}"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9E8417F-FB3F-4284-9E9A-E3136434FC05}" type="datetimeFigureOut">
              <a:rPr lang="en-US"/>
              <a:pPr>
                <a:defRPr/>
              </a:pPr>
              <a:t>8/1/2013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8EA02FD-6398-43B6-A109-07B31316E538}"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1F31039-5134-46FC-B6C8-2C787E9C377F}" type="datetimeFigureOut">
              <a:rPr lang="en-US"/>
              <a:pPr>
                <a:defRPr/>
              </a:pPr>
              <a:t>8/1/2013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8B71B587-DAB7-4A2E-A5B5-7B31CBFF3642}"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C0C8D497-0C20-46A6-AA2B-B1276DCD7AF3}" type="datetimeFigureOut">
              <a:rPr lang="en-US"/>
              <a:pPr>
                <a:defRPr/>
              </a:pPr>
              <a:t>8/1/2013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D42000C1-5C44-4A89-ACE2-B326CA927FBA}"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576813C-41C6-45E8-A801-028AD25112AB}" type="datetimeFigureOut">
              <a:rPr lang="en-US"/>
              <a:pPr>
                <a:defRPr/>
              </a:pPr>
              <a:t>8/1/2013</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41E1FB98-6878-4872-8CBF-2A7969978938}"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259699C7-EC2F-459B-B02E-496E55570EBA}" type="datetimeFigureOut">
              <a:rPr lang="en-US"/>
              <a:pPr>
                <a:defRPr/>
              </a:pPr>
              <a:t>8/1/2013</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89D79D2B-776F-47AB-A790-F29E49C2DB78}"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90A3FEE-4038-4CE2-A76F-EAE73DA4452D}" type="datetimeFigureOut">
              <a:rPr lang="en-US"/>
              <a:pPr>
                <a:defRPr/>
              </a:pPr>
              <a:t>8/1/2013</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BC02FEE9-2188-4003-8683-91924350B0A0}"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080E58E-5B4A-498F-A97A-654F5A9CF228}" type="datetimeFigureOut">
              <a:rPr lang="en-US"/>
              <a:pPr>
                <a:defRPr/>
              </a:pPr>
              <a:t>8/1/2013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FED3DC54-936D-4A20-8C26-01157F8386C7}"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AAF09FE-70FA-4552-A7E0-97B9132E1EDD}" type="datetimeFigureOut">
              <a:rPr lang="en-US"/>
              <a:pPr>
                <a:defRPr/>
              </a:pPr>
              <a:t>8/1/2013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4D897FFA-F34C-4AAD-A4BB-6E38653BCC77}"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A5607279-0EF9-4709-9EF6-D3641D956060}" type="datetimeFigureOut">
              <a:rPr lang="en-US"/>
              <a:pPr>
                <a:defRPr/>
              </a:pPr>
              <a:t>8/1/2013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6917F4AC-8D35-4732-A3F6-3CBB10F9B236}"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mbria" pitchFamily="18" charset="0"/>
        </a:defRPr>
      </a:lvl2pPr>
      <a:lvl3pPr algn="ctr" rtl="0" fontAlgn="base">
        <a:spcBef>
          <a:spcPct val="0"/>
        </a:spcBef>
        <a:spcAft>
          <a:spcPct val="0"/>
        </a:spcAft>
        <a:defRPr sz="4400">
          <a:solidFill>
            <a:schemeClr val="tx1"/>
          </a:solidFill>
          <a:latin typeface="Cambria" pitchFamily="18" charset="0"/>
        </a:defRPr>
      </a:lvl3pPr>
      <a:lvl4pPr algn="ctr" rtl="0" fontAlgn="base">
        <a:spcBef>
          <a:spcPct val="0"/>
        </a:spcBef>
        <a:spcAft>
          <a:spcPct val="0"/>
        </a:spcAft>
        <a:defRPr sz="4400">
          <a:solidFill>
            <a:schemeClr val="tx1"/>
          </a:solidFill>
          <a:latin typeface="Cambria" pitchFamily="18" charset="0"/>
        </a:defRPr>
      </a:lvl4pPr>
      <a:lvl5pPr algn="ctr" rtl="0" fontAlgn="base">
        <a:spcBef>
          <a:spcPct val="0"/>
        </a:spcBef>
        <a:spcAft>
          <a:spcPct val="0"/>
        </a:spcAft>
        <a:defRPr sz="4400">
          <a:solidFill>
            <a:schemeClr val="tx1"/>
          </a:solidFill>
          <a:latin typeface="Cambria" pitchFamily="18" charset="0"/>
        </a:defRPr>
      </a:lvl5pPr>
      <a:lvl6pPr marL="457200" algn="ctr" rtl="0" fontAlgn="base">
        <a:spcBef>
          <a:spcPct val="0"/>
        </a:spcBef>
        <a:spcAft>
          <a:spcPct val="0"/>
        </a:spcAft>
        <a:defRPr sz="4400">
          <a:solidFill>
            <a:schemeClr val="tx1"/>
          </a:solidFill>
          <a:latin typeface="Cambria" pitchFamily="18" charset="0"/>
        </a:defRPr>
      </a:lvl6pPr>
      <a:lvl7pPr marL="914400" algn="ctr" rtl="0" fontAlgn="base">
        <a:spcBef>
          <a:spcPct val="0"/>
        </a:spcBef>
        <a:spcAft>
          <a:spcPct val="0"/>
        </a:spcAft>
        <a:defRPr sz="4400">
          <a:solidFill>
            <a:schemeClr val="tx1"/>
          </a:solidFill>
          <a:latin typeface="Cambria" pitchFamily="18" charset="0"/>
        </a:defRPr>
      </a:lvl7pPr>
      <a:lvl8pPr marL="1371600" algn="ctr" rtl="0" fontAlgn="base">
        <a:spcBef>
          <a:spcPct val="0"/>
        </a:spcBef>
        <a:spcAft>
          <a:spcPct val="0"/>
        </a:spcAft>
        <a:defRPr sz="4400">
          <a:solidFill>
            <a:schemeClr val="tx1"/>
          </a:solidFill>
          <a:latin typeface="Cambria" pitchFamily="18" charset="0"/>
        </a:defRPr>
      </a:lvl8pPr>
      <a:lvl9pPr marL="1828800" algn="ctr" rtl="0" fontAlgn="base">
        <a:spcBef>
          <a:spcPct val="0"/>
        </a:spcBef>
        <a:spcAft>
          <a:spcPct val="0"/>
        </a:spcAft>
        <a:defRPr sz="4400">
          <a:solidFill>
            <a:schemeClr val="tx1"/>
          </a:solidFill>
          <a:latin typeface="Cambria" pitchFamily="18"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a:xfrm>
            <a:off x="762000" y="1447800"/>
            <a:ext cx="7772400" cy="1470025"/>
          </a:xfrm>
        </p:spPr>
        <p:txBody>
          <a:bodyPr/>
          <a:lstStyle/>
          <a:p>
            <a:r>
              <a:rPr lang="en-US" dirty="0" smtClean="0"/>
              <a:t>Faraday Rotation of Gold Nanoparticles</a:t>
            </a:r>
          </a:p>
        </p:txBody>
      </p:sp>
      <p:sp>
        <p:nvSpPr>
          <p:cNvPr id="3" name="Subtitle 2"/>
          <p:cNvSpPr>
            <a:spLocks noGrp="1"/>
          </p:cNvSpPr>
          <p:nvPr>
            <p:ph type="subTitle" idx="1"/>
          </p:nvPr>
        </p:nvSpPr>
        <p:spPr>
          <a:xfrm>
            <a:off x="1371600" y="3505200"/>
            <a:ext cx="6400800" cy="2514600"/>
          </a:xfrm>
        </p:spPr>
        <p:txBody>
          <a:bodyPr rtlCol="0">
            <a:normAutofit fontScale="92500" lnSpcReduction="20000"/>
          </a:bodyPr>
          <a:lstStyle/>
          <a:p>
            <a:pPr fontAlgn="auto">
              <a:spcAft>
                <a:spcPts val="0"/>
              </a:spcAft>
              <a:buFont typeface="Arial" pitchFamily="34" charset="0"/>
              <a:buNone/>
              <a:defRPr/>
            </a:pPr>
            <a:r>
              <a:rPr lang="en-US" dirty="0" smtClean="0">
                <a:solidFill>
                  <a:srgbClr val="4B4B4B"/>
                </a:solidFill>
              </a:rPr>
              <a:t>By Christopher Ramirez</a:t>
            </a:r>
          </a:p>
          <a:p>
            <a:pPr fontAlgn="auto">
              <a:spcAft>
                <a:spcPts val="0"/>
              </a:spcAft>
              <a:buFont typeface="Arial" pitchFamily="34" charset="0"/>
              <a:buNone/>
              <a:defRPr/>
            </a:pPr>
            <a:r>
              <a:rPr lang="en-US" dirty="0" smtClean="0">
                <a:solidFill>
                  <a:srgbClr val="4B4B4B"/>
                </a:solidFill>
              </a:rPr>
              <a:t>Mentored Dr. Viktor Chikan</a:t>
            </a:r>
          </a:p>
          <a:p>
            <a:pPr fontAlgn="auto">
              <a:spcAft>
                <a:spcPts val="0"/>
              </a:spcAft>
              <a:buFont typeface="Arial" pitchFamily="34" charset="0"/>
              <a:buNone/>
              <a:defRPr/>
            </a:pPr>
            <a:endParaRPr lang="en-US" dirty="0" smtClean="0"/>
          </a:p>
          <a:p>
            <a:pPr fontAlgn="auto">
              <a:spcAft>
                <a:spcPts val="0"/>
              </a:spcAft>
              <a:buFont typeface="Arial" pitchFamily="34" charset="0"/>
              <a:buNone/>
              <a:defRPr/>
            </a:pPr>
            <a:r>
              <a:rPr lang="en-US" sz="2600" i="1" dirty="0" smtClean="0">
                <a:solidFill>
                  <a:srgbClr val="4B4B4B"/>
                </a:solidFill>
              </a:rPr>
              <a:t>Kansas State University</a:t>
            </a:r>
            <a:endParaRPr lang="en-US" sz="2600" i="1" dirty="0">
              <a:solidFill>
                <a:srgbClr val="4B4B4B"/>
              </a:solidFill>
            </a:endParaRPr>
          </a:p>
          <a:p>
            <a:pPr fontAlgn="auto">
              <a:spcAft>
                <a:spcPts val="0"/>
              </a:spcAft>
              <a:buFont typeface="Arial" pitchFamily="34" charset="0"/>
              <a:buNone/>
              <a:defRPr/>
            </a:pPr>
            <a:r>
              <a:rPr lang="en-US" sz="2600" i="1" dirty="0" smtClean="0">
                <a:solidFill>
                  <a:srgbClr val="4B4B4B"/>
                </a:solidFill>
              </a:rPr>
              <a:t>Summer 2013 Research Experience for Undergraduates</a:t>
            </a:r>
            <a:endParaRPr lang="en-US" sz="2600" i="1" dirty="0">
              <a:solidFill>
                <a:srgbClr val="4B4B4B"/>
              </a:solidFill>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br>
              <a:rPr lang="en-US" dirty="0" smtClean="0"/>
            </a:br>
            <a:r>
              <a:rPr lang="en-US" sz="2400" dirty="0" smtClean="0"/>
              <a:t>FR of 10nm, Various Concentrations</a:t>
            </a:r>
            <a:endParaRPr lang="en-US" sz="2400" dirty="0"/>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8952" y="1746504"/>
            <a:ext cx="7607808" cy="4356660"/>
          </a:xfrm>
          <a:prstGeom prst="rect">
            <a:avLst/>
          </a:prstGeom>
          <a:ln w="76200" cap="sq">
            <a:solidFill>
              <a:srgbClr val="000000"/>
            </a:solidFill>
            <a:miter lim="800000"/>
          </a:ln>
          <a:effectLst>
            <a:outerShdw blurRad="57150" dist="50800" dir="2700000" algn="tl" rotWithShape="0">
              <a:srgbClr val="000000">
                <a:alpha val="40000"/>
              </a:srgbClr>
            </a:outerShdw>
          </a:effectLst>
        </p:spPr>
      </p:pic>
    </p:spTree>
    <p:extLst>
      <p:ext uri="{BB962C8B-B14F-4D97-AF65-F5344CB8AC3E}">
        <p14:creationId xmlns:p14="http://schemas.microsoft.com/office/powerpoint/2010/main" val="36501207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br>
              <a:rPr lang="en-US" dirty="0" smtClean="0"/>
            </a:br>
            <a:r>
              <a:rPr lang="en-US" sz="2400" dirty="0" smtClean="0"/>
              <a:t>FR of Various Sizes, 0.6 M</a:t>
            </a:r>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0522" y="1742446"/>
            <a:ext cx="7607800" cy="4356654"/>
          </a:xfrm>
          <a:prstGeom prst="rect">
            <a:avLst/>
          </a:prstGeom>
          <a:ln w="76200" cap="sq">
            <a:solidFill>
              <a:srgbClr val="000000"/>
            </a:solidFill>
            <a:miter lim="800000"/>
          </a:ln>
          <a:effectLst>
            <a:outerShdw blurRad="57150" dist="50800" dir="2700000" algn="tl" rotWithShape="0">
              <a:srgbClr val="000000">
                <a:alpha val="40000"/>
              </a:srgbClr>
            </a:outerShdw>
          </a:effectLst>
        </p:spPr>
      </p:pic>
    </p:spTree>
    <p:extLst>
      <p:ext uri="{BB962C8B-B14F-4D97-AF65-F5344CB8AC3E}">
        <p14:creationId xmlns:p14="http://schemas.microsoft.com/office/powerpoint/2010/main" val="18742628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r>
              <a:rPr lang="en-US" dirty="0" smtClean="0"/>
              <a:t>Plasmon </a:t>
            </a:r>
            <a:r>
              <a:rPr lang="en-US" dirty="0" smtClean="0"/>
              <a:t>Peaks from Literature</a:t>
            </a:r>
            <a:endParaRPr lang="en-US" dirty="0" smtClean="0"/>
          </a:p>
        </p:txBody>
      </p:sp>
      <p:pic>
        <p:nvPicPr>
          <p:cNvPr id="18434" name="Picture 2"/>
          <p:cNvPicPr>
            <a:picLocks noGrp="1" noChangeAspect="1" noChangeArrowheads="1"/>
          </p:cNvPicPr>
          <p:nvPr>
            <p:ph idx="1"/>
          </p:nvPr>
        </p:nvPicPr>
        <p:blipFill>
          <a:blip r:embed="rId2"/>
          <a:srcRect/>
          <a:stretch>
            <a:fillRect/>
          </a:stretch>
        </p:blipFill>
        <p:spPr>
          <a:xfrm>
            <a:off x="1298575" y="1600200"/>
            <a:ext cx="6546850" cy="4525963"/>
          </a:xfrm>
          <a:prstGeom prst="rect">
            <a:avLst/>
          </a:prstGeom>
          <a:ln w="76200" cap="sq">
            <a:solidFill>
              <a:srgbClr val="000000"/>
            </a:solidFill>
            <a:miter lim="800000"/>
          </a:ln>
          <a:effectLst>
            <a:outerShdw blurRad="57150" dist="50800" dir="2700000" algn="tl" rotWithShape="0">
              <a:srgbClr val="000000">
                <a:alpha val="40000"/>
              </a:srgbClr>
            </a:outerShdw>
          </a:effectLst>
        </p:spPr>
      </p:pic>
      <p:sp>
        <p:nvSpPr>
          <p:cNvPr id="18435" name="TextBox 3"/>
          <p:cNvSpPr txBox="1">
            <a:spLocks noChangeArrowheads="1"/>
          </p:cNvSpPr>
          <p:nvPr/>
        </p:nvSpPr>
        <p:spPr bwMode="auto">
          <a:xfrm>
            <a:off x="7848600" y="6046788"/>
            <a:ext cx="457200" cy="369887"/>
          </a:xfrm>
          <a:prstGeom prst="rect">
            <a:avLst/>
          </a:prstGeom>
          <a:noFill/>
          <a:ln w="9525">
            <a:noFill/>
            <a:miter lim="800000"/>
            <a:headEnd/>
            <a:tailEnd/>
          </a:ln>
        </p:spPr>
        <p:txBody>
          <a:bodyPr>
            <a:spAutoFit/>
          </a:bodyPr>
          <a:lstStyle/>
          <a:p>
            <a:r>
              <a:rPr lang="en-US" b="1" dirty="0" smtClean="0">
                <a:latin typeface="Calibri" pitchFamily="34" charset="0"/>
              </a:rPr>
              <a:t>[2]</a:t>
            </a:r>
            <a:endParaRPr lang="en-US" b="1" dirty="0">
              <a:latin typeface="Calibri" pitchFamily="34" charset="0"/>
            </a:endParaRPr>
          </a:p>
        </p:txBody>
      </p:sp>
    </p:spTree>
    <p:extLst>
      <p:ext uri="{BB962C8B-B14F-4D97-AF65-F5344CB8AC3E}">
        <p14:creationId xmlns:p14="http://schemas.microsoft.com/office/powerpoint/2010/main" val="208668265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462665" y="1355130"/>
            <a:ext cx="8229600" cy="5261485"/>
          </a:xfrm>
        </p:spPr>
        <p:txBody>
          <a:bodyPr/>
          <a:lstStyle/>
          <a:p>
            <a:r>
              <a:rPr lang="en-US" dirty="0" smtClean="0"/>
              <a:t>FR signal for NP is </a:t>
            </a:r>
            <a:r>
              <a:rPr lang="en-US" dirty="0" smtClean="0"/>
              <a:t>concentration-dependent</a:t>
            </a:r>
          </a:p>
          <a:p>
            <a:pPr lvl="1"/>
            <a:r>
              <a:rPr lang="en-US" dirty="0" smtClean="0"/>
              <a:t>As shown for 5nm and 10nm NP</a:t>
            </a:r>
            <a:endParaRPr lang="en-US" dirty="0" smtClean="0"/>
          </a:p>
          <a:p>
            <a:r>
              <a:rPr lang="en-US" dirty="0" smtClean="0"/>
              <a:t>FR signal increases linearly with </a:t>
            </a:r>
            <a:r>
              <a:rPr lang="en-US" dirty="0" smtClean="0"/>
              <a:t>magnetic field strength</a:t>
            </a:r>
            <a:endParaRPr lang="en-US" dirty="0" smtClean="0"/>
          </a:p>
          <a:p>
            <a:r>
              <a:rPr lang="en-US" dirty="0" smtClean="0"/>
              <a:t>Plasmon </a:t>
            </a:r>
            <a:r>
              <a:rPr lang="en-US" dirty="0" smtClean="0"/>
              <a:t>peaks are more pronounced and </a:t>
            </a:r>
            <a:r>
              <a:rPr lang="en-US" dirty="0" err="1" smtClean="0"/>
              <a:t>blueshifted</a:t>
            </a:r>
            <a:r>
              <a:rPr lang="en-US" dirty="0" smtClean="0"/>
              <a:t> as size increases</a:t>
            </a:r>
          </a:p>
          <a:p>
            <a:r>
              <a:rPr lang="en-US" dirty="0" err="1" smtClean="0"/>
              <a:t>Verdet</a:t>
            </a:r>
            <a:r>
              <a:rPr lang="en-US" dirty="0" smtClean="0"/>
              <a:t> constant calculation may require more data</a:t>
            </a:r>
            <a:endParaRPr lang="en-US" dirty="0" smtClean="0"/>
          </a:p>
          <a:p>
            <a:endParaRPr lang="en-US" dirty="0" smtClean="0"/>
          </a:p>
          <a:p>
            <a:endParaRPr lang="en-US" dirty="0"/>
          </a:p>
        </p:txBody>
      </p:sp>
    </p:spTree>
    <p:extLst>
      <p:ext uri="{BB962C8B-B14F-4D97-AF65-F5344CB8AC3E}">
        <p14:creationId xmlns:p14="http://schemas.microsoft.com/office/powerpoint/2010/main" val="2610042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left)">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wipe(left)">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wipe(left)">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r>
              <a:rPr lang="en-US" dirty="0" smtClean="0"/>
              <a:t>References</a:t>
            </a:r>
          </a:p>
        </p:txBody>
      </p:sp>
      <p:sp>
        <p:nvSpPr>
          <p:cNvPr id="31746" name="Content Placeholder 2"/>
          <p:cNvSpPr>
            <a:spLocks noGrp="1"/>
          </p:cNvSpPr>
          <p:nvPr>
            <p:ph idx="1"/>
          </p:nvPr>
        </p:nvSpPr>
        <p:spPr/>
        <p:txBody>
          <a:bodyPr/>
          <a:lstStyle/>
          <a:p>
            <a:pPr marL="0" indent="0">
              <a:buNone/>
            </a:pPr>
            <a:r>
              <a:rPr lang="en-US" sz="1800" b="1" dirty="0"/>
              <a:t>[1] </a:t>
            </a:r>
            <a:r>
              <a:rPr lang="en-US" sz="1800" dirty="0" err="1"/>
              <a:t>Chikan</a:t>
            </a:r>
            <a:r>
              <a:rPr lang="en-US" sz="1800" dirty="0"/>
              <a:t> V.; </a:t>
            </a:r>
            <a:r>
              <a:rPr lang="en-US" sz="1800" dirty="0" err="1"/>
              <a:t>Dani</a:t>
            </a:r>
            <a:r>
              <a:rPr lang="en-US" sz="1800" dirty="0"/>
              <a:t> R. D.; </a:t>
            </a:r>
            <a:r>
              <a:rPr lang="en-US" sz="1800" dirty="0" err="1"/>
              <a:t>Wysin</a:t>
            </a:r>
            <a:r>
              <a:rPr lang="en-US" sz="1800" dirty="0"/>
              <a:t>, G. M.; Young, N. </a:t>
            </a:r>
            <a:r>
              <a:rPr lang="en-US" sz="1800" i="1" dirty="0"/>
              <a:t>Effects of </a:t>
            </a:r>
            <a:r>
              <a:rPr lang="en-US" sz="1800" i="1" dirty="0" err="1"/>
              <a:t>Interband</a:t>
            </a:r>
            <a:r>
              <a:rPr lang="en-US" sz="1800" i="1" dirty="0"/>
              <a:t> Transitions on Faraday Rotation in Metallic Nanoparticles </a:t>
            </a:r>
            <a:r>
              <a:rPr lang="en-US" sz="1800" b="1" dirty="0"/>
              <a:t>2013 </a:t>
            </a:r>
          </a:p>
          <a:p>
            <a:pPr marL="0" indent="0">
              <a:buFont typeface="Arial" charset="0"/>
              <a:buNone/>
            </a:pPr>
            <a:endParaRPr lang="en-US" sz="1800" b="1" dirty="0" smtClean="0"/>
          </a:p>
          <a:p>
            <a:pPr marL="0" indent="0">
              <a:buFont typeface="Arial" charset="0"/>
              <a:buNone/>
            </a:pPr>
            <a:r>
              <a:rPr lang="en-US" sz="1800" b="1" dirty="0" smtClean="0"/>
              <a:t>[2] </a:t>
            </a:r>
            <a:r>
              <a:rPr lang="en-US" sz="1800" dirty="0" smtClean="0"/>
              <a:t>Link, S.; El-Sayed, M. A. </a:t>
            </a:r>
            <a:r>
              <a:rPr lang="en-US" sz="1800" i="1" dirty="0" smtClean="0"/>
              <a:t>J. Phys. Chem. B </a:t>
            </a:r>
            <a:r>
              <a:rPr lang="en-US" sz="1800" b="1" dirty="0" smtClean="0"/>
              <a:t>1999, </a:t>
            </a:r>
            <a:r>
              <a:rPr lang="en-US" sz="1800" i="1" dirty="0" smtClean="0"/>
              <a:t>103, </a:t>
            </a:r>
            <a:r>
              <a:rPr lang="en-US" sz="1800" dirty="0" smtClean="0"/>
              <a:t>4215</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424260" y="1508750"/>
                <a:ext cx="8262540" cy="4939605"/>
              </a:xfrm>
            </p:spPr>
            <p:txBody>
              <a:bodyPr/>
              <a:lstStyle/>
              <a:p>
                <a:r>
                  <a:rPr lang="en-US" dirty="0" smtClean="0"/>
                  <a:t>Faraday Rotation (FR): </a:t>
                </a:r>
                <a14:m>
                  <m:oMath xmlns:m="http://schemas.openxmlformats.org/officeDocument/2006/math">
                    <m:r>
                      <a:rPr lang="en-US" i="1" smtClean="0">
                        <a:latin typeface="Cambria Math"/>
                        <a:ea typeface="Cambria Math"/>
                      </a:rPr>
                      <m:t>𝜑</m:t>
                    </m:r>
                    <m:r>
                      <a:rPr lang="en-US" b="0" i="1" smtClean="0">
                        <a:latin typeface="Cambria Math"/>
                        <a:ea typeface="Cambria Math"/>
                      </a:rPr>
                      <m:t>=</m:t>
                    </m:r>
                    <m:r>
                      <a:rPr lang="en-US" b="0" i="1" smtClean="0">
                        <a:latin typeface="Cambria Math"/>
                        <a:ea typeface="Cambria Math"/>
                      </a:rPr>
                      <m:t>𝑣𝐵𝑧</m:t>
                    </m:r>
                  </m:oMath>
                </a14:m>
                <a:endParaRPr lang="en-US" dirty="0" smtClean="0"/>
              </a:p>
              <a:p>
                <a:r>
                  <a:rPr lang="en-US" dirty="0" smtClean="0"/>
                  <a:t>Metal </a:t>
                </a:r>
                <a:r>
                  <a:rPr lang="en-US" dirty="0"/>
                  <a:t>NP exhibit enhanced </a:t>
                </a:r>
                <a:r>
                  <a:rPr lang="en-US" dirty="0" smtClean="0"/>
                  <a:t>FR</a:t>
                </a:r>
              </a:p>
              <a:p>
                <a:pPr lvl="1"/>
                <a:r>
                  <a:rPr lang="en-US" dirty="0" smtClean="0"/>
                  <a:t>Applications such as optical isolators and phase modulators </a:t>
                </a:r>
                <a:r>
                  <a:rPr lang="en-US" b="1" baseline="30000" dirty="0" smtClean="0"/>
                  <a:t>[1]</a:t>
                </a:r>
                <a:endParaRPr lang="en-US" dirty="0" smtClean="0"/>
              </a:p>
              <a:p>
                <a:r>
                  <a:rPr lang="en-US" dirty="0"/>
                  <a:t>Observe FR signal dependence </a:t>
                </a:r>
                <a:r>
                  <a:rPr lang="en-US" dirty="0" smtClean="0"/>
                  <a:t>by varying NP </a:t>
                </a:r>
                <a:r>
                  <a:rPr lang="en-US" dirty="0"/>
                  <a:t>size and </a:t>
                </a:r>
                <a:r>
                  <a:rPr lang="en-US" dirty="0" smtClean="0"/>
                  <a:t>concentration</a:t>
                </a:r>
              </a:p>
              <a:p>
                <a:r>
                  <a:rPr lang="en-US" dirty="0" smtClean="0"/>
                  <a:t>Determine </a:t>
                </a:r>
                <a:r>
                  <a:rPr lang="en-US" dirty="0" err="1" smtClean="0"/>
                  <a:t>Verdet</a:t>
                </a:r>
                <a:r>
                  <a:rPr lang="en-US" dirty="0" smtClean="0"/>
                  <a:t> constant of gold using colloidal gold nanoparticles of varying concentrations and sizes</a:t>
                </a: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424260" y="1508750"/>
                <a:ext cx="8262540" cy="4939605"/>
              </a:xfrm>
              <a:blipFill rotWithShape="1">
                <a:blip r:embed="rId3"/>
                <a:stretch>
                  <a:fillRect l="-1697" t="-1603" r="-1476"/>
                </a:stretch>
              </a:blipFill>
            </p:spPr>
            <p:txBody>
              <a:bodyPr/>
              <a:lstStyle/>
              <a:p>
                <a:r>
                  <a:rPr lang="en-US">
                    <a:noFill/>
                  </a:rPr>
                  <a:t> </a:t>
                </a:r>
              </a:p>
            </p:txBody>
          </p:sp>
        </mc:Fallback>
      </mc:AlternateContent>
    </p:spTree>
    <p:extLst>
      <p:ext uri="{BB962C8B-B14F-4D97-AF65-F5344CB8AC3E}">
        <p14:creationId xmlns:p14="http://schemas.microsoft.com/office/powerpoint/2010/main" val="7652176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en-US" dirty="0" smtClean="0"/>
              <a:t>How Faraday Rotation Works</a:t>
            </a:r>
          </a:p>
        </p:txBody>
      </p:sp>
      <p:sp>
        <p:nvSpPr>
          <p:cNvPr id="4" name="Oval 3"/>
          <p:cNvSpPr/>
          <p:nvPr/>
        </p:nvSpPr>
        <p:spPr>
          <a:xfrm>
            <a:off x="1162050" y="1987550"/>
            <a:ext cx="1752600" cy="17526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dirty="0"/>
          </a:p>
        </p:txBody>
      </p:sp>
      <p:cxnSp>
        <p:nvCxnSpPr>
          <p:cNvPr id="10" name="Straight Arrow Connector 9"/>
          <p:cNvCxnSpPr>
            <a:endCxn id="4" idx="1"/>
          </p:cNvCxnSpPr>
          <p:nvPr/>
        </p:nvCxnSpPr>
        <p:spPr>
          <a:xfrm flipH="1" flipV="1">
            <a:off x="1419225" y="2244725"/>
            <a:ext cx="619125" cy="619125"/>
          </a:xfrm>
          <a:prstGeom prst="straightConnector1">
            <a:avLst/>
          </a:prstGeom>
          <a:ln w="38100">
            <a:solidFill>
              <a:schemeClr val="accent2"/>
            </a:solidFill>
            <a:prstDash val="sysDot"/>
            <a:tailEnd type="arrow"/>
          </a:ln>
        </p:spPr>
        <p:style>
          <a:lnRef idx="1">
            <a:schemeClr val="accent1"/>
          </a:lnRef>
          <a:fillRef idx="0">
            <a:schemeClr val="accent1"/>
          </a:fillRef>
          <a:effectRef idx="0">
            <a:schemeClr val="accent1"/>
          </a:effectRef>
          <a:fontRef idx="minor">
            <a:schemeClr val="tx1"/>
          </a:fontRef>
        </p:style>
      </p:cxnSp>
      <p:pic>
        <p:nvPicPr>
          <p:cNvPr id="20484" name="Picture 4"/>
          <p:cNvPicPr>
            <a:picLocks noChangeAspect="1" noChangeArrowheads="1"/>
          </p:cNvPicPr>
          <p:nvPr/>
        </p:nvPicPr>
        <p:blipFill>
          <a:blip r:embed="rId3"/>
          <a:srcRect/>
          <a:stretch>
            <a:fillRect/>
          </a:stretch>
        </p:blipFill>
        <p:spPr bwMode="auto">
          <a:xfrm>
            <a:off x="2038350" y="2065338"/>
            <a:ext cx="798513" cy="798512"/>
          </a:xfrm>
          <a:prstGeom prst="rect">
            <a:avLst/>
          </a:prstGeom>
          <a:noFill/>
          <a:ln w="9525">
            <a:noFill/>
            <a:miter lim="800000"/>
            <a:headEnd/>
            <a:tailEnd/>
          </a:ln>
        </p:spPr>
      </p:pic>
      <p:cxnSp>
        <p:nvCxnSpPr>
          <p:cNvPr id="12" name="Straight Arrow Connector 11"/>
          <p:cNvCxnSpPr>
            <a:endCxn id="4" idx="0"/>
          </p:cNvCxnSpPr>
          <p:nvPr/>
        </p:nvCxnSpPr>
        <p:spPr>
          <a:xfrm flipV="1">
            <a:off x="2038350" y="1987550"/>
            <a:ext cx="0" cy="876300"/>
          </a:xfrm>
          <a:prstGeom prst="straightConnector1">
            <a:avLst/>
          </a:prstGeom>
          <a:ln w="38100">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17" name="Oval 16"/>
          <p:cNvSpPr/>
          <p:nvPr/>
        </p:nvSpPr>
        <p:spPr>
          <a:xfrm>
            <a:off x="1123950" y="4648200"/>
            <a:ext cx="1752600" cy="1752600"/>
          </a:xfrm>
          <a:prstGeom prst="ellipse">
            <a:avLst/>
          </a:prstGeom>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dirty="0"/>
          </a:p>
        </p:txBody>
      </p:sp>
      <p:cxnSp>
        <p:nvCxnSpPr>
          <p:cNvPr id="18" name="Straight Arrow Connector 17"/>
          <p:cNvCxnSpPr>
            <a:endCxn id="17" idx="1"/>
          </p:cNvCxnSpPr>
          <p:nvPr/>
        </p:nvCxnSpPr>
        <p:spPr>
          <a:xfrm flipH="1" flipV="1">
            <a:off x="1381125" y="4905375"/>
            <a:ext cx="619125" cy="619125"/>
          </a:xfrm>
          <a:prstGeom prst="straightConnector1">
            <a:avLst/>
          </a:prstGeom>
          <a:ln w="38100">
            <a:solidFill>
              <a:schemeClr val="accent2"/>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2000250" y="4648200"/>
            <a:ext cx="342900" cy="876300"/>
          </a:xfrm>
          <a:prstGeom prst="straightConnector1">
            <a:avLst/>
          </a:prstGeom>
          <a:ln w="38100">
            <a:solidFill>
              <a:schemeClr val="accent2"/>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V="1">
            <a:off x="2000250" y="5143500"/>
            <a:ext cx="836613" cy="381000"/>
          </a:xfrm>
          <a:prstGeom prst="straightConnector1">
            <a:avLst/>
          </a:prstGeom>
          <a:ln w="38100">
            <a:solidFill>
              <a:schemeClr val="accent2"/>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1024" name="Straight Connector 1023"/>
          <p:cNvCxnSpPr>
            <a:stCxn id="17" idx="0"/>
          </p:cNvCxnSpPr>
          <p:nvPr/>
        </p:nvCxnSpPr>
        <p:spPr>
          <a:xfrm>
            <a:off x="2000250" y="4648200"/>
            <a:ext cx="0" cy="8763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0491" name="TextBox 1024"/>
          <p:cNvSpPr txBox="1">
            <a:spLocks noChangeArrowheads="1"/>
          </p:cNvSpPr>
          <p:nvPr/>
        </p:nvSpPr>
        <p:spPr bwMode="auto">
          <a:xfrm>
            <a:off x="914400" y="1874838"/>
            <a:ext cx="419100" cy="369887"/>
          </a:xfrm>
          <a:prstGeom prst="rect">
            <a:avLst/>
          </a:prstGeom>
          <a:noFill/>
          <a:ln w="9525">
            <a:noFill/>
            <a:miter lim="800000"/>
            <a:headEnd/>
            <a:tailEnd/>
          </a:ln>
        </p:spPr>
        <p:txBody>
          <a:bodyPr>
            <a:spAutoFit/>
          </a:bodyPr>
          <a:lstStyle/>
          <a:p>
            <a:r>
              <a:rPr lang="en-US" dirty="0">
                <a:latin typeface="Calibri" pitchFamily="34" charset="0"/>
              </a:rPr>
              <a:t>k</a:t>
            </a:r>
            <a:r>
              <a:rPr lang="en-US" baseline="-25000" dirty="0">
                <a:latin typeface="Calibri" pitchFamily="34" charset="0"/>
              </a:rPr>
              <a:t>R</a:t>
            </a:r>
          </a:p>
        </p:txBody>
      </p:sp>
      <p:sp>
        <p:nvSpPr>
          <p:cNvPr id="20492" name="TextBox 36"/>
          <p:cNvSpPr txBox="1">
            <a:spLocks noChangeArrowheads="1"/>
          </p:cNvSpPr>
          <p:nvPr/>
        </p:nvSpPr>
        <p:spPr bwMode="auto">
          <a:xfrm>
            <a:off x="2705100" y="1874838"/>
            <a:ext cx="419100" cy="369887"/>
          </a:xfrm>
          <a:prstGeom prst="rect">
            <a:avLst/>
          </a:prstGeom>
          <a:noFill/>
          <a:ln w="9525">
            <a:noFill/>
            <a:miter lim="800000"/>
            <a:headEnd/>
            <a:tailEnd/>
          </a:ln>
        </p:spPr>
        <p:txBody>
          <a:bodyPr>
            <a:spAutoFit/>
          </a:bodyPr>
          <a:lstStyle/>
          <a:p>
            <a:r>
              <a:rPr lang="en-US" dirty="0">
                <a:latin typeface="Calibri" pitchFamily="34" charset="0"/>
              </a:rPr>
              <a:t>k</a:t>
            </a:r>
            <a:r>
              <a:rPr lang="en-US" baseline="-25000" dirty="0">
                <a:latin typeface="Calibri" pitchFamily="34" charset="0"/>
              </a:rPr>
              <a:t>L</a:t>
            </a:r>
          </a:p>
        </p:txBody>
      </p:sp>
      <p:sp>
        <p:nvSpPr>
          <p:cNvPr id="20493" name="TextBox 37"/>
          <p:cNvSpPr txBox="1">
            <a:spLocks noChangeArrowheads="1"/>
          </p:cNvSpPr>
          <p:nvPr/>
        </p:nvSpPr>
        <p:spPr bwMode="auto">
          <a:xfrm>
            <a:off x="933450" y="4425950"/>
            <a:ext cx="419100" cy="368300"/>
          </a:xfrm>
          <a:prstGeom prst="rect">
            <a:avLst/>
          </a:prstGeom>
          <a:noFill/>
          <a:ln w="9525">
            <a:noFill/>
            <a:miter lim="800000"/>
            <a:headEnd/>
            <a:tailEnd/>
          </a:ln>
        </p:spPr>
        <p:txBody>
          <a:bodyPr>
            <a:spAutoFit/>
          </a:bodyPr>
          <a:lstStyle/>
          <a:p>
            <a:r>
              <a:rPr lang="en-US" dirty="0">
                <a:latin typeface="Calibri" pitchFamily="34" charset="0"/>
              </a:rPr>
              <a:t>k</a:t>
            </a:r>
            <a:r>
              <a:rPr lang="en-US" baseline="-25000" dirty="0">
                <a:latin typeface="Calibri" pitchFamily="34" charset="0"/>
              </a:rPr>
              <a:t>R</a:t>
            </a:r>
          </a:p>
        </p:txBody>
      </p:sp>
      <p:sp>
        <p:nvSpPr>
          <p:cNvPr id="20494" name="TextBox 38"/>
          <p:cNvSpPr txBox="1">
            <a:spLocks noChangeArrowheads="1"/>
          </p:cNvSpPr>
          <p:nvPr/>
        </p:nvSpPr>
        <p:spPr bwMode="auto">
          <a:xfrm>
            <a:off x="2933700" y="4902200"/>
            <a:ext cx="419100" cy="368300"/>
          </a:xfrm>
          <a:prstGeom prst="rect">
            <a:avLst/>
          </a:prstGeom>
          <a:noFill/>
          <a:ln w="9525">
            <a:noFill/>
            <a:miter lim="800000"/>
            <a:headEnd/>
            <a:tailEnd/>
          </a:ln>
        </p:spPr>
        <p:txBody>
          <a:bodyPr>
            <a:spAutoFit/>
          </a:bodyPr>
          <a:lstStyle/>
          <a:p>
            <a:r>
              <a:rPr lang="en-US" dirty="0">
                <a:latin typeface="Calibri" pitchFamily="34" charset="0"/>
              </a:rPr>
              <a:t>k</a:t>
            </a:r>
            <a:r>
              <a:rPr lang="en-US" baseline="-25000" dirty="0">
                <a:latin typeface="Calibri" pitchFamily="34" charset="0"/>
              </a:rPr>
              <a:t>L</a:t>
            </a:r>
          </a:p>
        </p:txBody>
      </p:sp>
      <p:sp>
        <p:nvSpPr>
          <p:cNvPr id="1031" name="Arc 1030"/>
          <p:cNvSpPr/>
          <p:nvPr/>
        </p:nvSpPr>
        <p:spPr>
          <a:xfrm>
            <a:off x="1543050" y="5143500"/>
            <a:ext cx="914400" cy="914400"/>
          </a:xfrm>
          <a:prstGeom prst="arc">
            <a:avLst>
              <a:gd name="adj1" fmla="val 16200000"/>
              <a:gd name="adj2" fmla="val 17009947"/>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sp>
        <p:nvSpPr>
          <p:cNvPr id="20496" name="TextBox 1032"/>
          <p:cNvSpPr txBox="1">
            <a:spLocks noChangeArrowheads="1"/>
          </p:cNvSpPr>
          <p:nvPr/>
        </p:nvSpPr>
        <p:spPr bwMode="auto">
          <a:xfrm>
            <a:off x="2000250" y="4197350"/>
            <a:ext cx="590550" cy="368300"/>
          </a:xfrm>
          <a:prstGeom prst="rect">
            <a:avLst/>
          </a:prstGeom>
          <a:noFill/>
          <a:ln w="9525">
            <a:noFill/>
            <a:miter lim="800000"/>
            <a:headEnd/>
            <a:tailEnd/>
          </a:ln>
        </p:spPr>
        <p:txBody>
          <a:bodyPr>
            <a:spAutoFit/>
          </a:bodyPr>
          <a:lstStyle/>
          <a:p>
            <a:r>
              <a:rPr lang="en-US" i="1" dirty="0">
                <a:latin typeface="Calibri" pitchFamily="34" charset="0"/>
              </a:rPr>
              <a:t>dɸ</a:t>
            </a:r>
          </a:p>
        </p:txBody>
      </p:sp>
      <p:sp>
        <p:nvSpPr>
          <p:cNvPr id="20497" name="TextBox 1033"/>
          <p:cNvSpPr txBox="1">
            <a:spLocks noChangeArrowheads="1"/>
          </p:cNvSpPr>
          <p:nvPr/>
        </p:nvSpPr>
        <p:spPr bwMode="auto">
          <a:xfrm>
            <a:off x="3806433" y="2263775"/>
            <a:ext cx="4724400" cy="1200150"/>
          </a:xfrm>
          <a:prstGeom prst="rect">
            <a:avLst/>
          </a:prstGeom>
          <a:noFill/>
          <a:ln w="9525">
            <a:noFill/>
            <a:miter lim="800000"/>
            <a:headEnd/>
            <a:tailEnd/>
          </a:ln>
        </p:spPr>
        <p:txBody>
          <a:bodyPr>
            <a:spAutoFit/>
          </a:bodyPr>
          <a:lstStyle/>
          <a:p>
            <a:pPr marL="285750" indent="-285750">
              <a:buFont typeface="Arial" charset="0"/>
              <a:buChar char="•"/>
            </a:pPr>
            <a:r>
              <a:rPr lang="en-US" dirty="0">
                <a:latin typeface="Calibri" pitchFamily="34" charset="0"/>
              </a:rPr>
              <a:t>Linearly polarized</a:t>
            </a:r>
          </a:p>
          <a:p>
            <a:pPr marL="742950" lvl="1" indent="-285750">
              <a:buFont typeface="Arial" charset="0"/>
              <a:buChar char="•"/>
            </a:pPr>
            <a:r>
              <a:rPr lang="en-US" dirty="0">
                <a:latin typeface="Calibri" pitchFamily="34" charset="0"/>
              </a:rPr>
              <a:t>k</a:t>
            </a:r>
            <a:r>
              <a:rPr lang="en-US" baseline="-25000" dirty="0">
                <a:latin typeface="Calibri" pitchFamily="34" charset="0"/>
              </a:rPr>
              <a:t>L </a:t>
            </a:r>
            <a:r>
              <a:rPr lang="en-US" dirty="0">
                <a:latin typeface="Calibri" pitchFamily="34" charset="0"/>
              </a:rPr>
              <a:t> - left-circularly polarized EM vector</a:t>
            </a:r>
          </a:p>
          <a:p>
            <a:pPr marL="742950" lvl="1" indent="-285750">
              <a:buFont typeface="Arial" charset="0"/>
              <a:buChar char="•"/>
            </a:pPr>
            <a:r>
              <a:rPr lang="en-US" dirty="0">
                <a:latin typeface="Calibri" pitchFamily="34" charset="0"/>
              </a:rPr>
              <a:t>k</a:t>
            </a:r>
            <a:r>
              <a:rPr lang="en-US" baseline="-25000" dirty="0">
                <a:latin typeface="Calibri" pitchFamily="34" charset="0"/>
              </a:rPr>
              <a:t>R </a:t>
            </a:r>
            <a:r>
              <a:rPr lang="en-US" dirty="0">
                <a:latin typeface="Calibri" pitchFamily="34" charset="0"/>
              </a:rPr>
              <a:t> - right-circularly polarized EM vector</a:t>
            </a:r>
          </a:p>
          <a:p>
            <a:pPr marL="742950" lvl="1" indent="-285750">
              <a:buFont typeface="Arial" charset="0"/>
              <a:buChar char="•"/>
            </a:pPr>
            <a:r>
              <a:rPr lang="en-US" dirty="0">
                <a:latin typeface="Calibri" pitchFamily="34" charset="0"/>
              </a:rPr>
              <a:t>Equal in magnitude and phase</a:t>
            </a:r>
          </a:p>
        </p:txBody>
      </p:sp>
      <p:sp>
        <p:nvSpPr>
          <p:cNvPr id="20498" name="TextBox 47"/>
          <p:cNvSpPr txBox="1">
            <a:spLocks noChangeArrowheads="1"/>
          </p:cNvSpPr>
          <p:nvPr/>
        </p:nvSpPr>
        <p:spPr bwMode="auto">
          <a:xfrm>
            <a:off x="3810000" y="4857571"/>
            <a:ext cx="4724400" cy="1200329"/>
          </a:xfrm>
          <a:prstGeom prst="rect">
            <a:avLst/>
          </a:prstGeom>
          <a:noFill/>
          <a:ln w="9525">
            <a:noFill/>
            <a:miter lim="800000"/>
            <a:headEnd/>
            <a:tailEnd/>
          </a:ln>
        </p:spPr>
        <p:txBody>
          <a:bodyPr>
            <a:spAutoFit/>
          </a:bodyPr>
          <a:lstStyle/>
          <a:p>
            <a:pPr marL="285750" indent="-285750">
              <a:buFont typeface="Arial" charset="0"/>
              <a:buChar char="•"/>
            </a:pPr>
            <a:r>
              <a:rPr lang="en-US" dirty="0">
                <a:latin typeface="Calibri" pitchFamily="34" charset="0"/>
              </a:rPr>
              <a:t>FR occurs results from phase difference</a:t>
            </a:r>
          </a:p>
          <a:p>
            <a:pPr marL="742950" lvl="1" indent="-285750">
              <a:buFont typeface="Arial" charset="0"/>
              <a:buChar char="•"/>
            </a:pPr>
            <a:r>
              <a:rPr lang="en-US" dirty="0" err="1" smtClean="0">
                <a:latin typeface="Calibri" pitchFamily="34" charset="0"/>
              </a:rPr>
              <a:t>Birefringent</a:t>
            </a:r>
            <a:r>
              <a:rPr lang="en-US" dirty="0" smtClean="0">
                <a:latin typeface="Calibri" pitchFamily="34" charset="0"/>
              </a:rPr>
              <a:t> material – index of refraction depends on propagation direction of light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0497">
                                            <p:txEl>
                                              <p:pRg st="0" end="0"/>
                                            </p:txEl>
                                          </p:spTgt>
                                        </p:tgtEl>
                                        <p:attrNameLst>
                                          <p:attrName>style.visibility</p:attrName>
                                        </p:attrNameLst>
                                      </p:cBhvr>
                                      <p:to>
                                        <p:strVal val="visible"/>
                                      </p:to>
                                    </p:set>
                                    <p:animEffect transition="in" filter="wipe(left)">
                                      <p:cBhvr>
                                        <p:cTn id="7" dur="500"/>
                                        <p:tgtEl>
                                          <p:spTgt spid="20497">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par>
                                <p:cTn id="11" presetID="10"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fade">
                                      <p:cBhvr>
                                        <p:cTn id="13" dur="500"/>
                                        <p:tgtEl>
                                          <p:spTgt spid="10"/>
                                        </p:tgtEl>
                                      </p:cBhvr>
                                    </p:animEffect>
                                  </p:childTnLst>
                                </p:cTn>
                              </p:par>
                              <p:par>
                                <p:cTn id="14" presetID="10" presetClass="entr" presetSubtype="0" fill="hold" nodeType="withEffect">
                                  <p:stCondLst>
                                    <p:cond delay="0"/>
                                  </p:stCondLst>
                                  <p:childTnLst>
                                    <p:set>
                                      <p:cBhvr>
                                        <p:cTn id="15" dur="1" fill="hold">
                                          <p:stCondLst>
                                            <p:cond delay="0"/>
                                          </p:stCondLst>
                                        </p:cTn>
                                        <p:tgtEl>
                                          <p:spTgt spid="20484"/>
                                        </p:tgtEl>
                                        <p:attrNameLst>
                                          <p:attrName>style.visibility</p:attrName>
                                        </p:attrNameLst>
                                      </p:cBhvr>
                                      <p:to>
                                        <p:strVal val="visible"/>
                                      </p:to>
                                    </p:set>
                                    <p:animEffect transition="in" filter="fade">
                                      <p:cBhvr>
                                        <p:cTn id="16" dur="500"/>
                                        <p:tgtEl>
                                          <p:spTgt spid="20484"/>
                                        </p:tgtEl>
                                      </p:cBhvr>
                                    </p:animEffect>
                                  </p:childTnLst>
                                </p:cTn>
                              </p:par>
                              <p:par>
                                <p:cTn id="17" presetID="10" presetClass="entr" presetSubtype="0" fill="hold" nodeType="with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fade">
                                      <p:cBhvr>
                                        <p:cTn id="19" dur="500"/>
                                        <p:tgtEl>
                                          <p:spTgt spid="12"/>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0491"/>
                                        </p:tgtEl>
                                        <p:attrNameLst>
                                          <p:attrName>style.visibility</p:attrName>
                                        </p:attrNameLst>
                                      </p:cBhvr>
                                      <p:to>
                                        <p:strVal val="visible"/>
                                      </p:to>
                                    </p:set>
                                    <p:animEffect transition="in" filter="fade">
                                      <p:cBhvr>
                                        <p:cTn id="22" dur="500"/>
                                        <p:tgtEl>
                                          <p:spTgt spid="20491"/>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0492"/>
                                        </p:tgtEl>
                                        <p:attrNameLst>
                                          <p:attrName>style.visibility</p:attrName>
                                        </p:attrNameLst>
                                      </p:cBhvr>
                                      <p:to>
                                        <p:strVal val="visible"/>
                                      </p:to>
                                    </p:set>
                                    <p:animEffect transition="in" filter="fade">
                                      <p:cBhvr>
                                        <p:cTn id="25" dur="500"/>
                                        <p:tgtEl>
                                          <p:spTgt spid="20492"/>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20497">
                                            <p:txEl>
                                              <p:pRg st="1" end="1"/>
                                            </p:txEl>
                                          </p:spTgt>
                                        </p:tgtEl>
                                        <p:attrNameLst>
                                          <p:attrName>style.visibility</p:attrName>
                                        </p:attrNameLst>
                                      </p:cBhvr>
                                      <p:to>
                                        <p:strVal val="visible"/>
                                      </p:to>
                                    </p:set>
                                    <p:animEffect transition="in" filter="wipe(left)">
                                      <p:cBhvr>
                                        <p:cTn id="30" dur="500"/>
                                        <p:tgtEl>
                                          <p:spTgt spid="20497">
                                            <p:txEl>
                                              <p:pRg st="1" end="1"/>
                                            </p:txEl>
                                          </p:spTgt>
                                        </p:tgtEl>
                                      </p:cBhvr>
                                    </p:animEffect>
                                  </p:childTnLst>
                                </p:cTn>
                              </p:par>
                              <p:par>
                                <p:cTn id="31" presetID="22" presetClass="entr" presetSubtype="8" fill="hold" nodeType="withEffect">
                                  <p:stCondLst>
                                    <p:cond delay="0"/>
                                  </p:stCondLst>
                                  <p:childTnLst>
                                    <p:set>
                                      <p:cBhvr>
                                        <p:cTn id="32" dur="1" fill="hold">
                                          <p:stCondLst>
                                            <p:cond delay="0"/>
                                          </p:stCondLst>
                                        </p:cTn>
                                        <p:tgtEl>
                                          <p:spTgt spid="20497">
                                            <p:txEl>
                                              <p:pRg st="2" end="2"/>
                                            </p:txEl>
                                          </p:spTgt>
                                        </p:tgtEl>
                                        <p:attrNameLst>
                                          <p:attrName>style.visibility</p:attrName>
                                        </p:attrNameLst>
                                      </p:cBhvr>
                                      <p:to>
                                        <p:strVal val="visible"/>
                                      </p:to>
                                    </p:set>
                                    <p:animEffect transition="in" filter="wipe(left)">
                                      <p:cBhvr>
                                        <p:cTn id="33" dur="500"/>
                                        <p:tgtEl>
                                          <p:spTgt spid="20497">
                                            <p:txEl>
                                              <p:pRg st="2" end="2"/>
                                            </p:txEl>
                                          </p:spTgt>
                                        </p:tgtEl>
                                      </p:cBhvr>
                                    </p:animEffect>
                                  </p:childTnLst>
                                </p:cTn>
                              </p:par>
                              <p:par>
                                <p:cTn id="34" presetID="22" presetClass="entr" presetSubtype="8" fill="hold" nodeType="withEffect">
                                  <p:stCondLst>
                                    <p:cond delay="0"/>
                                  </p:stCondLst>
                                  <p:childTnLst>
                                    <p:set>
                                      <p:cBhvr>
                                        <p:cTn id="35" dur="1" fill="hold">
                                          <p:stCondLst>
                                            <p:cond delay="0"/>
                                          </p:stCondLst>
                                        </p:cTn>
                                        <p:tgtEl>
                                          <p:spTgt spid="20497">
                                            <p:txEl>
                                              <p:pRg st="3" end="3"/>
                                            </p:txEl>
                                          </p:spTgt>
                                        </p:tgtEl>
                                        <p:attrNameLst>
                                          <p:attrName>style.visibility</p:attrName>
                                        </p:attrNameLst>
                                      </p:cBhvr>
                                      <p:to>
                                        <p:strVal val="visible"/>
                                      </p:to>
                                    </p:set>
                                    <p:animEffect transition="in" filter="wipe(left)">
                                      <p:cBhvr>
                                        <p:cTn id="36" dur="500"/>
                                        <p:tgtEl>
                                          <p:spTgt spid="20497">
                                            <p:txEl>
                                              <p:pRg st="3" end="3"/>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nodeType="clickEffect">
                                  <p:stCondLst>
                                    <p:cond delay="0"/>
                                  </p:stCondLst>
                                  <p:childTnLst>
                                    <p:set>
                                      <p:cBhvr>
                                        <p:cTn id="40" dur="1" fill="hold">
                                          <p:stCondLst>
                                            <p:cond delay="0"/>
                                          </p:stCondLst>
                                        </p:cTn>
                                        <p:tgtEl>
                                          <p:spTgt spid="20498">
                                            <p:txEl>
                                              <p:pRg st="0" end="0"/>
                                            </p:txEl>
                                          </p:spTgt>
                                        </p:tgtEl>
                                        <p:attrNameLst>
                                          <p:attrName>style.visibility</p:attrName>
                                        </p:attrNameLst>
                                      </p:cBhvr>
                                      <p:to>
                                        <p:strVal val="visible"/>
                                      </p:to>
                                    </p:set>
                                    <p:animEffect transition="in" filter="wipe(left)">
                                      <p:cBhvr>
                                        <p:cTn id="41" dur="500"/>
                                        <p:tgtEl>
                                          <p:spTgt spid="20498">
                                            <p:txEl>
                                              <p:pRg st="0" end="0"/>
                                            </p:txEl>
                                          </p:spTgt>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17"/>
                                        </p:tgtEl>
                                        <p:attrNameLst>
                                          <p:attrName>style.visibility</p:attrName>
                                        </p:attrNameLst>
                                      </p:cBhvr>
                                      <p:to>
                                        <p:strVal val="visible"/>
                                      </p:to>
                                    </p:set>
                                    <p:animEffect transition="in" filter="fade">
                                      <p:cBhvr>
                                        <p:cTn id="44" dur="500"/>
                                        <p:tgtEl>
                                          <p:spTgt spid="17"/>
                                        </p:tgtEl>
                                      </p:cBhvr>
                                    </p:animEffect>
                                  </p:childTnLst>
                                </p:cTn>
                              </p:par>
                              <p:par>
                                <p:cTn id="45" presetID="10" presetClass="entr" presetSubtype="0" fill="hold" nodeType="with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fade">
                                      <p:cBhvr>
                                        <p:cTn id="47" dur="500"/>
                                        <p:tgtEl>
                                          <p:spTgt spid="18"/>
                                        </p:tgtEl>
                                      </p:cBhvr>
                                    </p:animEffect>
                                  </p:childTnLst>
                                </p:cTn>
                              </p:par>
                              <p:par>
                                <p:cTn id="48" presetID="10" presetClass="entr" presetSubtype="0" fill="hold" nodeType="withEffect">
                                  <p:stCondLst>
                                    <p:cond delay="0"/>
                                  </p:stCondLst>
                                  <p:childTnLst>
                                    <p:set>
                                      <p:cBhvr>
                                        <p:cTn id="49" dur="1" fill="hold">
                                          <p:stCondLst>
                                            <p:cond delay="0"/>
                                          </p:stCondLst>
                                        </p:cTn>
                                        <p:tgtEl>
                                          <p:spTgt spid="20"/>
                                        </p:tgtEl>
                                        <p:attrNameLst>
                                          <p:attrName>style.visibility</p:attrName>
                                        </p:attrNameLst>
                                      </p:cBhvr>
                                      <p:to>
                                        <p:strVal val="visible"/>
                                      </p:to>
                                    </p:set>
                                    <p:animEffect transition="in" filter="fade">
                                      <p:cBhvr>
                                        <p:cTn id="50" dur="500"/>
                                        <p:tgtEl>
                                          <p:spTgt spid="20"/>
                                        </p:tgtEl>
                                      </p:cBhvr>
                                    </p:animEffect>
                                  </p:childTnLst>
                                </p:cTn>
                              </p:par>
                              <p:par>
                                <p:cTn id="51" presetID="10" presetClass="entr" presetSubtype="0" fill="hold" nodeType="withEffect">
                                  <p:stCondLst>
                                    <p:cond delay="0"/>
                                  </p:stCondLst>
                                  <p:childTnLst>
                                    <p:set>
                                      <p:cBhvr>
                                        <p:cTn id="52" dur="1" fill="hold">
                                          <p:stCondLst>
                                            <p:cond delay="0"/>
                                          </p:stCondLst>
                                        </p:cTn>
                                        <p:tgtEl>
                                          <p:spTgt spid="23"/>
                                        </p:tgtEl>
                                        <p:attrNameLst>
                                          <p:attrName>style.visibility</p:attrName>
                                        </p:attrNameLst>
                                      </p:cBhvr>
                                      <p:to>
                                        <p:strVal val="visible"/>
                                      </p:to>
                                    </p:set>
                                    <p:animEffect transition="in" filter="fade">
                                      <p:cBhvr>
                                        <p:cTn id="53" dur="500"/>
                                        <p:tgtEl>
                                          <p:spTgt spid="23"/>
                                        </p:tgtEl>
                                      </p:cBhvr>
                                    </p:animEffect>
                                  </p:childTnLst>
                                </p:cTn>
                              </p:par>
                              <p:par>
                                <p:cTn id="54" presetID="10" presetClass="entr" presetSubtype="0" fill="hold" nodeType="withEffect">
                                  <p:stCondLst>
                                    <p:cond delay="0"/>
                                  </p:stCondLst>
                                  <p:childTnLst>
                                    <p:set>
                                      <p:cBhvr>
                                        <p:cTn id="55" dur="1" fill="hold">
                                          <p:stCondLst>
                                            <p:cond delay="0"/>
                                          </p:stCondLst>
                                        </p:cTn>
                                        <p:tgtEl>
                                          <p:spTgt spid="1024"/>
                                        </p:tgtEl>
                                        <p:attrNameLst>
                                          <p:attrName>style.visibility</p:attrName>
                                        </p:attrNameLst>
                                      </p:cBhvr>
                                      <p:to>
                                        <p:strVal val="visible"/>
                                      </p:to>
                                    </p:set>
                                    <p:animEffect transition="in" filter="fade">
                                      <p:cBhvr>
                                        <p:cTn id="56" dur="500"/>
                                        <p:tgtEl>
                                          <p:spTgt spid="1024"/>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20493"/>
                                        </p:tgtEl>
                                        <p:attrNameLst>
                                          <p:attrName>style.visibility</p:attrName>
                                        </p:attrNameLst>
                                      </p:cBhvr>
                                      <p:to>
                                        <p:strVal val="visible"/>
                                      </p:to>
                                    </p:set>
                                    <p:animEffect transition="in" filter="fade">
                                      <p:cBhvr>
                                        <p:cTn id="59" dur="500"/>
                                        <p:tgtEl>
                                          <p:spTgt spid="20493"/>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20494"/>
                                        </p:tgtEl>
                                        <p:attrNameLst>
                                          <p:attrName>style.visibility</p:attrName>
                                        </p:attrNameLst>
                                      </p:cBhvr>
                                      <p:to>
                                        <p:strVal val="visible"/>
                                      </p:to>
                                    </p:set>
                                    <p:animEffect transition="in" filter="fade">
                                      <p:cBhvr>
                                        <p:cTn id="62" dur="500"/>
                                        <p:tgtEl>
                                          <p:spTgt spid="20494"/>
                                        </p:tgtEl>
                                      </p:cBhvr>
                                    </p:animEffect>
                                  </p:childTnLst>
                                </p:cTn>
                              </p:par>
                              <p:par>
                                <p:cTn id="63" presetID="10" presetClass="entr" presetSubtype="0" fill="hold" grpId="0" nodeType="withEffect">
                                  <p:stCondLst>
                                    <p:cond delay="0"/>
                                  </p:stCondLst>
                                  <p:childTnLst>
                                    <p:set>
                                      <p:cBhvr>
                                        <p:cTn id="64" dur="1" fill="hold">
                                          <p:stCondLst>
                                            <p:cond delay="0"/>
                                          </p:stCondLst>
                                        </p:cTn>
                                        <p:tgtEl>
                                          <p:spTgt spid="1031"/>
                                        </p:tgtEl>
                                        <p:attrNameLst>
                                          <p:attrName>style.visibility</p:attrName>
                                        </p:attrNameLst>
                                      </p:cBhvr>
                                      <p:to>
                                        <p:strVal val="visible"/>
                                      </p:to>
                                    </p:set>
                                    <p:animEffect transition="in" filter="fade">
                                      <p:cBhvr>
                                        <p:cTn id="65" dur="500"/>
                                        <p:tgtEl>
                                          <p:spTgt spid="1031"/>
                                        </p:tgtEl>
                                      </p:cBhvr>
                                    </p:animEffect>
                                  </p:childTnLst>
                                </p:cTn>
                              </p:par>
                              <p:par>
                                <p:cTn id="66" presetID="10" presetClass="entr" presetSubtype="0" fill="hold" grpId="0" nodeType="withEffect">
                                  <p:stCondLst>
                                    <p:cond delay="0"/>
                                  </p:stCondLst>
                                  <p:childTnLst>
                                    <p:set>
                                      <p:cBhvr>
                                        <p:cTn id="67" dur="1" fill="hold">
                                          <p:stCondLst>
                                            <p:cond delay="0"/>
                                          </p:stCondLst>
                                        </p:cTn>
                                        <p:tgtEl>
                                          <p:spTgt spid="20496"/>
                                        </p:tgtEl>
                                        <p:attrNameLst>
                                          <p:attrName>style.visibility</p:attrName>
                                        </p:attrNameLst>
                                      </p:cBhvr>
                                      <p:to>
                                        <p:strVal val="visible"/>
                                      </p:to>
                                    </p:set>
                                    <p:animEffect transition="in" filter="fade">
                                      <p:cBhvr>
                                        <p:cTn id="68" dur="500"/>
                                        <p:tgtEl>
                                          <p:spTgt spid="20496"/>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8" fill="hold" nodeType="clickEffect">
                                  <p:stCondLst>
                                    <p:cond delay="0"/>
                                  </p:stCondLst>
                                  <p:childTnLst>
                                    <p:set>
                                      <p:cBhvr>
                                        <p:cTn id="72" dur="1" fill="hold">
                                          <p:stCondLst>
                                            <p:cond delay="0"/>
                                          </p:stCondLst>
                                        </p:cTn>
                                        <p:tgtEl>
                                          <p:spTgt spid="20498">
                                            <p:txEl>
                                              <p:pRg st="1" end="1"/>
                                            </p:txEl>
                                          </p:spTgt>
                                        </p:tgtEl>
                                        <p:attrNameLst>
                                          <p:attrName>style.visibility</p:attrName>
                                        </p:attrNameLst>
                                      </p:cBhvr>
                                      <p:to>
                                        <p:strVal val="visible"/>
                                      </p:to>
                                    </p:set>
                                    <p:animEffect transition="in" filter="wipe(left)">
                                      <p:cBhvr>
                                        <p:cTn id="73" dur="500"/>
                                        <p:tgtEl>
                                          <p:spTgt spid="20498">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7" grpId="0" animBg="1"/>
      <p:bldP spid="20491" grpId="0"/>
      <p:bldP spid="20492" grpId="0"/>
      <p:bldP spid="20493" grpId="0"/>
      <p:bldP spid="20494" grpId="0"/>
      <p:bldP spid="1031" grpId="0" animBg="1"/>
      <p:bldP spid="2049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p:cNvSpPr>
          <p:nvPr>
            <p:ph type="title"/>
          </p:nvPr>
        </p:nvSpPr>
        <p:spPr/>
        <p:txBody>
          <a:bodyPr/>
          <a:lstStyle/>
          <a:p>
            <a:r>
              <a:rPr lang="en-US" dirty="0" smtClean="0"/>
              <a:t>Setup</a:t>
            </a:r>
            <a:br>
              <a:rPr lang="en-US" dirty="0" smtClean="0"/>
            </a:br>
            <a:r>
              <a:rPr lang="en-US" sz="2400" dirty="0" smtClean="0"/>
              <a:t>Schematic View</a:t>
            </a:r>
          </a:p>
        </p:txBody>
      </p:sp>
      <p:sp>
        <p:nvSpPr>
          <p:cNvPr id="33797" name="Line 5"/>
          <p:cNvSpPr>
            <a:spLocks noChangeShapeType="1"/>
          </p:cNvSpPr>
          <p:nvPr/>
        </p:nvSpPr>
        <p:spPr bwMode="auto">
          <a:xfrm>
            <a:off x="1246486" y="3306236"/>
            <a:ext cx="911225" cy="0"/>
          </a:xfrm>
          <a:prstGeom prst="line">
            <a:avLst/>
          </a:prstGeom>
          <a:noFill/>
          <a:ln w="38100">
            <a:solidFill>
              <a:schemeClr val="tx1"/>
            </a:solidFill>
            <a:round/>
            <a:headEnd/>
            <a:tailEnd type="diamond" w="med" len="med"/>
          </a:ln>
          <a:effectLst/>
        </p:spPr>
        <p:txBody>
          <a:bodyPr/>
          <a:lstStyle/>
          <a:p>
            <a:endParaRPr lang="en-US"/>
          </a:p>
        </p:txBody>
      </p:sp>
      <p:sp>
        <p:nvSpPr>
          <p:cNvPr id="9" name="Rectangle 8"/>
          <p:cNvSpPr/>
          <p:nvPr/>
        </p:nvSpPr>
        <p:spPr>
          <a:xfrm>
            <a:off x="3946032" y="3401104"/>
            <a:ext cx="1252265" cy="322553"/>
          </a:xfrm>
          <a:prstGeom prst="rect">
            <a:avLst/>
          </a:prstGeom>
          <a:solidFill>
            <a:schemeClr val="accent6">
              <a:lumMod val="5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 name="Rectangle 1"/>
          <p:cNvSpPr/>
          <p:nvPr/>
        </p:nvSpPr>
        <p:spPr>
          <a:xfrm>
            <a:off x="2840632" y="3116498"/>
            <a:ext cx="189737" cy="37947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 name="Rectangle 3"/>
          <p:cNvSpPr/>
          <p:nvPr/>
        </p:nvSpPr>
        <p:spPr>
          <a:xfrm>
            <a:off x="3946033" y="2888813"/>
            <a:ext cx="1252265" cy="322553"/>
          </a:xfrm>
          <a:prstGeom prst="rect">
            <a:avLst/>
          </a:prstGeom>
          <a:solidFill>
            <a:schemeClr val="accent6">
              <a:lumMod val="50000"/>
            </a:schemeClr>
          </a:solid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7" name="Straight Connector 6"/>
          <p:cNvCxnSpPr>
            <a:stCxn id="4" idx="1"/>
          </p:cNvCxnSpPr>
          <p:nvPr/>
        </p:nvCxnSpPr>
        <p:spPr>
          <a:xfrm rot="10800000" flipH="1">
            <a:off x="3946032" y="1708814"/>
            <a:ext cx="379475" cy="1341276"/>
          </a:xfrm>
          <a:prstGeom prst="bentConnector4">
            <a:avLst>
              <a:gd name="adj1" fmla="val -60241"/>
              <a:gd name="adj2" fmla="val 5601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6"/>
          <p:cNvCxnSpPr>
            <a:stCxn id="4" idx="3"/>
          </p:cNvCxnSpPr>
          <p:nvPr/>
        </p:nvCxnSpPr>
        <p:spPr>
          <a:xfrm flipH="1" flipV="1">
            <a:off x="4838102" y="1708814"/>
            <a:ext cx="360196" cy="1341276"/>
          </a:xfrm>
          <a:prstGeom prst="bentConnector4">
            <a:avLst>
              <a:gd name="adj1" fmla="val -63465"/>
              <a:gd name="adj2" fmla="val 5601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3395796" y="2088288"/>
            <a:ext cx="0" cy="53126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V="1">
            <a:off x="5806262" y="2113514"/>
            <a:ext cx="0" cy="53187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6166803" y="3116497"/>
            <a:ext cx="189737" cy="37947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27" name="Line 5"/>
          <p:cNvSpPr>
            <a:spLocks noChangeShapeType="1"/>
          </p:cNvSpPr>
          <p:nvPr/>
        </p:nvSpPr>
        <p:spPr bwMode="auto">
          <a:xfrm flipH="1">
            <a:off x="7066695" y="3316760"/>
            <a:ext cx="910740" cy="0"/>
          </a:xfrm>
          <a:prstGeom prst="line">
            <a:avLst/>
          </a:prstGeom>
          <a:noFill/>
          <a:ln w="38100">
            <a:solidFill>
              <a:schemeClr val="tx1"/>
            </a:solidFill>
            <a:round/>
            <a:headEnd/>
            <a:tailEnd type="diamond" w="med" len="med"/>
          </a:ln>
          <a:effectLst/>
        </p:spPr>
        <p:txBody>
          <a:bodyPr/>
          <a:lstStyle/>
          <a:p>
            <a:endParaRPr lang="en-US"/>
          </a:p>
        </p:txBody>
      </p:sp>
      <p:sp>
        <p:nvSpPr>
          <p:cNvPr id="24" name="TextBox 23"/>
          <p:cNvSpPr txBox="1"/>
          <p:nvPr/>
        </p:nvSpPr>
        <p:spPr>
          <a:xfrm>
            <a:off x="2986409" y="2123087"/>
            <a:ext cx="282226" cy="461665"/>
          </a:xfrm>
          <a:prstGeom prst="rect">
            <a:avLst/>
          </a:prstGeom>
          <a:noFill/>
        </p:spPr>
        <p:txBody>
          <a:bodyPr wrap="square" rtlCol="0">
            <a:spAutoFit/>
          </a:bodyPr>
          <a:lstStyle/>
          <a:p>
            <a:r>
              <a:rPr lang="en-US" sz="2400" b="1" dirty="0" smtClean="0">
                <a:latin typeface="+mj-lt"/>
              </a:rPr>
              <a:t>I</a:t>
            </a:r>
            <a:endParaRPr lang="en-US" sz="2400" b="1" dirty="0">
              <a:latin typeface="+mj-lt"/>
            </a:endParaRPr>
          </a:p>
        </p:txBody>
      </p:sp>
      <p:sp>
        <p:nvSpPr>
          <p:cNvPr id="29" name="TextBox 28"/>
          <p:cNvSpPr txBox="1"/>
          <p:nvPr/>
        </p:nvSpPr>
        <p:spPr>
          <a:xfrm>
            <a:off x="5938162" y="2148618"/>
            <a:ext cx="282226" cy="461665"/>
          </a:xfrm>
          <a:prstGeom prst="rect">
            <a:avLst/>
          </a:prstGeom>
          <a:noFill/>
        </p:spPr>
        <p:txBody>
          <a:bodyPr wrap="square" rtlCol="0">
            <a:spAutoFit/>
          </a:bodyPr>
          <a:lstStyle/>
          <a:p>
            <a:r>
              <a:rPr lang="en-US" sz="2400" b="1" dirty="0" smtClean="0">
                <a:latin typeface="+mj-lt"/>
              </a:rPr>
              <a:t>I</a:t>
            </a:r>
            <a:endParaRPr lang="en-US" sz="2400" b="1" dirty="0">
              <a:latin typeface="+mj-lt"/>
            </a:endParaRPr>
          </a:p>
        </p:txBody>
      </p:sp>
      <p:sp>
        <p:nvSpPr>
          <p:cNvPr id="25" name="TextBox 24"/>
          <p:cNvSpPr txBox="1"/>
          <p:nvPr/>
        </p:nvSpPr>
        <p:spPr>
          <a:xfrm>
            <a:off x="7228327" y="3401104"/>
            <a:ext cx="1745585" cy="369332"/>
          </a:xfrm>
          <a:prstGeom prst="rect">
            <a:avLst/>
          </a:prstGeom>
          <a:noFill/>
        </p:spPr>
        <p:txBody>
          <a:bodyPr wrap="square" rtlCol="0">
            <a:spAutoFit/>
          </a:bodyPr>
          <a:lstStyle/>
          <a:p>
            <a:r>
              <a:rPr lang="en-US" dirty="0" smtClean="0">
                <a:latin typeface="+mn-lt"/>
              </a:rPr>
              <a:t>To spectrograph</a:t>
            </a:r>
            <a:endParaRPr lang="en-US" dirty="0">
              <a:latin typeface="+mn-lt"/>
            </a:endParaRPr>
          </a:p>
        </p:txBody>
      </p:sp>
      <p:sp>
        <p:nvSpPr>
          <p:cNvPr id="33793" name="TextBox 33792"/>
          <p:cNvSpPr txBox="1"/>
          <p:nvPr/>
        </p:nvSpPr>
        <p:spPr>
          <a:xfrm>
            <a:off x="1415057" y="2626591"/>
            <a:ext cx="574081" cy="584775"/>
          </a:xfrm>
          <a:prstGeom prst="rect">
            <a:avLst/>
          </a:prstGeom>
          <a:noFill/>
        </p:spPr>
        <p:txBody>
          <a:bodyPr wrap="square" rtlCol="0">
            <a:spAutoFit/>
          </a:bodyPr>
          <a:lstStyle/>
          <a:p>
            <a:r>
              <a:rPr lang="en-US" sz="3200" dirty="0">
                <a:latin typeface="Wingdings 2" pitchFamily="18" charset="2"/>
              </a:rPr>
              <a:t>u</a:t>
            </a:r>
          </a:p>
        </p:txBody>
      </p:sp>
      <p:sp>
        <p:nvSpPr>
          <p:cNvPr id="37" name="TextBox 36"/>
          <p:cNvSpPr txBox="1"/>
          <p:nvPr/>
        </p:nvSpPr>
        <p:spPr>
          <a:xfrm>
            <a:off x="2648458" y="3723656"/>
            <a:ext cx="574081" cy="584775"/>
          </a:xfrm>
          <a:prstGeom prst="rect">
            <a:avLst/>
          </a:prstGeom>
          <a:noFill/>
        </p:spPr>
        <p:txBody>
          <a:bodyPr wrap="square" rtlCol="0">
            <a:spAutoFit/>
          </a:bodyPr>
          <a:lstStyle/>
          <a:p>
            <a:r>
              <a:rPr lang="en-US" sz="3200" dirty="0" smtClean="0">
                <a:latin typeface="Wingdings 2" pitchFamily="18" charset="2"/>
              </a:rPr>
              <a:t>v</a:t>
            </a:r>
            <a:endParaRPr lang="en-US" sz="3200" dirty="0">
              <a:latin typeface="Wingdings 2" pitchFamily="18" charset="2"/>
            </a:endParaRPr>
          </a:p>
        </p:txBody>
      </p:sp>
      <p:sp>
        <p:nvSpPr>
          <p:cNvPr id="39" name="TextBox 38"/>
          <p:cNvSpPr txBox="1"/>
          <p:nvPr/>
        </p:nvSpPr>
        <p:spPr>
          <a:xfrm>
            <a:off x="4285125" y="2292364"/>
            <a:ext cx="574081" cy="584775"/>
          </a:xfrm>
          <a:prstGeom prst="rect">
            <a:avLst/>
          </a:prstGeom>
          <a:noFill/>
        </p:spPr>
        <p:txBody>
          <a:bodyPr wrap="square" rtlCol="0">
            <a:spAutoFit/>
          </a:bodyPr>
          <a:lstStyle/>
          <a:p>
            <a:r>
              <a:rPr lang="en-US" sz="3200" dirty="0" smtClean="0">
                <a:latin typeface="Wingdings 2" pitchFamily="18" charset="2"/>
              </a:rPr>
              <a:t>x</a:t>
            </a:r>
            <a:endParaRPr lang="en-US" sz="3200" dirty="0">
              <a:latin typeface="Wingdings 2" pitchFamily="18" charset="2"/>
            </a:endParaRPr>
          </a:p>
        </p:txBody>
      </p:sp>
      <p:sp>
        <p:nvSpPr>
          <p:cNvPr id="40" name="TextBox 39"/>
          <p:cNvSpPr txBox="1"/>
          <p:nvPr/>
        </p:nvSpPr>
        <p:spPr>
          <a:xfrm>
            <a:off x="5974630" y="3723655"/>
            <a:ext cx="574081" cy="584775"/>
          </a:xfrm>
          <a:prstGeom prst="rect">
            <a:avLst/>
          </a:prstGeom>
          <a:noFill/>
        </p:spPr>
        <p:txBody>
          <a:bodyPr wrap="square" rtlCol="0">
            <a:spAutoFit/>
          </a:bodyPr>
          <a:lstStyle/>
          <a:p>
            <a:r>
              <a:rPr lang="en-US" sz="3200" dirty="0">
                <a:latin typeface="Wingdings 2" pitchFamily="18" charset="2"/>
              </a:rPr>
              <a:t>y</a:t>
            </a:r>
          </a:p>
        </p:txBody>
      </p:sp>
      <p:cxnSp>
        <p:nvCxnSpPr>
          <p:cNvPr id="33796" name="Straight Connector 33795"/>
          <p:cNvCxnSpPr>
            <a:endCxn id="2" idx="1"/>
          </p:cNvCxnSpPr>
          <p:nvPr/>
        </p:nvCxnSpPr>
        <p:spPr>
          <a:xfrm>
            <a:off x="2157711" y="3306236"/>
            <a:ext cx="682921" cy="0"/>
          </a:xfrm>
          <a:prstGeom prst="line">
            <a:avLst/>
          </a:prstGeom>
          <a:ln>
            <a:solidFill>
              <a:schemeClr val="bg1"/>
            </a:solidFill>
          </a:ln>
          <a:effectLst>
            <a:glow rad="635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45" name="Straight Connector 44"/>
          <p:cNvCxnSpPr>
            <a:stCxn id="2" idx="3"/>
            <a:endCxn id="3" idx="1"/>
          </p:cNvCxnSpPr>
          <p:nvPr/>
        </p:nvCxnSpPr>
        <p:spPr>
          <a:xfrm flipV="1">
            <a:off x="3030369" y="3306235"/>
            <a:ext cx="1295139" cy="1"/>
          </a:xfrm>
          <a:prstGeom prst="line">
            <a:avLst/>
          </a:prstGeom>
          <a:ln>
            <a:solidFill>
              <a:schemeClr val="bg1"/>
            </a:solidFill>
          </a:ln>
          <a:effectLst>
            <a:glow rad="635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51" name="Straight Connector 50"/>
          <p:cNvCxnSpPr>
            <a:stCxn id="26" idx="3"/>
            <a:endCxn id="27" idx="1"/>
          </p:cNvCxnSpPr>
          <p:nvPr/>
        </p:nvCxnSpPr>
        <p:spPr>
          <a:xfrm>
            <a:off x="6356540" y="3306235"/>
            <a:ext cx="710155" cy="10526"/>
          </a:xfrm>
          <a:prstGeom prst="line">
            <a:avLst/>
          </a:prstGeom>
          <a:ln>
            <a:solidFill>
              <a:schemeClr val="bg1"/>
            </a:solidFill>
          </a:ln>
          <a:effectLst>
            <a:glow rad="635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7235024" y="2757703"/>
            <a:ext cx="574081" cy="584775"/>
          </a:xfrm>
          <a:prstGeom prst="rect">
            <a:avLst/>
          </a:prstGeom>
          <a:noFill/>
        </p:spPr>
        <p:txBody>
          <a:bodyPr wrap="square" rtlCol="0">
            <a:spAutoFit/>
          </a:bodyPr>
          <a:lstStyle/>
          <a:p>
            <a:r>
              <a:rPr lang="en-US" sz="3200" dirty="0" smtClean="0">
                <a:latin typeface="Wingdings 2" pitchFamily="18" charset="2"/>
              </a:rPr>
              <a:t>z</a:t>
            </a:r>
            <a:endParaRPr lang="en-US" sz="3200" dirty="0">
              <a:latin typeface="Wingdings 2" pitchFamily="18" charset="2"/>
            </a:endParaRPr>
          </a:p>
        </p:txBody>
      </p:sp>
      <p:sp>
        <p:nvSpPr>
          <p:cNvPr id="38" name="TextBox 37"/>
          <p:cNvSpPr txBox="1"/>
          <p:nvPr/>
        </p:nvSpPr>
        <p:spPr>
          <a:xfrm>
            <a:off x="3677938" y="4308431"/>
            <a:ext cx="574081" cy="584775"/>
          </a:xfrm>
          <a:prstGeom prst="rect">
            <a:avLst/>
          </a:prstGeom>
          <a:noFill/>
        </p:spPr>
        <p:txBody>
          <a:bodyPr wrap="square" rtlCol="0">
            <a:spAutoFit/>
          </a:bodyPr>
          <a:lstStyle/>
          <a:p>
            <a:r>
              <a:rPr lang="en-US" sz="3200" dirty="0" smtClean="0">
                <a:latin typeface="Wingdings 2" pitchFamily="18" charset="2"/>
              </a:rPr>
              <a:t>w</a:t>
            </a:r>
            <a:endParaRPr lang="en-US" sz="3200" dirty="0">
              <a:latin typeface="Wingdings 2" pitchFamily="18" charset="2"/>
            </a:endParaRPr>
          </a:p>
        </p:txBody>
      </p:sp>
      <p:sp>
        <p:nvSpPr>
          <p:cNvPr id="3" name="Rounded Rectangle 2"/>
          <p:cNvSpPr/>
          <p:nvPr/>
        </p:nvSpPr>
        <p:spPr>
          <a:xfrm>
            <a:off x="4325508" y="3211366"/>
            <a:ext cx="493317" cy="189738"/>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cxnSp>
        <p:nvCxnSpPr>
          <p:cNvPr id="48" name="Straight Connector 47"/>
          <p:cNvCxnSpPr>
            <a:stCxn id="3" idx="1"/>
            <a:endCxn id="26" idx="1"/>
          </p:cNvCxnSpPr>
          <p:nvPr/>
        </p:nvCxnSpPr>
        <p:spPr>
          <a:xfrm>
            <a:off x="4325508" y="3306235"/>
            <a:ext cx="1841295" cy="0"/>
          </a:xfrm>
          <a:prstGeom prst="line">
            <a:avLst/>
          </a:prstGeom>
          <a:ln>
            <a:solidFill>
              <a:schemeClr val="bg1"/>
            </a:solidFill>
          </a:ln>
          <a:effectLst>
            <a:glow rad="635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33813" name="Elbow Connector 33812"/>
          <p:cNvCxnSpPr/>
          <p:nvPr/>
        </p:nvCxnSpPr>
        <p:spPr>
          <a:xfrm rot="5400000" flipH="1" flipV="1">
            <a:off x="3577619" y="3710895"/>
            <a:ext cx="1211009" cy="474177"/>
          </a:xfrm>
          <a:prstGeom prst="bentConnector3">
            <a:avLst>
              <a:gd name="adj1" fmla="val 50000"/>
            </a:avLst>
          </a:prstGeom>
          <a:ln>
            <a:tailEnd type="oval"/>
          </a:ln>
        </p:spPr>
        <p:style>
          <a:lnRef idx="1">
            <a:schemeClr val="dk1"/>
          </a:lnRef>
          <a:fillRef idx="0">
            <a:schemeClr val="dk1"/>
          </a:fillRef>
          <a:effectRef idx="0">
            <a:schemeClr val="dk1"/>
          </a:effectRef>
          <a:fontRef idx="minor">
            <a:schemeClr val="tx1"/>
          </a:fontRef>
        </p:style>
      </p:cxnSp>
      <p:sp>
        <p:nvSpPr>
          <p:cNvPr id="36" name="TextBox 35"/>
          <p:cNvSpPr txBox="1"/>
          <p:nvPr/>
        </p:nvSpPr>
        <p:spPr>
          <a:xfrm>
            <a:off x="2648458" y="4829534"/>
            <a:ext cx="3851838" cy="1754326"/>
          </a:xfrm>
          <a:prstGeom prst="rect">
            <a:avLst/>
          </a:prstGeom>
          <a:noFill/>
        </p:spPr>
        <p:txBody>
          <a:bodyPr wrap="square" rtlCol="0">
            <a:spAutoFit/>
          </a:bodyPr>
          <a:lstStyle/>
          <a:p>
            <a:pPr marL="342900" indent="-342900">
              <a:buFont typeface="+mj-lt"/>
              <a:buAutoNum type="arabicPeriod"/>
            </a:pPr>
            <a:r>
              <a:rPr lang="en-US" dirty="0" smtClean="0"/>
              <a:t>Light source</a:t>
            </a:r>
          </a:p>
          <a:p>
            <a:pPr marL="342900" indent="-342900">
              <a:buFont typeface="+mj-lt"/>
              <a:buAutoNum type="arabicPeriod"/>
            </a:pPr>
            <a:r>
              <a:rPr lang="en-US" dirty="0" smtClean="0"/>
              <a:t>Linear polarizer</a:t>
            </a:r>
          </a:p>
          <a:p>
            <a:pPr marL="342900" indent="-342900">
              <a:buFont typeface="+mj-lt"/>
              <a:buAutoNum type="arabicPeriod"/>
            </a:pPr>
            <a:r>
              <a:rPr lang="en-US" dirty="0" smtClean="0"/>
              <a:t>Cell containing NP solution</a:t>
            </a:r>
          </a:p>
          <a:p>
            <a:pPr marL="342900" indent="-342900">
              <a:buFont typeface="+mj-lt"/>
              <a:buAutoNum type="arabicPeriod"/>
            </a:pPr>
            <a:r>
              <a:rPr lang="en-US" dirty="0" smtClean="0"/>
              <a:t>Solenoid</a:t>
            </a:r>
          </a:p>
          <a:p>
            <a:pPr marL="342900" indent="-342900">
              <a:buFont typeface="+mj-lt"/>
              <a:buAutoNum type="arabicPeriod"/>
            </a:pPr>
            <a:r>
              <a:rPr lang="en-US" dirty="0" smtClean="0"/>
              <a:t>Analyzer</a:t>
            </a:r>
          </a:p>
          <a:p>
            <a:pPr marL="342900" indent="-342900">
              <a:buFont typeface="+mj-lt"/>
              <a:buAutoNum type="arabicPeriod"/>
            </a:pPr>
            <a:r>
              <a:rPr lang="en-US" dirty="0" smtClean="0"/>
              <a:t>Light collector</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3793"/>
                                        </p:tgtEl>
                                        <p:attrNameLst>
                                          <p:attrName>style.visibility</p:attrName>
                                        </p:attrNameLst>
                                      </p:cBhvr>
                                      <p:to>
                                        <p:strVal val="visible"/>
                                      </p:to>
                                    </p:set>
                                    <p:animEffect transition="in" filter="fade">
                                      <p:cBhvr>
                                        <p:cTn id="7" dur="1000"/>
                                        <p:tgtEl>
                                          <p:spTgt spid="33793"/>
                                        </p:tgtEl>
                                      </p:cBhvr>
                                    </p:animEffect>
                                  </p:childTnLst>
                                </p:cTn>
                              </p:par>
                              <p:par>
                                <p:cTn id="8" presetID="2" presetClass="entr" presetSubtype="4" fill="hold" nodeType="withEffect">
                                  <p:stCondLst>
                                    <p:cond delay="0"/>
                                  </p:stCondLst>
                                  <p:childTnLst>
                                    <p:set>
                                      <p:cBhvr>
                                        <p:cTn id="9" dur="1" fill="hold">
                                          <p:stCondLst>
                                            <p:cond delay="0"/>
                                          </p:stCondLst>
                                        </p:cTn>
                                        <p:tgtEl>
                                          <p:spTgt spid="36">
                                            <p:txEl>
                                              <p:pRg st="0" end="0"/>
                                            </p:txEl>
                                          </p:spTgt>
                                        </p:tgtEl>
                                        <p:attrNameLst>
                                          <p:attrName>style.visibility</p:attrName>
                                        </p:attrNameLst>
                                      </p:cBhvr>
                                      <p:to>
                                        <p:strVal val="visible"/>
                                      </p:to>
                                    </p:set>
                                    <p:anim calcmode="lin" valueType="num">
                                      <p:cBhvr additive="base">
                                        <p:cTn id="10" dur="7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11" dur="7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33796"/>
                                        </p:tgtEl>
                                        <p:attrNameLst>
                                          <p:attrName>style.visibility</p:attrName>
                                        </p:attrNameLst>
                                      </p:cBhvr>
                                      <p:to>
                                        <p:strVal val="visible"/>
                                      </p:to>
                                    </p:set>
                                    <p:animEffect transition="in" filter="fade">
                                      <p:cBhvr>
                                        <p:cTn id="16" dur="1000"/>
                                        <p:tgtEl>
                                          <p:spTgt spid="3379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7"/>
                                        </p:tgtEl>
                                        <p:attrNameLst>
                                          <p:attrName>style.visibility</p:attrName>
                                        </p:attrNameLst>
                                      </p:cBhvr>
                                      <p:to>
                                        <p:strVal val="visible"/>
                                      </p:to>
                                    </p:set>
                                    <p:animEffect transition="in" filter="fade">
                                      <p:cBhvr>
                                        <p:cTn id="19" dur="500"/>
                                        <p:tgtEl>
                                          <p:spTgt spid="37"/>
                                        </p:tgtEl>
                                      </p:cBhvr>
                                    </p:animEffect>
                                  </p:childTnLst>
                                </p:cTn>
                              </p:par>
                              <p:par>
                                <p:cTn id="20" presetID="2" presetClass="entr" presetSubtype="4" fill="hold" nodeType="withEffect">
                                  <p:stCondLst>
                                    <p:cond delay="0"/>
                                  </p:stCondLst>
                                  <p:childTnLst>
                                    <p:set>
                                      <p:cBhvr>
                                        <p:cTn id="21" dur="1" fill="hold">
                                          <p:stCondLst>
                                            <p:cond delay="0"/>
                                          </p:stCondLst>
                                        </p:cTn>
                                        <p:tgtEl>
                                          <p:spTgt spid="36">
                                            <p:txEl>
                                              <p:pRg st="1" end="1"/>
                                            </p:txEl>
                                          </p:spTgt>
                                        </p:tgtEl>
                                        <p:attrNameLst>
                                          <p:attrName>style.visibility</p:attrName>
                                        </p:attrNameLst>
                                      </p:cBhvr>
                                      <p:to>
                                        <p:strVal val="visible"/>
                                      </p:to>
                                    </p:set>
                                    <p:anim calcmode="lin" valueType="num">
                                      <p:cBhvr additive="base">
                                        <p:cTn id="22" dur="700" fill="hold"/>
                                        <p:tgtEl>
                                          <p:spTgt spid="36">
                                            <p:txEl>
                                              <p:pRg st="1" end="1"/>
                                            </p:txEl>
                                          </p:spTgt>
                                        </p:tgtEl>
                                        <p:attrNameLst>
                                          <p:attrName>ppt_x</p:attrName>
                                        </p:attrNameLst>
                                      </p:cBhvr>
                                      <p:tavLst>
                                        <p:tav tm="0">
                                          <p:val>
                                            <p:strVal val="#ppt_x"/>
                                          </p:val>
                                        </p:tav>
                                        <p:tav tm="100000">
                                          <p:val>
                                            <p:strVal val="#ppt_x"/>
                                          </p:val>
                                        </p:tav>
                                      </p:tavLst>
                                    </p:anim>
                                    <p:anim calcmode="lin" valueType="num">
                                      <p:cBhvr additive="base">
                                        <p:cTn id="23" dur="700" fill="hold"/>
                                        <p:tgtEl>
                                          <p:spTgt spid="3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38"/>
                                        </p:tgtEl>
                                        <p:attrNameLst>
                                          <p:attrName>style.visibility</p:attrName>
                                        </p:attrNameLst>
                                      </p:cBhvr>
                                      <p:to>
                                        <p:strVal val="visible"/>
                                      </p:to>
                                    </p:set>
                                    <p:animEffect transition="in" filter="fade">
                                      <p:cBhvr>
                                        <p:cTn id="28" dur="1000"/>
                                        <p:tgtEl>
                                          <p:spTgt spid="38"/>
                                        </p:tgtEl>
                                      </p:cBhvr>
                                    </p:animEffect>
                                  </p:childTnLst>
                                </p:cTn>
                              </p:par>
                              <p:par>
                                <p:cTn id="29" presetID="10" presetClass="entr" presetSubtype="0" fill="hold" nodeType="withEffect">
                                  <p:stCondLst>
                                    <p:cond delay="0"/>
                                  </p:stCondLst>
                                  <p:childTnLst>
                                    <p:set>
                                      <p:cBhvr>
                                        <p:cTn id="30" dur="1" fill="hold">
                                          <p:stCondLst>
                                            <p:cond delay="0"/>
                                          </p:stCondLst>
                                        </p:cTn>
                                        <p:tgtEl>
                                          <p:spTgt spid="45"/>
                                        </p:tgtEl>
                                        <p:attrNameLst>
                                          <p:attrName>style.visibility</p:attrName>
                                        </p:attrNameLst>
                                      </p:cBhvr>
                                      <p:to>
                                        <p:strVal val="visible"/>
                                      </p:to>
                                    </p:set>
                                    <p:animEffect transition="in" filter="fade">
                                      <p:cBhvr>
                                        <p:cTn id="31" dur="1000"/>
                                        <p:tgtEl>
                                          <p:spTgt spid="45"/>
                                        </p:tgtEl>
                                      </p:cBhvr>
                                    </p:animEffect>
                                  </p:childTnLst>
                                </p:cTn>
                              </p:par>
                              <p:par>
                                <p:cTn id="32" presetID="2" presetClass="entr" presetSubtype="4" fill="hold" nodeType="withEffect">
                                  <p:stCondLst>
                                    <p:cond delay="0"/>
                                  </p:stCondLst>
                                  <p:childTnLst>
                                    <p:set>
                                      <p:cBhvr>
                                        <p:cTn id="33" dur="1" fill="hold">
                                          <p:stCondLst>
                                            <p:cond delay="0"/>
                                          </p:stCondLst>
                                        </p:cTn>
                                        <p:tgtEl>
                                          <p:spTgt spid="36">
                                            <p:txEl>
                                              <p:pRg st="2" end="2"/>
                                            </p:txEl>
                                          </p:spTgt>
                                        </p:tgtEl>
                                        <p:attrNameLst>
                                          <p:attrName>style.visibility</p:attrName>
                                        </p:attrNameLst>
                                      </p:cBhvr>
                                      <p:to>
                                        <p:strVal val="visible"/>
                                      </p:to>
                                    </p:set>
                                    <p:anim calcmode="lin" valueType="num">
                                      <p:cBhvr additive="base">
                                        <p:cTn id="34" dur="700" fill="hold"/>
                                        <p:tgtEl>
                                          <p:spTgt spid="36">
                                            <p:txEl>
                                              <p:pRg st="2" end="2"/>
                                            </p:txEl>
                                          </p:spTgt>
                                        </p:tgtEl>
                                        <p:attrNameLst>
                                          <p:attrName>ppt_x</p:attrName>
                                        </p:attrNameLst>
                                      </p:cBhvr>
                                      <p:tavLst>
                                        <p:tav tm="0">
                                          <p:val>
                                            <p:strVal val="#ppt_x"/>
                                          </p:val>
                                        </p:tav>
                                        <p:tav tm="100000">
                                          <p:val>
                                            <p:strVal val="#ppt_x"/>
                                          </p:val>
                                        </p:tav>
                                      </p:tavLst>
                                    </p:anim>
                                    <p:anim calcmode="lin" valueType="num">
                                      <p:cBhvr additive="base">
                                        <p:cTn id="35" dur="700" fill="hold"/>
                                        <p:tgtEl>
                                          <p:spTgt spid="36">
                                            <p:txEl>
                                              <p:pRg st="2" end="2"/>
                                            </p:txEl>
                                          </p:spTgt>
                                        </p:tgtEl>
                                        <p:attrNameLst>
                                          <p:attrName>ppt_y</p:attrName>
                                        </p:attrNameLst>
                                      </p:cBhvr>
                                      <p:tavLst>
                                        <p:tav tm="0">
                                          <p:val>
                                            <p:strVal val="1+#ppt_h/2"/>
                                          </p:val>
                                        </p:tav>
                                        <p:tav tm="100000">
                                          <p:val>
                                            <p:strVal val="#ppt_y"/>
                                          </p:val>
                                        </p:tav>
                                      </p:tavLst>
                                    </p:anim>
                                  </p:childTnLst>
                                </p:cTn>
                              </p:par>
                              <p:par>
                                <p:cTn id="36" presetID="10" presetClass="entr" presetSubtype="0" fill="hold" nodeType="withEffect">
                                  <p:stCondLst>
                                    <p:cond delay="0"/>
                                  </p:stCondLst>
                                  <p:childTnLst>
                                    <p:set>
                                      <p:cBhvr>
                                        <p:cTn id="37" dur="1" fill="hold">
                                          <p:stCondLst>
                                            <p:cond delay="0"/>
                                          </p:stCondLst>
                                        </p:cTn>
                                        <p:tgtEl>
                                          <p:spTgt spid="33813"/>
                                        </p:tgtEl>
                                        <p:attrNameLst>
                                          <p:attrName>style.visibility</p:attrName>
                                        </p:attrNameLst>
                                      </p:cBhvr>
                                      <p:to>
                                        <p:strVal val="visible"/>
                                      </p:to>
                                    </p:set>
                                    <p:animEffect transition="in" filter="fade">
                                      <p:cBhvr>
                                        <p:cTn id="38" dur="1000"/>
                                        <p:tgtEl>
                                          <p:spTgt spid="33813"/>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9"/>
                                        </p:tgtEl>
                                        <p:attrNameLst>
                                          <p:attrName>style.visibility</p:attrName>
                                        </p:attrNameLst>
                                      </p:cBhvr>
                                      <p:to>
                                        <p:strVal val="visible"/>
                                      </p:to>
                                    </p:set>
                                    <p:animEffect transition="in" filter="fade">
                                      <p:cBhvr>
                                        <p:cTn id="43" dur="1000"/>
                                        <p:tgtEl>
                                          <p:spTgt spid="39"/>
                                        </p:tgtEl>
                                      </p:cBhvr>
                                    </p:animEffect>
                                  </p:childTnLst>
                                </p:cTn>
                              </p:par>
                              <p:par>
                                <p:cTn id="44" presetID="2" presetClass="entr" presetSubtype="4" fill="hold" nodeType="withEffect">
                                  <p:stCondLst>
                                    <p:cond delay="0"/>
                                  </p:stCondLst>
                                  <p:childTnLst>
                                    <p:set>
                                      <p:cBhvr>
                                        <p:cTn id="45" dur="1" fill="hold">
                                          <p:stCondLst>
                                            <p:cond delay="0"/>
                                          </p:stCondLst>
                                        </p:cTn>
                                        <p:tgtEl>
                                          <p:spTgt spid="36">
                                            <p:txEl>
                                              <p:pRg st="3" end="3"/>
                                            </p:txEl>
                                          </p:spTgt>
                                        </p:tgtEl>
                                        <p:attrNameLst>
                                          <p:attrName>style.visibility</p:attrName>
                                        </p:attrNameLst>
                                      </p:cBhvr>
                                      <p:to>
                                        <p:strVal val="visible"/>
                                      </p:to>
                                    </p:set>
                                    <p:anim calcmode="lin" valueType="num">
                                      <p:cBhvr additive="base">
                                        <p:cTn id="46" dur="700" fill="hold"/>
                                        <p:tgtEl>
                                          <p:spTgt spid="36">
                                            <p:txEl>
                                              <p:pRg st="3" end="3"/>
                                            </p:txEl>
                                          </p:spTgt>
                                        </p:tgtEl>
                                        <p:attrNameLst>
                                          <p:attrName>ppt_x</p:attrName>
                                        </p:attrNameLst>
                                      </p:cBhvr>
                                      <p:tavLst>
                                        <p:tav tm="0">
                                          <p:val>
                                            <p:strVal val="#ppt_x"/>
                                          </p:val>
                                        </p:tav>
                                        <p:tav tm="100000">
                                          <p:val>
                                            <p:strVal val="#ppt_x"/>
                                          </p:val>
                                        </p:tav>
                                      </p:tavLst>
                                    </p:anim>
                                    <p:anim calcmode="lin" valueType="num">
                                      <p:cBhvr additive="base">
                                        <p:cTn id="47" dur="700" fill="hold"/>
                                        <p:tgtEl>
                                          <p:spTgt spid="36">
                                            <p:txEl>
                                              <p:pRg st="3" end="3"/>
                                            </p:txEl>
                                          </p:spTgt>
                                        </p:tgtEl>
                                        <p:attrNameLst>
                                          <p:attrName>ppt_y</p:attrName>
                                        </p:attrNameLst>
                                      </p:cBhvr>
                                      <p:tavLst>
                                        <p:tav tm="0">
                                          <p:val>
                                            <p:strVal val="1+#ppt_h/2"/>
                                          </p:val>
                                        </p:tav>
                                        <p:tav tm="100000">
                                          <p:val>
                                            <p:strVal val="#ppt_y"/>
                                          </p:val>
                                        </p:tav>
                                      </p:tavLst>
                                    </p:anim>
                                  </p:childTnLst>
                                </p:cTn>
                              </p:par>
                              <p:par>
                                <p:cTn id="48" presetID="10" presetClass="entr" presetSubtype="0" fill="hold" nodeType="withEffect">
                                  <p:stCondLst>
                                    <p:cond delay="0"/>
                                  </p:stCondLst>
                                  <p:childTnLst>
                                    <p:set>
                                      <p:cBhvr>
                                        <p:cTn id="49" dur="1" fill="hold">
                                          <p:stCondLst>
                                            <p:cond delay="0"/>
                                          </p:stCondLst>
                                        </p:cTn>
                                        <p:tgtEl>
                                          <p:spTgt spid="20"/>
                                        </p:tgtEl>
                                        <p:attrNameLst>
                                          <p:attrName>style.visibility</p:attrName>
                                        </p:attrNameLst>
                                      </p:cBhvr>
                                      <p:to>
                                        <p:strVal val="visible"/>
                                      </p:to>
                                    </p:set>
                                    <p:animEffect transition="in" filter="fade">
                                      <p:cBhvr>
                                        <p:cTn id="50" dur="500"/>
                                        <p:tgtEl>
                                          <p:spTgt spid="20"/>
                                        </p:tgtEl>
                                      </p:cBhvr>
                                    </p:animEffect>
                                  </p:childTnLst>
                                </p:cTn>
                              </p:par>
                              <p:par>
                                <p:cTn id="51" presetID="10" presetClass="entr" presetSubtype="0" fill="hold" grpId="0" nodeType="withEffect">
                                  <p:stCondLst>
                                    <p:cond delay="0"/>
                                  </p:stCondLst>
                                  <p:childTnLst>
                                    <p:set>
                                      <p:cBhvr>
                                        <p:cTn id="52" dur="1" fill="hold">
                                          <p:stCondLst>
                                            <p:cond delay="0"/>
                                          </p:stCondLst>
                                        </p:cTn>
                                        <p:tgtEl>
                                          <p:spTgt spid="24"/>
                                        </p:tgtEl>
                                        <p:attrNameLst>
                                          <p:attrName>style.visibility</p:attrName>
                                        </p:attrNameLst>
                                      </p:cBhvr>
                                      <p:to>
                                        <p:strVal val="visible"/>
                                      </p:to>
                                    </p:set>
                                    <p:animEffect transition="in" filter="fade">
                                      <p:cBhvr>
                                        <p:cTn id="53" dur="500"/>
                                        <p:tgtEl>
                                          <p:spTgt spid="24"/>
                                        </p:tgtEl>
                                      </p:cBhvr>
                                    </p:animEffect>
                                  </p:childTnLst>
                                </p:cTn>
                              </p:par>
                              <p:par>
                                <p:cTn id="54" presetID="10" presetClass="entr" presetSubtype="0" fill="hold" nodeType="withEffect">
                                  <p:stCondLst>
                                    <p:cond delay="0"/>
                                  </p:stCondLst>
                                  <p:childTnLst>
                                    <p:set>
                                      <p:cBhvr>
                                        <p:cTn id="55" dur="1" fill="hold">
                                          <p:stCondLst>
                                            <p:cond delay="0"/>
                                          </p:stCondLst>
                                        </p:cTn>
                                        <p:tgtEl>
                                          <p:spTgt spid="23"/>
                                        </p:tgtEl>
                                        <p:attrNameLst>
                                          <p:attrName>style.visibility</p:attrName>
                                        </p:attrNameLst>
                                      </p:cBhvr>
                                      <p:to>
                                        <p:strVal val="visible"/>
                                      </p:to>
                                    </p:set>
                                    <p:animEffect transition="in" filter="fade">
                                      <p:cBhvr>
                                        <p:cTn id="56" dur="500"/>
                                        <p:tgtEl>
                                          <p:spTgt spid="23"/>
                                        </p:tgtEl>
                                      </p:cBhvr>
                                    </p:animEffect>
                                  </p:childTnLst>
                                </p:cTn>
                              </p:par>
                              <p:par>
                                <p:cTn id="57" presetID="10" presetClass="entr" presetSubtype="0" fill="hold" grpId="0" nodeType="withEffect">
                                  <p:stCondLst>
                                    <p:cond delay="0"/>
                                  </p:stCondLst>
                                  <p:childTnLst>
                                    <p:set>
                                      <p:cBhvr>
                                        <p:cTn id="58" dur="1" fill="hold">
                                          <p:stCondLst>
                                            <p:cond delay="0"/>
                                          </p:stCondLst>
                                        </p:cTn>
                                        <p:tgtEl>
                                          <p:spTgt spid="29"/>
                                        </p:tgtEl>
                                        <p:attrNameLst>
                                          <p:attrName>style.visibility</p:attrName>
                                        </p:attrNameLst>
                                      </p:cBhvr>
                                      <p:to>
                                        <p:strVal val="visible"/>
                                      </p:to>
                                    </p:set>
                                    <p:animEffect transition="in" filter="fade">
                                      <p:cBhvr>
                                        <p:cTn id="59" dur="500"/>
                                        <p:tgtEl>
                                          <p:spTgt spid="29"/>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nodeType="clickEffect">
                                  <p:stCondLst>
                                    <p:cond delay="0"/>
                                  </p:stCondLst>
                                  <p:childTnLst>
                                    <p:set>
                                      <p:cBhvr>
                                        <p:cTn id="63" dur="1" fill="hold">
                                          <p:stCondLst>
                                            <p:cond delay="0"/>
                                          </p:stCondLst>
                                        </p:cTn>
                                        <p:tgtEl>
                                          <p:spTgt spid="48"/>
                                        </p:tgtEl>
                                        <p:attrNameLst>
                                          <p:attrName>style.visibility</p:attrName>
                                        </p:attrNameLst>
                                      </p:cBhvr>
                                      <p:to>
                                        <p:strVal val="visible"/>
                                      </p:to>
                                    </p:set>
                                    <p:animEffect transition="in" filter="fade">
                                      <p:cBhvr>
                                        <p:cTn id="64" dur="1000"/>
                                        <p:tgtEl>
                                          <p:spTgt spid="48"/>
                                        </p:tgtEl>
                                      </p:cBhvr>
                                    </p:animEffect>
                                  </p:childTnLst>
                                </p:cTn>
                              </p:par>
                              <p:par>
                                <p:cTn id="65" presetID="2" presetClass="entr" presetSubtype="4" fill="hold" nodeType="withEffect">
                                  <p:stCondLst>
                                    <p:cond delay="0"/>
                                  </p:stCondLst>
                                  <p:childTnLst>
                                    <p:set>
                                      <p:cBhvr>
                                        <p:cTn id="66" dur="1" fill="hold">
                                          <p:stCondLst>
                                            <p:cond delay="0"/>
                                          </p:stCondLst>
                                        </p:cTn>
                                        <p:tgtEl>
                                          <p:spTgt spid="36">
                                            <p:txEl>
                                              <p:pRg st="4" end="4"/>
                                            </p:txEl>
                                          </p:spTgt>
                                        </p:tgtEl>
                                        <p:attrNameLst>
                                          <p:attrName>style.visibility</p:attrName>
                                        </p:attrNameLst>
                                      </p:cBhvr>
                                      <p:to>
                                        <p:strVal val="visible"/>
                                      </p:to>
                                    </p:set>
                                    <p:anim calcmode="lin" valueType="num">
                                      <p:cBhvr additive="base">
                                        <p:cTn id="67" dur="700" fill="hold"/>
                                        <p:tgtEl>
                                          <p:spTgt spid="36">
                                            <p:txEl>
                                              <p:pRg st="4" end="4"/>
                                            </p:txEl>
                                          </p:spTgt>
                                        </p:tgtEl>
                                        <p:attrNameLst>
                                          <p:attrName>ppt_x</p:attrName>
                                        </p:attrNameLst>
                                      </p:cBhvr>
                                      <p:tavLst>
                                        <p:tav tm="0">
                                          <p:val>
                                            <p:strVal val="#ppt_x"/>
                                          </p:val>
                                        </p:tav>
                                        <p:tav tm="100000">
                                          <p:val>
                                            <p:strVal val="#ppt_x"/>
                                          </p:val>
                                        </p:tav>
                                      </p:tavLst>
                                    </p:anim>
                                    <p:anim calcmode="lin" valueType="num">
                                      <p:cBhvr additive="base">
                                        <p:cTn id="68" dur="700" fill="hold"/>
                                        <p:tgtEl>
                                          <p:spTgt spid="36">
                                            <p:txEl>
                                              <p:pRg st="4" end="4"/>
                                            </p:txEl>
                                          </p:spTgt>
                                        </p:tgtEl>
                                        <p:attrNameLst>
                                          <p:attrName>ppt_y</p:attrName>
                                        </p:attrNameLst>
                                      </p:cBhvr>
                                      <p:tavLst>
                                        <p:tav tm="0">
                                          <p:val>
                                            <p:strVal val="1+#ppt_h/2"/>
                                          </p:val>
                                        </p:tav>
                                        <p:tav tm="100000">
                                          <p:val>
                                            <p:strVal val="#ppt_y"/>
                                          </p:val>
                                        </p:tav>
                                      </p:tavLst>
                                    </p:anim>
                                  </p:childTnLst>
                                </p:cTn>
                              </p:par>
                              <p:par>
                                <p:cTn id="69" presetID="10" presetClass="entr" presetSubtype="0" fill="hold" grpId="0" nodeType="withEffect">
                                  <p:stCondLst>
                                    <p:cond delay="0"/>
                                  </p:stCondLst>
                                  <p:childTnLst>
                                    <p:set>
                                      <p:cBhvr>
                                        <p:cTn id="70" dur="1" fill="hold">
                                          <p:stCondLst>
                                            <p:cond delay="0"/>
                                          </p:stCondLst>
                                        </p:cTn>
                                        <p:tgtEl>
                                          <p:spTgt spid="40"/>
                                        </p:tgtEl>
                                        <p:attrNameLst>
                                          <p:attrName>style.visibility</p:attrName>
                                        </p:attrNameLst>
                                      </p:cBhvr>
                                      <p:to>
                                        <p:strVal val="visible"/>
                                      </p:to>
                                    </p:set>
                                    <p:animEffect transition="in" filter="fade">
                                      <p:cBhvr>
                                        <p:cTn id="71" dur="1000"/>
                                        <p:tgtEl>
                                          <p:spTgt spid="40"/>
                                        </p:tgtEl>
                                      </p:cBhvr>
                                    </p:animEffec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nodeType="clickEffect">
                                  <p:stCondLst>
                                    <p:cond delay="0"/>
                                  </p:stCondLst>
                                  <p:childTnLst>
                                    <p:set>
                                      <p:cBhvr>
                                        <p:cTn id="75" dur="1" fill="hold">
                                          <p:stCondLst>
                                            <p:cond delay="0"/>
                                          </p:stCondLst>
                                        </p:cTn>
                                        <p:tgtEl>
                                          <p:spTgt spid="51"/>
                                        </p:tgtEl>
                                        <p:attrNameLst>
                                          <p:attrName>style.visibility</p:attrName>
                                        </p:attrNameLst>
                                      </p:cBhvr>
                                      <p:to>
                                        <p:strVal val="visible"/>
                                      </p:to>
                                    </p:set>
                                    <p:animEffect transition="in" filter="fade">
                                      <p:cBhvr>
                                        <p:cTn id="76" dur="1000"/>
                                        <p:tgtEl>
                                          <p:spTgt spid="51"/>
                                        </p:tgtEl>
                                      </p:cBhvr>
                                    </p:animEffect>
                                  </p:childTnLst>
                                </p:cTn>
                              </p:par>
                              <p:par>
                                <p:cTn id="77" presetID="2" presetClass="entr" presetSubtype="4" fill="hold" nodeType="withEffect">
                                  <p:stCondLst>
                                    <p:cond delay="0"/>
                                  </p:stCondLst>
                                  <p:childTnLst>
                                    <p:set>
                                      <p:cBhvr>
                                        <p:cTn id="78" dur="1" fill="hold">
                                          <p:stCondLst>
                                            <p:cond delay="0"/>
                                          </p:stCondLst>
                                        </p:cTn>
                                        <p:tgtEl>
                                          <p:spTgt spid="36">
                                            <p:txEl>
                                              <p:pRg st="5" end="5"/>
                                            </p:txEl>
                                          </p:spTgt>
                                        </p:tgtEl>
                                        <p:attrNameLst>
                                          <p:attrName>style.visibility</p:attrName>
                                        </p:attrNameLst>
                                      </p:cBhvr>
                                      <p:to>
                                        <p:strVal val="visible"/>
                                      </p:to>
                                    </p:set>
                                    <p:anim calcmode="lin" valueType="num">
                                      <p:cBhvr additive="base">
                                        <p:cTn id="79" dur="700" fill="hold"/>
                                        <p:tgtEl>
                                          <p:spTgt spid="36">
                                            <p:txEl>
                                              <p:pRg st="5" end="5"/>
                                            </p:txEl>
                                          </p:spTgt>
                                        </p:tgtEl>
                                        <p:attrNameLst>
                                          <p:attrName>ppt_x</p:attrName>
                                        </p:attrNameLst>
                                      </p:cBhvr>
                                      <p:tavLst>
                                        <p:tav tm="0">
                                          <p:val>
                                            <p:strVal val="#ppt_x"/>
                                          </p:val>
                                        </p:tav>
                                        <p:tav tm="100000">
                                          <p:val>
                                            <p:strVal val="#ppt_x"/>
                                          </p:val>
                                        </p:tav>
                                      </p:tavLst>
                                    </p:anim>
                                    <p:anim calcmode="lin" valueType="num">
                                      <p:cBhvr additive="base">
                                        <p:cTn id="80" dur="700" fill="hold"/>
                                        <p:tgtEl>
                                          <p:spTgt spid="36">
                                            <p:txEl>
                                              <p:pRg st="5" end="5"/>
                                            </p:txEl>
                                          </p:spTgt>
                                        </p:tgtEl>
                                        <p:attrNameLst>
                                          <p:attrName>ppt_y</p:attrName>
                                        </p:attrNameLst>
                                      </p:cBhvr>
                                      <p:tavLst>
                                        <p:tav tm="0">
                                          <p:val>
                                            <p:strVal val="1+#ppt_h/2"/>
                                          </p:val>
                                        </p:tav>
                                        <p:tav tm="100000">
                                          <p:val>
                                            <p:strVal val="#ppt_y"/>
                                          </p:val>
                                        </p:tav>
                                      </p:tavLst>
                                    </p:anim>
                                  </p:childTnLst>
                                </p:cTn>
                              </p:par>
                              <p:par>
                                <p:cTn id="81" presetID="10" presetClass="entr" presetSubtype="0" fill="hold" grpId="0" nodeType="withEffect">
                                  <p:stCondLst>
                                    <p:cond delay="0"/>
                                  </p:stCondLst>
                                  <p:childTnLst>
                                    <p:set>
                                      <p:cBhvr>
                                        <p:cTn id="82" dur="1" fill="hold">
                                          <p:stCondLst>
                                            <p:cond delay="0"/>
                                          </p:stCondLst>
                                        </p:cTn>
                                        <p:tgtEl>
                                          <p:spTgt spid="55"/>
                                        </p:tgtEl>
                                        <p:attrNameLst>
                                          <p:attrName>style.visibility</p:attrName>
                                        </p:attrNameLst>
                                      </p:cBhvr>
                                      <p:to>
                                        <p:strVal val="visible"/>
                                      </p:to>
                                    </p:set>
                                    <p:animEffect transition="in" filter="fade">
                                      <p:cBhvr>
                                        <p:cTn id="83" dur="1000"/>
                                        <p:tgtEl>
                                          <p:spTgt spid="55"/>
                                        </p:tgtEl>
                                      </p:cBhvr>
                                    </p:animEffect>
                                  </p:childTnLst>
                                </p:cTn>
                              </p:par>
                              <p:par>
                                <p:cTn id="84" presetID="10" presetClass="entr" presetSubtype="0" fill="hold" grpId="0" nodeType="withEffect">
                                  <p:stCondLst>
                                    <p:cond delay="0"/>
                                  </p:stCondLst>
                                  <p:childTnLst>
                                    <p:set>
                                      <p:cBhvr>
                                        <p:cTn id="85" dur="1" fill="hold">
                                          <p:stCondLst>
                                            <p:cond delay="0"/>
                                          </p:stCondLst>
                                        </p:cTn>
                                        <p:tgtEl>
                                          <p:spTgt spid="25"/>
                                        </p:tgtEl>
                                        <p:attrNameLst>
                                          <p:attrName>style.visibility</p:attrName>
                                        </p:attrNameLst>
                                      </p:cBhvr>
                                      <p:to>
                                        <p:strVal val="visible"/>
                                      </p:to>
                                    </p:set>
                                    <p:animEffect transition="in" filter="fade">
                                      <p:cBhvr>
                                        <p:cTn id="86"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9" grpId="0"/>
      <p:bldP spid="25" grpId="0"/>
      <p:bldP spid="33793" grpId="0"/>
      <p:bldP spid="37" grpId="0"/>
      <p:bldP spid="39" grpId="0"/>
      <p:bldP spid="40" grpId="0"/>
      <p:bldP spid="55" grpId="0"/>
      <p:bldP spid="3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Setup</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577490" y="1600200"/>
            <a:ext cx="5989020" cy="4525963"/>
          </a:xfrm>
        </p:spPr>
      </p:pic>
    </p:spTree>
    <p:extLst>
      <p:ext uri="{BB962C8B-B14F-4D97-AF65-F5344CB8AC3E}">
        <p14:creationId xmlns:p14="http://schemas.microsoft.com/office/powerpoint/2010/main" val="31740401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US" dirty="0" smtClean="0"/>
              <a:t>Data</a:t>
            </a:r>
            <a:br>
              <a:rPr lang="en-US" dirty="0" smtClean="0"/>
            </a:br>
            <a:r>
              <a:rPr lang="en-US" sz="2400" dirty="0" smtClean="0"/>
              <a:t>Example from A Single Trial</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8952" y="1746504"/>
            <a:ext cx="7607808" cy="4356660"/>
          </a:xfrm>
          <a:prstGeom prst="rect">
            <a:avLst/>
          </a:prstGeom>
          <a:ln w="76200" cap="sq">
            <a:solidFill>
              <a:srgbClr val="000000"/>
            </a:solidFill>
            <a:miter lim="800000"/>
          </a:ln>
          <a:effectLst>
            <a:outerShdw blurRad="57150" dist="50800" dir="2700000" algn="tl" rotWithShape="0">
              <a:srgbClr val="000000">
                <a:alpha val="40000"/>
              </a:srgbClr>
            </a:outerShdw>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br>
              <a:rPr lang="en-US" dirty="0" smtClean="0"/>
            </a:br>
            <a:r>
              <a:rPr lang="en-US" sz="2400" dirty="0" smtClean="0"/>
              <a:t>FR Angle vs. Relative B-field</a:t>
            </a:r>
            <a:endParaRPr lang="en-US" sz="24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8952" y="1746504"/>
            <a:ext cx="7607808" cy="4356659"/>
          </a:xfrm>
          <a:prstGeom prst="rect">
            <a:avLst/>
          </a:prstGeom>
          <a:ln w="76200" cap="sq">
            <a:solidFill>
              <a:srgbClr val="000000"/>
            </a:solidFill>
            <a:miter lim="800000"/>
          </a:ln>
          <a:effectLst>
            <a:outerShdw blurRad="57150" dist="50800" dir="2700000" algn="tl" rotWithShape="0">
              <a:srgbClr val="000000">
                <a:alpha val="40000"/>
              </a:srgbClr>
            </a:outerShdw>
          </a:effectLst>
        </p:spPr>
      </p:pic>
    </p:spTree>
    <p:extLst>
      <p:ext uri="{BB962C8B-B14F-4D97-AF65-F5344CB8AC3E}">
        <p14:creationId xmlns:p14="http://schemas.microsoft.com/office/powerpoint/2010/main" val="41437010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p:cNvSpPr>
          <p:nvPr>
            <p:ph type="title"/>
          </p:nvPr>
        </p:nvSpPr>
        <p:spPr/>
        <p:txBody>
          <a:bodyPr/>
          <a:lstStyle/>
          <a:p>
            <a:r>
              <a:rPr lang="en-US" dirty="0" smtClean="0"/>
              <a:t>Methodology</a:t>
            </a:r>
            <a:br>
              <a:rPr lang="en-US" dirty="0" smtClean="0"/>
            </a:br>
            <a:r>
              <a:rPr lang="en-US" sz="2400" dirty="0"/>
              <a:t>CCD Temperature Correction via Timing </a:t>
            </a:r>
            <a:r>
              <a:rPr lang="en-US" sz="2400" dirty="0" smtClean="0"/>
              <a:t>Calibration</a:t>
            </a:r>
            <a:endParaRPr lang="en-US" dirty="0" smtClean="0"/>
          </a:p>
        </p:txBody>
      </p:sp>
      <p:pic>
        <p:nvPicPr>
          <p:cNvPr id="32772" name="Picture 4" descr="Ratios of Default Trigger to Even Trigger"/>
          <p:cNvPicPr>
            <a:picLocks noChangeAspect="1" noChangeArrowheads="1"/>
          </p:cNvPicPr>
          <p:nvPr/>
        </p:nvPicPr>
        <p:blipFill>
          <a:blip r:embed="rId3"/>
          <a:srcRect/>
          <a:stretch>
            <a:fillRect/>
          </a:stretch>
        </p:blipFill>
        <p:spPr bwMode="auto">
          <a:xfrm>
            <a:off x="1828800" y="1981200"/>
            <a:ext cx="5715000" cy="4108450"/>
          </a:xfrm>
          <a:prstGeom prst="rect">
            <a:avLst/>
          </a:prstGeom>
          <a:ln w="76200" cap="sq">
            <a:solidFill>
              <a:srgbClr val="000000"/>
            </a:solidFill>
            <a:miter lim="800000"/>
          </a:ln>
          <a:effectLst>
            <a:outerShdw blurRad="57150" dist="50800" dir="2700000" algn="tl" rotWithShape="0">
              <a:srgbClr val="000000">
                <a:alpha val="40000"/>
              </a:srgbClr>
            </a:outerShdw>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r>
              <a:rPr lang="en-US" dirty="0" smtClean="0"/>
              <a:t>Results</a:t>
            </a:r>
            <a:br>
              <a:rPr lang="en-US" dirty="0" smtClean="0"/>
            </a:br>
            <a:r>
              <a:rPr lang="en-US" sz="2400" dirty="0" smtClean="0"/>
              <a:t>FR of 5nm, Various Concentrations</a:t>
            </a:r>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58952" y="1746504"/>
            <a:ext cx="7607808" cy="4356659"/>
          </a:xfrm>
          <a:prstGeom prst="rect">
            <a:avLst/>
          </a:prstGeom>
          <a:ln w="76200" cap="sq">
            <a:solidFill>
              <a:srgbClr val="000000"/>
            </a:solidFill>
            <a:miter lim="800000"/>
          </a:ln>
          <a:effectLst>
            <a:outerShdw blurRad="57150" dist="50800" dir="2700000" algn="tl" rotWithShape="0">
              <a:srgbClr val="000000">
                <a:alpha val="40000"/>
              </a:srgbClr>
            </a:outerShdw>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2815</TotalTime>
  <Words>553</Words>
  <Application>Microsoft Office PowerPoint</Application>
  <PresentationFormat>On-screen Show (4:3)</PresentationFormat>
  <Paragraphs>94</Paragraphs>
  <Slides>14</Slides>
  <Notes>9</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Faraday Rotation of Gold Nanoparticles</vt:lpstr>
      <vt:lpstr>Motivation</vt:lpstr>
      <vt:lpstr>How Faraday Rotation Works</vt:lpstr>
      <vt:lpstr>Setup Schematic View</vt:lpstr>
      <vt:lpstr>Setup</vt:lpstr>
      <vt:lpstr>Data Example from A Single Trial</vt:lpstr>
      <vt:lpstr>Results FR Angle vs. Relative B-field</vt:lpstr>
      <vt:lpstr>Methodology CCD Temperature Correction via Timing Calibration</vt:lpstr>
      <vt:lpstr>Results FR of 5nm, Various Concentrations</vt:lpstr>
      <vt:lpstr>Results FR of 10nm, Various Concentrations</vt:lpstr>
      <vt:lpstr>Results FR of Various Sizes, 0.6 M</vt:lpstr>
      <vt:lpstr>Plasmon Peaks from Literature</vt:lpstr>
      <vt:lpstr>Conclusion</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physics</dc:creator>
  <cp:lastModifiedBy>Kansas State Housing and Dining Services</cp:lastModifiedBy>
  <cp:revision>97</cp:revision>
  <dcterms:created xsi:type="dcterms:W3CDTF">2013-07-21T21:19:36Z</dcterms:created>
  <dcterms:modified xsi:type="dcterms:W3CDTF">2013-08-01T16:28:16Z</dcterms:modified>
</cp:coreProperties>
</file>